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m4v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3746" r:id="rId3"/>
    <p:sldId id="3757" r:id="rId4"/>
    <p:sldId id="3751" r:id="rId5"/>
    <p:sldId id="3793" r:id="rId6"/>
    <p:sldId id="3818" r:id="rId7"/>
    <p:sldId id="3858" r:id="rId8"/>
    <p:sldId id="3849" r:id="rId9"/>
    <p:sldId id="3787" r:id="rId10"/>
    <p:sldId id="3850" r:id="rId11"/>
    <p:sldId id="3861" r:id="rId12"/>
    <p:sldId id="3851" r:id="rId13"/>
    <p:sldId id="3863" r:id="rId14"/>
    <p:sldId id="3853" r:id="rId15"/>
    <p:sldId id="3859" r:id="rId16"/>
    <p:sldId id="3860" r:id="rId17"/>
    <p:sldId id="3854" r:id="rId18"/>
    <p:sldId id="3847" r:id="rId19"/>
    <p:sldId id="3840" r:id="rId20"/>
    <p:sldId id="3775" r:id="rId21"/>
    <p:sldId id="3754" r:id="rId22"/>
    <p:sldId id="3862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лия Цупа" initials="ЮЦ" lastIdx="0" clrIdx="0">
    <p:extLst>
      <p:ext uri="{19B8F6BF-5375-455C-9EA6-DF929625EA0E}">
        <p15:presenceInfo xmlns:p15="http://schemas.microsoft.com/office/powerpoint/2012/main" userId="Юлия Цупа" providerId="None"/>
      </p:ext>
    </p:extLst>
  </p:cmAuthor>
  <p:cmAuthor id="2" name="Василь Цупа" initials="ВЦ" lastIdx="1" clrIdx="1">
    <p:extLst>
      <p:ext uri="{19B8F6BF-5375-455C-9EA6-DF929625EA0E}">
        <p15:presenceInfo xmlns:p15="http://schemas.microsoft.com/office/powerpoint/2012/main" userId="c59f40493c0fa5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E050AD"/>
    <a:srgbClr val="FF0000"/>
    <a:srgbClr val="2B6CA7"/>
    <a:srgbClr val="6293C0"/>
    <a:srgbClr val="D0CECE"/>
    <a:srgbClr val="FFFF00"/>
    <a:srgbClr val="FFFFFF"/>
    <a:srgbClr val="002060"/>
    <a:srgbClr val="0F2D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799B23B-EC83-4686-B30A-512413B5E67A}" styleName="Світлий стиль 3 –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07" autoAdjust="0"/>
    <p:restoredTop sz="95294" autoAdjust="0"/>
  </p:normalViewPr>
  <p:slideViewPr>
    <p:cSldViewPr snapToGrid="0">
      <p:cViewPr varScale="1">
        <p:scale>
          <a:sx n="100" d="100"/>
          <a:sy n="100" d="100"/>
        </p:scale>
        <p:origin x="6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24.06.2023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835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7006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849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24.06.2023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24.06.2023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24.06.2023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hyperlink" Target="https://learningapps.org/watch?v=pngqcycwt22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in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24.06.2023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48" y="2660821"/>
            <a:ext cx="1721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</a:t>
            </a:r>
            <a:r>
              <a:rPr lang="ru-RU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15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7147" y="309486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Математика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AutoShape 4" descr="Не йдеться про те, що діти в 5 років мають сісти за парти”: Шкарлет про  організацію 12-річного навчання у школах – Новини Полтавщин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343" y="140142"/>
            <a:ext cx="4581832" cy="4343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159294" y="4230481"/>
            <a:ext cx="85589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>
                <a:solidFill>
                  <a:srgbClr val="2F3242"/>
                </a:solidFill>
              </a:rPr>
              <a:t>Найменше</a:t>
            </a:r>
            <a:r>
              <a:rPr lang="ru-RU" sz="4000" b="1" dirty="0">
                <a:solidFill>
                  <a:srgbClr val="2F3242"/>
                </a:solidFill>
              </a:rPr>
              <a:t> </a:t>
            </a:r>
            <a:r>
              <a:rPr lang="ru-RU" sz="4000" b="1" dirty="0" err="1">
                <a:solidFill>
                  <a:srgbClr val="2F3242"/>
                </a:solidFill>
              </a:rPr>
              <a:t>натуральне</a:t>
            </a:r>
            <a:r>
              <a:rPr lang="ru-RU" sz="4000" b="1" dirty="0">
                <a:solidFill>
                  <a:srgbClr val="2F3242"/>
                </a:solidFill>
              </a:rPr>
              <a:t> число. Число нуль. </a:t>
            </a:r>
            <a:r>
              <a:rPr lang="ru-RU" sz="4000" b="1" dirty="0" err="1">
                <a:solidFill>
                  <a:srgbClr val="2F3242"/>
                </a:solidFill>
              </a:rPr>
              <a:t>Розв’язування</a:t>
            </a:r>
            <a:r>
              <a:rPr lang="ru-RU" sz="4000" b="1" dirty="0">
                <a:solidFill>
                  <a:srgbClr val="2F3242"/>
                </a:solidFill>
              </a:rPr>
              <a:t> задач і </a:t>
            </a:r>
            <a:r>
              <a:rPr lang="ru-RU" sz="4000" b="1" dirty="0" err="1">
                <a:solidFill>
                  <a:srgbClr val="2F3242"/>
                </a:solidFill>
              </a:rPr>
              <a:t>вправ</a:t>
            </a:r>
            <a:endParaRPr lang="ru-RU" sz="4000" b="1" dirty="0">
              <a:solidFill>
                <a:srgbClr val="2F3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24.06.2023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3" y="501351"/>
            <a:ext cx="8780412" cy="3739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Історичний екскурс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AutoShape 4" descr="Чиж - векторные изображения, Чиж картинки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кутник 6"/>
          <p:cNvSpPr/>
          <p:nvPr/>
        </p:nvSpPr>
        <p:spPr>
          <a:xfrm>
            <a:off x="789991" y="1158310"/>
            <a:ext cx="1075197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/>
              <a:t>Відомості про результати лічби спочатку зберігали за</a:t>
            </a:r>
          </a:p>
          <a:p>
            <a:r>
              <a:rPr lang="uk-UA" sz="2400" b="1" i="1" dirty="0"/>
              <a:t>допомогою карбування на дереві чи костях або </a:t>
            </a:r>
          </a:p>
          <a:p>
            <a:r>
              <a:rPr lang="uk-UA" sz="2400" b="1" i="1" dirty="0"/>
              <a:t>зав’язування вузликів на мотузках.</a:t>
            </a:r>
          </a:p>
          <a:p>
            <a:r>
              <a:rPr lang="uk-UA" sz="2400" b="1" i="1" dirty="0"/>
              <a:t>Звідки з’явилися наші арабські цифри </a:t>
            </a:r>
          </a:p>
          <a:p>
            <a:r>
              <a:rPr lang="uk-UA" sz="2400" b="1" i="1" dirty="0"/>
              <a:t>0, 1, 2, 3, 4, 5, 6, 7, 8, 9? Арабські й перські підручники </a:t>
            </a:r>
          </a:p>
          <a:p>
            <a:r>
              <a:rPr lang="uk-UA" sz="2400" b="1" i="1" dirty="0"/>
              <a:t>арифметики одноголосно приписують винахід дев’яти </a:t>
            </a:r>
          </a:p>
          <a:p>
            <a:r>
              <a:rPr lang="uk-UA" sz="2400" b="1" i="1" dirty="0"/>
              <a:t>цифр індусам. Саме індуси створили ту систему, якою ми тепер користуємося. Усі основні арифметичні дії із цілими числами й дробами, в сучасному вигляді, зустрічаються в індійських підручниках арифметики. Разом із правилами дій вони дійшли до нас через арабів (тому ми і називаємо цифри арабськими).</a:t>
            </a:r>
          </a:p>
          <a:p>
            <a:r>
              <a:rPr lang="uk-UA" sz="2400" b="1" i="1" dirty="0"/>
              <a:t>Найважливішою цифрою є нуль. Це була геніальна ідея — зробити щось із нічого, дати цьому «щось» ім’я й винайти для нього символ. Винахід нуля приписують грецьким астрономам, які як нуль використовували знак «о».</a:t>
            </a:r>
          </a:p>
        </p:txBody>
      </p:sp>
      <p:pic>
        <p:nvPicPr>
          <p:cNvPr id="11" name="Рисунок 10" descr="Фрагмент екрана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29" y="1158310"/>
            <a:ext cx="3051110" cy="229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7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4"/>
          <p:cNvSpPr/>
          <p:nvPr/>
        </p:nvSpPr>
        <p:spPr>
          <a:xfrm>
            <a:off x="3379304" y="418954"/>
            <a:ext cx="8634650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 dirty="0">
                <a:solidFill>
                  <a:schemeClr val="bg1"/>
                </a:solidFill>
              </a:rPr>
              <a:t>Online </a:t>
            </a:r>
            <a:r>
              <a:rPr lang="uk-UA" altLang="uk-UA" sz="2000" b="1" dirty="0">
                <a:solidFill>
                  <a:schemeClr val="bg1"/>
                </a:solidFill>
              </a:rPr>
              <a:t>завдання</a:t>
            </a:r>
            <a:endParaRPr lang="en-US" altLang="uk-UA" sz="2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8775700" y="1041399"/>
            <a:ext cx="3238254" cy="5657441"/>
          </a:xfrm>
          <a:prstGeom prst="rect">
            <a:avLst/>
          </a:prstGeom>
        </p:spPr>
      </p:pic>
      <p:pic>
        <p:nvPicPr>
          <p:cNvPr id="7" name="Рисунок 6">
            <a:hlinkClick r:id="rId4"/>
            <a:extLst>
              <a:ext uri="{FF2B5EF4-FFF2-40B4-BE49-F238E27FC236}">
                <a16:creationId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78833" y="1236249"/>
            <a:ext cx="5155954" cy="5545552"/>
          </a:xfrm>
          <a:prstGeom prst="rect">
            <a:avLst/>
          </a:prstGeom>
        </p:spPr>
      </p:pic>
      <p:sp>
        <p:nvSpPr>
          <p:cNvPr id="9" name="Дата 1">
            <a:extLst>
              <a:ext uri="{FF2B5EF4-FFF2-40B4-BE49-F238E27FC236}">
                <a16:creationId xmlns:a16="http://schemas.microsoft.com/office/drawing/2014/main" id="{AD4BB2F5-94AD-B733-5DCD-86B17E4F8DE1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24.06.2023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BD6050-452F-1002-8DC6-F690CE395B2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863699" y="1146241"/>
            <a:ext cx="3912001" cy="1291263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F2606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018F79-E3A5-13FF-FB28-515E251124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" t="9051" r="3661" b="19138"/>
          <a:stretch/>
        </p:blipFill>
        <p:spPr>
          <a:xfrm>
            <a:off x="5174892" y="4171569"/>
            <a:ext cx="3564646" cy="2136849"/>
          </a:xfrm>
          <a:prstGeom prst="rect">
            <a:avLst/>
          </a:prstGeom>
        </p:spPr>
      </p:pic>
      <p:pic>
        <p:nvPicPr>
          <p:cNvPr id="2" name="Рисунок 1" descr="Фрагмент екрана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463" y="1550481"/>
            <a:ext cx="1495476" cy="148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8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/>
          <p:cNvSpPr/>
          <p:nvPr/>
        </p:nvSpPr>
        <p:spPr>
          <a:xfrm>
            <a:off x="612775" y="1635268"/>
            <a:ext cx="1098928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sz="2800" b="1" i="1" dirty="0">
                <a:solidFill>
                  <a:schemeClr val="accent2"/>
                </a:solidFill>
              </a:rPr>
              <a:t>13.°° </a:t>
            </a:r>
            <a:r>
              <a:rPr lang="ru-RU" sz="2800" b="1" i="1" dirty="0" err="1"/>
              <a:t>Установіть</a:t>
            </a:r>
            <a:r>
              <a:rPr lang="ru-RU" sz="2800" b="1" i="1" dirty="0"/>
              <a:t> </a:t>
            </a:r>
            <a:r>
              <a:rPr lang="ru-RU" sz="2800" b="1" i="1" dirty="0" err="1"/>
              <a:t>закономірність</a:t>
            </a:r>
            <a:r>
              <a:rPr lang="ru-RU" sz="2800" b="1" i="1" dirty="0"/>
              <a:t>, на </a:t>
            </a:r>
            <a:r>
              <a:rPr lang="ru-RU" sz="2800" b="1" i="1" dirty="0" err="1"/>
              <a:t>основі</a:t>
            </a:r>
            <a:r>
              <a:rPr lang="ru-RU" sz="2800" b="1" i="1" dirty="0"/>
              <a:t> </a:t>
            </a:r>
            <a:r>
              <a:rPr lang="ru-RU" sz="2800" b="1" i="1" dirty="0" err="1"/>
              <a:t>якої</a:t>
            </a:r>
            <a:r>
              <a:rPr lang="ru-RU" sz="2800" b="1" i="1" dirty="0"/>
              <a:t> </a:t>
            </a:r>
            <a:r>
              <a:rPr lang="ru-RU" sz="2800" b="1" i="1" dirty="0" err="1"/>
              <a:t>складено</a:t>
            </a:r>
            <a:r>
              <a:rPr lang="ru-RU" sz="2800" b="1" i="1" dirty="0"/>
              <a:t> </a:t>
            </a:r>
            <a:r>
              <a:rPr lang="ru-RU" sz="2800" b="1" i="1" dirty="0" err="1"/>
              <a:t>запис</a:t>
            </a:r>
            <a:r>
              <a:rPr lang="ru-RU" sz="2800" b="1" i="1" dirty="0"/>
              <a:t>, і </a:t>
            </a:r>
            <a:r>
              <a:rPr lang="ru-RU" sz="2800" b="1" i="1" dirty="0" err="1"/>
              <a:t>вкажіть</a:t>
            </a:r>
            <a:r>
              <a:rPr lang="ru-RU" sz="2800" b="1" i="1" dirty="0"/>
              <a:t> три </a:t>
            </a:r>
            <a:r>
              <a:rPr lang="ru-RU" sz="2800" b="1" i="1" dirty="0" err="1"/>
              <a:t>наступних</a:t>
            </a:r>
            <a:r>
              <a:rPr lang="ru-RU" sz="2800" b="1" i="1" dirty="0"/>
              <a:t> числа:</a:t>
            </a:r>
          </a:p>
          <a:p>
            <a:pPr fontAlgn="base">
              <a:lnSpc>
                <a:spcPct val="150000"/>
              </a:lnSpc>
            </a:pPr>
            <a:r>
              <a:rPr lang="ru-RU" sz="2800" b="1" i="1" dirty="0"/>
              <a:t>1) 1, 3, 5, 7, …</a:t>
            </a:r>
          </a:p>
          <a:p>
            <a:pPr fontAlgn="base">
              <a:lnSpc>
                <a:spcPct val="150000"/>
              </a:lnSpc>
            </a:pPr>
            <a:r>
              <a:rPr lang="ru-RU" sz="2800" b="1" i="1" dirty="0"/>
              <a:t>2) 2, 5, 8, 11, …</a:t>
            </a:r>
          </a:p>
          <a:p>
            <a:pPr fontAlgn="base">
              <a:lnSpc>
                <a:spcPct val="150000"/>
              </a:lnSpc>
            </a:pPr>
            <a:r>
              <a:rPr lang="ru-RU" sz="2800" b="1" i="1" dirty="0"/>
              <a:t>3) 2, 5, 7, 10, 12, 15, …</a:t>
            </a:r>
          </a:p>
          <a:p>
            <a:pPr fontAlgn="base">
              <a:lnSpc>
                <a:spcPct val="150000"/>
              </a:lnSpc>
            </a:pPr>
            <a:r>
              <a:rPr lang="ru-RU" sz="2800" b="1" i="1" dirty="0"/>
              <a:t>4) 1, 1, 2, 3, 5, 8, 13, 21, … </a:t>
            </a:r>
          </a:p>
        </p:txBody>
      </p: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24.06.2023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3" y="501351"/>
            <a:ext cx="8780412" cy="3739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Робота з підручником 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AutoShape 4" descr="Чиж - векторные изображения, Чиж картинки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094763" y="1044100"/>
            <a:ext cx="3481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i="1" dirty="0">
                <a:solidFill>
                  <a:schemeClr val="accent1"/>
                </a:solidFill>
              </a:rPr>
              <a:t>Виконати вправу </a:t>
            </a:r>
            <a:r>
              <a:rPr lang="uk-UA" sz="2400" b="1" i="1" dirty="0" err="1">
                <a:solidFill>
                  <a:schemeClr val="accent1"/>
                </a:solidFill>
              </a:rPr>
              <a:t>стр</a:t>
            </a:r>
            <a:r>
              <a:rPr lang="uk-UA" sz="2400" b="1" i="1" dirty="0">
                <a:solidFill>
                  <a:schemeClr val="accent1"/>
                </a:solidFill>
              </a:rPr>
              <a:t>. 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91165" y="3097207"/>
            <a:ext cx="1484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>
                <a:solidFill>
                  <a:srgbClr val="2F3242"/>
                </a:solidFill>
              </a:rPr>
              <a:t>9, 11, 13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91165" y="3737738"/>
            <a:ext cx="2354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>
                <a:solidFill>
                  <a:srgbClr val="2F3242"/>
                </a:solidFill>
              </a:rPr>
              <a:t>14, 17, 20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62588" y="4373312"/>
            <a:ext cx="2354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>
                <a:solidFill>
                  <a:srgbClr val="2F3242"/>
                </a:solidFill>
              </a:rPr>
              <a:t>17, 20, 22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48299" y="4999121"/>
            <a:ext cx="2354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>
                <a:solidFill>
                  <a:srgbClr val="2F3242"/>
                </a:solidFill>
              </a:rPr>
              <a:t>34, 55, 89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76742" y="2485324"/>
            <a:ext cx="2660356" cy="3760793"/>
          </a:xfrm>
          <a:prstGeom prst="rect">
            <a:avLst/>
          </a:prstGeom>
        </p:spPr>
      </p:pic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0524D45A-66CF-1723-9259-19F725CD609E}"/>
              </a:ext>
            </a:extLst>
          </p:cNvPr>
          <p:cNvSpPr/>
          <p:nvPr/>
        </p:nvSpPr>
        <p:spPr>
          <a:xfrm>
            <a:off x="0" y="5735089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26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279" y="1739529"/>
            <a:ext cx="2835939" cy="3763792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771094" y="2212927"/>
            <a:ext cx="34479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sz="2800" b="1" i="1" dirty="0">
                <a:solidFill>
                  <a:schemeClr val="accent2"/>
                </a:solidFill>
              </a:rPr>
              <a:t>15. </a:t>
            </a:r>
            <a:r>
              <a:rPr lang="ru-RU" sz="2800" b="1" i="1" dirty="0" err="1">
                <a:solidFill>
                  <a:schemeClr val="accent2"/>
                </a:solidFill>
              </a:rPr>
              <a:t>Обчисліть</a:t>
            </a:r>
            <a:r>
              <a:rPr lang="ru-RU" sz="2800" b="1" i="1" dirty="0">
                <a:solidFill>
                  <a:schemeClr val="accent2"/>
                </a:solidFill>
              </a:rPr>
              <a:t>:</a:t>
            </a:r>
          </a:p>
          <a:p>
            <a:pPr marL="514350" indent="-514350" fontAlgn="base">
              <a:lnSpc>
                <a:spcPct val="150000"/>
              </a:lnSpc>
              <a:buAutoNum type="arabicParenR"/>
            </a:pPr>
            <a:r>
              <a:rPr lang="ru-RU" sz="2800" b="1" i="1" dirty="0"/>
              <a:t>238 + 435 = </a:t>
            </a:r>
          </a:p>
          <a:p>
            <a:pPr fontAlgn="base">
              <a:lnSpc>
                <a:spcPct val="150000"/>
              </a:lnSpc>
            </a:pPr>
            <a:r>
              <a:rPr lang="ru-RU" sz="2800" b="1" i="1" dirty="0"/>
              <a:t>2) 4385 + 2697 =  </a:t>
            </a:r>
          </a:p>
          <a:p>
            <a:pPr fontAlgn="base">
              <a:lnSpc>
                <a:spcPct val="150000"/>
              </a:lnSpc>
            </a:pPr>
            <a:r>
              <a:rPr lang="ru-RU" sz="2800" b="1" i="1" dirty="0"/>
              <a:t>3) 843 – 457 = </a:t>
            </a:r>
          </a:p>
        </p:txBody>
      </p: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24.06.2023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3" y="501351"/>
            <a:ext cx="8780412" cy="3739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Робота з підручником 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AutoShape 4" descr="Чиж - векторные изображения, Чиж картинки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094763" y="1044100"/>
            <a:ext cx="3481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i="1" dirty="0">
                <a:solidFill>
                  <a:schemeClr val="accent1"/>
                </a:solidFill>
              </a:rPr>
              <a:t>Виконати вправу </a:t>
            </a:r>
            <a:r>
              <a:rPr lang="uk-UA" sz="2400" b="1" i="1" dirty="0" err="1">
                <a:solidFill>
                  <a:schemeClr val="accent1"/>
                </a:solidFill>
              </a:rPr>
              <a:t>стр</a:t>
            </a:r>
            <a:r>
              <a:rPr lang="uk-UA" sz="2400" b="1" i="1" dirty="0">
                <a:solidFill>
                  <a:schemeClr val="accent1"/>
                </a:solidFill>
              </a:rPr>
              <a:t>. 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52503" y="2990976"/>
            <a:ext cx="1484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>
                <a:solidFill>
                  <a:srgbClr val="2F3242"/>
                </a:solidFill>
              </a:rPr>
              <a:t>1454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52041" y="3621425"/>
            <a:ext cx="2354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>
                <a:solidFill>
                  <a:srgbClr val="2F3242"/>
                </a:solidFill>
              </a:rPr>
              <a:t>7082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191165" y="2990976"/>
            <a:ext cx="2354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>
                <a:solidFill>
                  <a:srgbClr val="2F3242"/>
                </a:solidFill>
              </a:rPr>
              <a:t>673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41927" y="4251874"/>
            <a:ext cx="2354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>
                <a:solidFill>
                  <a:srgbClr val="2F3242"/>
                </a:solidFill>
              </a:rPr>
              <a:t>386</a:t>
            </a:r>
          </a:p>
        </p:txBody>
      </p:sp>
      <p:sp>
        <p:nvSpPr>
          <p:cNvPr id="10" name="Прямокутник 9"/>
          <p:cNvSpPr/>
          <p:nvPr/>
        </p:nvSpPr>
        <p:spPr>
          <a:xfrm>
            <a:off x="5840362" y="2859258"/>
            <a:ext cx="28838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</a:pPr>
            <a:r>
              <a:rPr lang="ru-RU" sz="2800" b="1" i="1" dirty="0">
                <a:solidFill>
                  <a:prstClr val="black"/>
                </a:solidFill>
              </a:rPr>
              <a:t>4) 2000 – 546 =  </a:t>
            </a:r>
          </a:p>
          <a:p>
            <a:pPr fontAlgn="base">
              <a:lnSpc>
                <a:spcPct val="150000"/>
              </a:lnSpc>
            </a:pPr>
            <a:r>
              <a:rPr lang="ru-RU" sz="2800" b="1" i="1" dirty="0">
                <a:solidFill>
                  <a:prstClr val="black"/>
                </a:solidFill>
              </a:rPr>
              <a:t>5) 23 </a:t>
            </a:r>
            <a:r>
              <a:rPr lang="ru-RU" sz="28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ru-RU" sz="2800" b="1" i="1" dirty="0">
                <a:solidFill>
                  <a:prstClr val="black"/>
                </a:solidFill>
              </a:rPr>
              <a:t> 46 = </a:t>
            </a:r>
          </a:p>
          <a:p>
            <a:pPr fontAlgn="base">
              <a:lnSpc>
                <a:spcPct val="150000"/>
              </a:lnSpc>
            </a:pPr>
            <a:r>
              <a:rPr lang="ru-RU" sz="2800" b="1" i="1" dirty="0">
                <a:solidFill>
                  <a:prstClr val="black"/>
                </a:solidFill>
              </a:rPr>
              <a:t>6) 645 </a:t>
            </a:r>
            <a:r>
              <a:rPr lang="ru-RU" sz="28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ru-RU" sz="2800" b="1" i="1" dirty="0">
                <a:solidFill>
                  <a:prstClr val="black"/>
                </a:solidFill>
              </a:rPr>
              <a:t> 36 =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34406" y="3621425"/>
            <a:ext cx="1484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>
                <a:solidFill>
                  <a:srgbClr val="2F3242"/>
                </a:solidFill>
              </a:rPr>
              <a:t>1058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81890" y="4251874"/>
            <a:ext cx="1484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>
                <a:solidFill>
                  <a:srgbClr val="2F3242"/>
                </a:solidFill>
              </a:rPr>
              <a:t>23220</a:t>
            </a:r>
          </a:p>
        </p:txBody>
      </p:sp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4FE731CA-3968-E02A-1795-80848F4B5C70}"/>
              </a:ext>
            </a:extLst>
          </p:cNvPr>
          <p:cNvSpPr/>
          <p:nvPr/>
        </p:nvSpPr>
        <p:spPr>
          <a:xfrm>
            <a:off x="0" y="5735089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76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  <p:bldP spid="24" grpId="0"/>
      <p:bldP spid="25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24.06.2023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3" y="501351"/>
            <a:ext cx="8780412" cy="3739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Виконай завдання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396181" y="1403027"/>
            <a:ext cx="10795819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2"/>
                </a:solidFill>
              </a:rPr>
              <a:t>16. </a:t>
            </a:r>
            <a:r>
              <a:rPr lang="ru-RU" sz="2400" b="1" i="1" dirty="0" err="1">
                <a:solidFill>
                  <a:schemeClr val="accent2"/>
                </a:solidFill>
              </a:rPr>
              <a:t>Виконайте</a:t>
            </a:r>
            <a:r>
              <a:rPr lang="ru-RU" sz="2400" b="1" i="1" dirty="0">
                <a:solidFill>
                  <a:schemeClr val="accent2"/>
                </a:solidFill>
              </a:rPr>
              <a:t> </a:t>
            </a:r>
            <a:r>
              <a:rPr lang="ru-RU" sz="2400" b="1" i="1" dirty="0" err="1">
                <a:solidFill>
                  <a:schemeClr val="accent2"/>
                </a:solidFill>
              </a:rPr>
              <a:t>дії</a:t>
            </a:r>
            <a:r>
              <a:rPr lang="ru-RU" sz="2400" b="1" i="1" dirty="0">
                <a:solidFill>
                  <a:schemeClr val="accent2"/>
                </a:solidFill>
              </a:rPr>
              <a:t>:</a:t>
            </a:r>
          </a:p>
          <a:p>
            <a:pPr marL="457200" indent="-457200">
              <a:lnSpc>
                <a:spcPct val="250000"/>
              </a:lnSpc>
              <a:buAutoNum type="arabicParenR"/>
            </a:pPr>
            <a:r>
              <a:rPr lang="ru-RU" sz="2800" b="1" i="1" dirty="0">
                <a:solidFill>
                  <a:srgbClr val="2F3242"/>
                </a:solidFill>
              </a:rPr>
              <a:t>43 + 24 </a:t>
            </a:r>
            <a:r>
              <a:rPr lang="ru-RU" sz="2800" b="1" i="1" dirty="0">
                <a:solidFill>
                  <a:srgbClr val="2F3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ru-RU" sz="2800" b="1" i="1" dirty="0">
                <a:solidFill>
                  <a:srgbClr val="2F3242"/>
                </a:solidFill>
              </a:rPr>
              <a:t> 58 – 39 = </a:t>
            </a:r>
          </a:p>
          <a:p>
            <a:pPr marL="457200" indent="-457200">
              <a:lnSpc>
                <a:spcPct val="250000"/>
              </a:lnSpc>
              <a:buAutoNum type="arabicParenR"/>
            </a:pPr>
            <a:r>
              <a:rPr lang="ru-RU" sz="2800" b="1" i="1">
                <a:solidFill>
                  <a:srgbClr val="2F3242"/>
                </a:solidFill>
              </a:rPr>
              <a:t>(</a:t>
            </a:r>
            <a:r>
              <a:rPr lang="ru-RU" sz="2800" b="1" i="1" dirty="0">
                <a:solidFill>
                  <a:srgbClr val="2F3242"/>
                </a:solidFill>
              </a:rPr>
              <a:t>43 + 24) </a:t>
            </a:r>
            <a:r>
              <a:rPr lang="ru-RU" sz="2800" b="1" i="1" dirty="0">
                <a:solidFill>
                  <a:srgbClr val="2F3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ru-RU" sz="2800" b="1" i="1" dirty="0">
                <a:solidFill>
                  <a:srgbClr val="2F3242"/>
                </a:solidFill>
              </a:rPr>
              <a:t> 58 – 39 =  </a:t>
            </a:r>
          </a:p>
          <a:p>
            <a:pPr>
              <a:lnSpc>
                <a:spcPct val="250000"/>
              </a:lnSpc>
            </a:pPr>
            <a:r>
              <a:rPr lang="ru-RU" sz="2800" b="1" i="1" dirty="0">
                <a:solidFill>
                  <a:srgbClr val="2F3242"/>
                </a:solidFill>
              </a:rPr>
              <a:t>3) 43 + 24 </a:t>
            </a:r>
            <a:r>
              <a:rPr lang="ru-RU" sz="2800" b="1" i="1" dirty="0">
                <a:solidFill>
                  <a:srgbClr val="2F3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ru-RU" sz="2800" b="1" i="1" dirty="0">
                <a:solidFill>
                  <a:srgbClr val="2F3242"/>
                </a:solidFill>
              </a:rPr>
              <a:t> (58 – 39) = </a:t>
            </a:r>
          </a:p>
          <a:p>
            <a:pPr>
              <a:lnSpc>
                <a:spcPct val="250000"/>
              </a:lnSpc>
            </a:pPr>
            <a:r>
              <a:rPr lang="ru-RU" sz="2800" b="1" i="1" dirty="0">
                <a:solidFill>
                  <a:srgbClr val="2F3242"/>
                </a:solidFill>
              </a:rPr>
              <a:t>4) (43 + 24) </a:t>
            </a:r>
            <a:r>
              <a:rPr lang="ru-RU" sz="2800" b="1" i="1" dirty="0">
                <a:solidFill>
                  <a:srgbClr val="2F3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ru-RU" sz="2800" b="1" i="1" dirty="0">
                <a:solidFill>
                  <a:srgbClr val="2F3242"/>
                </a:solidFill>
              </a:rPr>
              <a:t> (58 – 39) = </a:t>
            </a:r>
            <a:endParaRPr lang="uk-UA" sz="2800" b="1" i="1" dirty="0">
              <a:solidFill>
                <a:srgbClr val="2F3242"/>
              </a:solidFill>
            </a:endParaRPr>
          </a:p>
        </p:txBody>
      </p:sp>
      <p:sp>
        <p:nvSpPr>
          <p:cNvPr id="9" name="AutoShape 4" descr="Чиж - векторные изображения, Чиж картинки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784654" y="2268371"/>
            <a:ext cx="3297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>
                <a:solidFill>
                  <a:schemeClr val="accent2"/>
                </a:solidFill>
              </a:rPr>
              <a:t>43 + 1392 – 39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79224" y="2268371"/>
            <a:ext cx="2486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>
                <a:solidFill>
                  <a:schemeClr val="accent2"/>
                </a:solidFill>
              </a:rPr>
              <a:t>= 1396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" b="11398"/>
          <a:stretch/>
        </p:blipFill>
        <p:spPr>
          <a:xfrm>
            <a:off x="7931048" y="3481790"/>
            <a:ext cx="3621855" cy="25945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69673" y="3335645"/>
            <a:ext cx="3297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>
                <a:solidFill>
                  <a:schemeClr val="accent2"/>
                </a:solidFill>
              </a:rPr>
              <a:t>3886 – 39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79224" y="3335645"/>
            <a:ext cx="2486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>
                <a:solidFill>
                  <a:schemeClr val="accent2"/>
                </a:solidFill>
              </a:rPr>
              <a:t>= 3847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84654" y="4402919"/>
            <a:ext cx="3297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>
                <a:solidFill>
                  <a:schemeClr val="accent2"/>
                </a:solidFill>
              </a:rPr>
              <a:t>43 + 456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53289" y="4402919"/>
            <a:ext cx="2486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>
                <a:solidFill>
                  <a:schemeClr val="accent2"/>
                </a:solidFill>
              </a:rPr>
              <a:t>= 499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01869" y="5470193"/>
            <a:ext cx="1171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>
                <a:solidFill>
                  <a:schemeClr val="accent2"/>
                </a:solidFill>
              </a:rPr>
              <a:t>67 · 19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80834" y="5470193"/>
            <a:ext cx="2486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>
                <a:solidFill>
                  <a:schemeClr val="accent2"/>
                </a:solidFill>
              </a:rPr>
              <a:t>= 1273</a:t>
            </a:r>
          </a:p>
        </p:txBody>
      </p:sp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89D84601-0A57-9CB3-7E97-92E7AA971D65}"/>
              </a:ext>
            </a:extLst>
          </p:cNvPr>
          <p:cNvSpPr/>
          <p:nvPr/>
        </p:nvSpPr>
        <p:spPr>
          <a:xfrm>
            <a:off x="0" y="5735089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28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6" r="14387" b="10681"/>
          <a:stretch/>
        </p:blipFill>
        <p:spPr>
          <a:xfrm>
            <a:off x="9947936" y="2809105"/>
            <a:ext cx="2035277" cy="3729346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24.06.2023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3" y="501351"/>
            <a:ext cx="8780412" cy="3739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Виконай завдання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5223536" y="1792278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sz="2800" b="1" i="1" dirty="0" err="1"/>
              <a:t>Запишіть</a:t>
            </a:r>
            <a:r>
              <a:rPr lang="ru-RU" sz="2800" b="1" i="1" dirty="0"/>
              <a:t> число 1000, </a:t>
            </a:r>
            <a:r>
              <a:rPr lang="ru-RU" sz="2800" b="1" i="1" dirty="0" err="1"/>
              <a:t>використовуючи</a:t>
            </a:r>
            <a:r>
              <a:rPr lang="ru-RU" sz="2800" b="1" i="1" dirty="0"/>
              <a:t> </a:t>
            </a:r>
            <a:r>
              <a:rPr lang="ru-RU" sz="2800" b="1" i="1" dirty="0" err="1"/>
              <a:t>шість</a:t>
            </a:r>
            <a:r>
              <a:rPr lang="ru-RU" sz="2800" b="1" i="1" dirty="0"/>
              <a:t> </a:t>
            </a:r>
            <a:r>
              <a:rPr lang="ru-RU" sz="2800" b="1" i="1" dirty="0" err="1"/>
              <a:t>трійок</a:t>
            </a:r>
            <a:r>
              <a:rPr lang="ru-RU" sz="2800" b="1" i="1" dirty="0"/>
              <a:t> та знаки </a:t>
            </a:r>
            <a:r>
              <a:rPr lang="ru-RU" sz="2800" b="1" i="1" dirty="0" err="1"/>
              <a:t>арифметичних</a:t>
            </a:r>
            <a:r>
              <a:rPr lang="ru-RU" sz="2800" b="1" i="1" dirty="0"/>
              <a:t> </a:t>
            </a:r>
            <a:r>
              <a:rPr lang="ru-RU" sz="2800" b="1" i="1" dirty="0" err="1"/>
              <a:t>дій</a:t>
            </a:r>
            <a:r>
              <a:rPr lang="ru-RU" sz="2800" b="1" i="1" dirty="0"/>
              <a:t>.</a:t>
            </a:r>
            <a:endParaRPr lang="ru-RU" sz="28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07614" y="3944440"/>
            <a:ext cx="5657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/>
              <a:t>1000 = 333 </a:t>
            </a:r>
            <a:r>
              <a:rPr lang="uk-UA" sz="2800" b="1" i="1" dirty="0">
                <a:cs typeface="Calibri" panose="020F0502020204030204" pitchFamily="34" charset="0"/>
              </a:rPr>
              <a:t>· 3 + (3 : 3) = 999 + 1</a:t>
            </a:r>
            <a:r>
              <a:rPr lang="uk-UA" sz="2800" b="1" i="1" dirty="0"/>
              <a:t>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" t="5019" r="3703" b="11827"/>
          <a:stretch/>
        </p:blipFill>
        <p:spPr>
          <a:xfrm>
            <a:off x="1016326" y="1813396"/>
            <a:ext cx="3690021" cy="36274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23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24.06.2023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2" name="Гімнастика для очей №14">
            <a:hlinkClick r:id="" action="ppaction://media"/>
            <a:extLst>
              <a:ext uri="{FF2B5EF4-FFF2-40B4-BE49-F238E27FC236}">
                <a16:creationId xmlns:a16="http://schemas.microsoft.com/office/drawing/2014/main" id="{8E4F242B-F26B-BDF0-3E54-1CF70C3F76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2700"/>
            <a:ext cx="121920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5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0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24.06.2023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3" y="501351"/>
            <a:ext cx="8780412" cy="3739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Розв'яжи задачу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81549" y="1409578"/>
            <a:ext cx="107958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2"/>
                </a:solidFill>
              </a:rPr>
              <a:t>17.</a:t>
            </a:r>
            <a:r>
              <a:rPr lang="ru-RU" sz="2400" b="1" i="1" dirty="0"/>
              <a:t> На </a:t>
            </a:r>
            <a:r>
              <a:rPr lang="ru-RU" sz="2400" b="1" i="1" dirty="0" err="1"/>
              <a:t>одній</a:t>
            </a:r>
            <a:r>
              <a:rPr lang="ru-RU" sz="2400" b="1" i="1" dirty="0"/>
              <a:t> </a:t>
            </a:r>
            <a:r>
              <a:rPr lang="ru-RU" sz="2400" b="1" i="1" dirty="0" err="1"/>
              <a:t>ділянці</a:t>
            </a:r>
            <a:r>
              <a:rPr lang="ru-RU" sz="2400" b="1" i="1" dirty="0"/>
              <a:t> </a:t>
            </a:r>
            <a:r>
              <a:rPr lang="ru-RU" sz="2400" b="1" i="1" dirty="0" err="1"/>
              <a:t>ростуть</a:t>
            </a:r>
            <a:r>
              <a:rPr lang="ru-RU" sz="2400" b="1" i="1" dirty="0"/>
              <a:t> 34 </a:t>
            </a:r>
            <a:r>
              <a:rPr lang="ru-RU" sz="2400" b="1" i="1" dirty="0" err="1"/>
              <a:t>кущі</a:t>
            </a:r>
            <a:r>
              <a:rPr lang="ru-RU" sz="2400" b="1" i="1" dirty="0"/>
              <a:t> </a:t>
            </a:r>
            <a:r>
              <a:rPr lang="ru-RU" sz="2400" b="1" i="1" dirty="0" err="1"/>
              <a:t>смородини</a:t>
            </a:r>
            <a:r>
              <a:rPr lang="ru-RU" sz="2400" b="1" i="1" dirty="0"/>
              <a:t>, а на </a:t>
            </a:r>
            <a:r>
              <a:rPr lang="ru-RU" sz="2400" b="1" i="1" dirty="0" err="1"/>
              <a:t>другій</a:t>
            </a:r>
            <a:r>
              <a:rPr lang="ru-RU" sz="2400" b="1" i="1" dirty="0"/>
              <a:t> — на 18 </a:t>
            </a:r>
            <a:r>
              <a:rPr lang="ru-RU" sz="2400" b="1" i="1" dirty="0" err="1"/>
              <a:t>кущів</a:t>
            </a:r>
            <a:r>
              <a:rPr lang="ru-RU" sz="2400" b="1" i="1" dirty="0"/>
              <a:t> </a:t>
            </a:r>
            <a:r>
              <a:rPr lang="ru-RU" sz="2400" b="1" i="1" dirty="0" err="1"/>
              <a:t>менше</a:t>
            </a:r>
            <a:r>
              <a:rPr lang="ru-RU" sz="2400" b="1" i="1" dirty="0"/>
              <a:t>. </a:t>
            </a:r>
            <a:r>
              <a:rPr lang="ru-RU" sz="2400" b="1" i="1" dirty="0" err="1"/>
              <a:t>Скільки</a:t>
            </a:r>
            <a:r>
              <a:rPr lang="ru-RU" sz="2400" b="1" i="1" dirty="0"/>
              <a:t> </a:t>
            </a:r>
            <a:r>
              <a:rPr lang="ru-RU" sz="2400" b="1" i="1" dirty="0" err="1"/>
              <a:t>всього</a:t>
            </a:r>
            <a:r>
              <a:rPr lang="ru-RU" sz="2400" b="1" i="1" dirty="0"/>
              <a:t> </a:t>
            </a:r>
            <a:r>
              <a:rPr lang="ru-RU" sz="2400" b="1" i="1" dirty="0" err="1"/>
              <a:t>кущів</a:t>
            </a:r>
            <a:r>
              <a:rPr lang="ru-RU" sz="2400" b="1" i="1" dirty="0"/>
              <a:t> </a:t>
            </a:r>
            <a:r>
              <a:rPr lang="ru-RU" sz="2400" b="1" i="1" dirty="0" err="1"/>
              <a:t>смородини</a:t>
            </a:r>
            <a:r>
              <a:rPr lang="ru-RU" sz="2400" b="1" i="1" dirty="0"/>
              <a:t> росте на </a:t>
            </a:r>
            <a:r>
              <a:rPr lang="ru-RU" sz="2400" b="1" i="1" dirty="0" err="1"/>
              <a:t>двох</a:t>
            </a:r>
            <a:r>
              <a:rPr lang="ru-RU" sz="2400" b="1" i="1" dirty="0"/>
              <a:t> </a:t>
            </a:r>
            <a:r>
              <a:rPr lang="ru-RU" sz="2400" b="1" i="1" dirty="0" err="1"/>
              <a:t>ділянках</a:t>
            </a:r>
            <a:r>
              <a:rPr lang="ru-RU" sz="2400" b="1" i="1" dirty="0"/>
              <a:t>?</a:t>
            </a:r>
            <a:endParaRPr lang="uk-UA" sz="2400" b="1" i="1" dirty="0">
              <a:solidFill>
                <a:srgbClr val="2F3242"/>
              </a:solidFill>
            </a:endParaRPr>
          </a:p>
        </p:txBody>
      </p:sp>
      <p:sp>
        <p:nvSpPr>
          <p:cNvPr id="9" name="AutoShape 4" descr="Чиж - векторные изображения, Чиж картинки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497093" y="3079308"/>
            <a:ext cx="84820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/>
              <a:t>Розв'язання</a:t>
            </a:r>
          </a:p>
          <a:p>
            <a:pPr marL="457200" indent="-457200">
              <a:buAutoNum type="arabicParenR"/>
            </a:pPr>
            <a:r>
              <a:rPr lang="en-US" sz="2800" b="1" i="1" dirty="0"/>
              <a:t>34 – 18 = 16 (</a:t>
            </a:r>
            <a:r>
              <a:rPr lang="uk-UA" sz="2800" b="1" i="1" dirty="0"/>
              <a:t>кущ.) – на другій ділянці;</a:t>
            </a:r>
            <a:endParaRPr lang="en-US" sz="2800" b="1" i="1" dirty="0"/>
          </a:p>
          <a:p>
            <a:pPr marL="457200" indent="-457200">
              <a:buAutoNum type="arabicParenR"/>
            </a:pPr>
            <a:r>
              <a:rPr lang="en-US" sz="2800" b="1" i="1" dirty="0"/>
              <a:t> </a:t>
            </a:r>
            <a:r>
              <a:rPr lang="uk-UA" sz="2800" b="1" i="1" dirty="0"/>
              <a:t>18 + 16 = 34 (кущ.)</a:t>
            </a:r>
          </a:p>
        </p:txBody>
      </p:sp>
      <p:sp>
        <p:nvSpPr>
          <p:cNvPr id="14" name="Прямоугольник 15"/>
          <p:cNvSpPr/>
          <p:nvPr/>
        </p:nvSpPr>
        <p:spPr>
          <a:xfrm>
            <a:off x="1268362" y="5139242"/>
            <a:ext cx="8557929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2800" b="1" i="1" dirty="0"/>
              <a:t>Відповідь: </a:t>
            </a:r>
            <a:r>
              <a:rPr lang="ru-RU" sz="2800" b="1" i="1" dirty="0" err="1"/>
              <a:t>всього</a:t>
            </a:r>
            <a:r>
              <a:rPr lang="ru-RU" sz="2800" b="1" i="1" dirty="0"/>
              <a:t> 34  куща </a:t>
            </a:r>
            <a:r>
              <a:rPr lang="ru-RU" sz="2800" b="1" i="1" dirty="0" err="1"/>
              <a:t>смородини</a:t>
            </a:r>
            <a:r>
              <a:rPr lang="ru-RU" sz="2800" b="1" i="1" dirty="0"/>
              <a:t> росте на </a:t>
            </a:r>
            <a:r>
              <a:rPr lang="ru-RU" sz="2800" b="1" i="1" dirty="0" err="1"/>
              <a:t>двох</a:t>
            </a:r>
            <a:r>
              <a:rPr lang="ru-RU" sz="2800" b="1" i="1" dirty="0"/>
              <a:t> </a:t>
            </a:r>
            <a:r>
              <a:rPr lang="ru-RU" sz="2800" b="1" i="1" dirty="0" err="1"/>
              <a:t>ділянках</a:t>
            </a:r>
            <a:r>
              <a:rPr lang="uk-UA" sz="2800" b="1" i="1" dirty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88" b="9391"/>
          <a:stretch/>
        </p:blipFill>
        <p:spPr>
          <a:xfrm>
            <a:off x="8290801" y="2404369"/>
            <a:ext cx="3586567" cy="2857293"/>
          </a:xfrm>
          <a:prstGeom prst="rect">
            <a:avLst/>
          </a:prstGeom>
        </p:spPr>
      </p:pic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1E97A521-1A44-676E-68AA-36450C0CD36D}"/>
              </a:ext>
            </a:extLst>
          </p:cNvPr>
          <p:cNvSpPr/>
          <p:nvPr/>
        </p:nvSpPr>
        <p:spPr>
          <a:xfrm>
            <a:off x="0" y="5735089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25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Таблиця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34614"/>
              </p:ext>
            </p:extLst>
          </p:nvPr>
        </p:nvGraphicFramePr>
        <p:xfrm>
          <a:off x="1122205" y="1456402"/>
          <a:ext cx="10651328" cy="4795249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667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45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42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35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Який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запис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називають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рядом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натуральних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чисел?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Наведіть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приклади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чисел,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що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не є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натуральними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Якщо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а = 1010, то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чому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дорівнює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а -7 ?</a:t>
                      </a:r>
                    </a:p>
                    <a:p>
                      <a:endParaRPr lang="uk-UA" sz="24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Чи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існує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найбільше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натуральне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число?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62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Назвіть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найменше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натуральне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число.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Яке число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передує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5000? </a:t>
                      </a:r>
                      <a:endParaRPr lang="uk-UA" sz="24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Число «нуль»  є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натуральним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числом?</a:t>
                      </a:r>
                      <a:endParaRPr lang="uk-UA" sz="24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b="1" i="1" dirty="0">
                          <a:solidFill>
                            <a:schemeClr val="tx1"/>
                          </a:solidFill>
                        </a:rPr>
                        <a:t>а</a:t>
                      </a:r>
                      <a:r>
                        <a:rPr lang="uk-UA" sz="2400" b="1" i="1" baseline="0" dirty="0">
                          <a:solidFill>
                            <a:schemeClr val="tx1"/>
                          </a:solidFill>
                        </a:rPr>
                        <a:t> + 0 = </a:t>
                      </a:r>
                      <a:endParaRPr lang="uk-UA" sz="24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400" b="1" i="1" dirty="0">
                          <a:solidFill>
                            <a:schemeClr val="tx1"/>
                          </a:solidFill>
                        </a:rPr>
                        <a:t>а </a:t>
                      </a:r>
                      <a:r>
                        <a:rPr lang="uk-UA" sz="2400" b="1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· 0 = </a:t>
                      </a:r>
                      <a:endParaRPr lang="uk-UA" sz="24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Наведіть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приклади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чисел,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що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 є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натуральними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Які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числа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називають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натуральними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b="1" i="1" dirty="0">
                          <a:solidFill>
                            <a:schemeClr val="tx1"/>
                          </a:solidFill>
                        </a:rPr>
                        <a:t>а</a:t>
                      </a:r>
                      <a:r>
                        <a:rPr lang="uk-UA" sz="2400" b="1" i="1" baseline="0" dirty="0">
                          <a:solidFill>
                            <a:schemeClr val="tx1"/>
                          </a:solidFill>
                        </a:rPr>
                        <a:t> – 0 =</a:t>
                      </a:r>
                      <a:endParaRPr lang="uk-UA" sz="24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24.06.2023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8B09E07F-8387-F219-2692-3607B5CFDEE2}"/>
              </a:ext>
            </a:extLst>
          </p:cNvPr>
          <p:cNvSpPr/>
          <p:nvPr/>
        </p:nvSpPr>
        <p:spPr>
          <a:xfrm>
            <a:off x="3315228" y="427659"/>
            <a:ext cx="8732066" cy="56707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«Морський бій»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1135625" y="1445956"/>
            <a:ext cx="2593161" cy="154243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1</a:t>
            </a:r>
          </a:p>
        </p:txBody>
      </p:sp>
      <p:sp>
        <p:nvSpPr>
          <p:cNvPr id="25" name="Прямокутник 24"/>
          <p:cNvSpPr/>
          <p:nvPr/>
        </p:nvSpPr>
        <p:spPr>
          <a:xfrm>
            <a:off x="1135626" y="3080568"/>
            <a:ext cx="2593161" cy="1542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5</a:t>
            </a:r>
          </a:p>
        </p:txBody>
      </p:sp>
      <p:sp>
        <p:nvSpPr>
          <p:cNvPr id="15" name="Прямокутник 14"/>
          <p:cNvSpPr/>
          <p:nvPr/>
        </p:nvSpPr>
        <p:spPr>
          <a:xfrm>
            <a:off x="6494206" y="3083027"/>
            <a:ext cx="2593161" cy="154243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7</a:t>
            </a:r>
          </a:p>
        </p:txBody>
      </p:sp>
      <p:sp>
        <p:nvSpPr>
          <p:cNvPr id="16" name="Прямокутник 15"/>
          <p:cNvSpPr/>
          <p:nvPr/>
        </p:nvSpPr>
        <p:spPr>
          <a:xfrm>
            <a:off x="1082230" y="4715180"/>
            <a:ext cx="2593161" cy="154243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9</a:t>
            </a:r>
          </a:p>
        </p:txBody>
      </p:sp>
      <p:sp>
        <p:nvSpPr>
          <p:cNvPr id="17" name="Прямокутник 16"/>
          <p:cNvSpPr/>
          <p:nvPr/>
        </p:nvSpPr>
        <p:spPr>
          <a:xfrm>
            <a:off x="9138452" y="4715181"/>
            <a:ext cx="2593161" cy="154243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12</a:t>
            </a:r>
          </a:p>
        </p:txBody>
      </p:sp>
      <p:sp>
        <p:nvSpPr>
          <p:cNvPr id="18" name="Прямокутник 17"/>
          <p:cNvSpPr/>
          <p:nvPr/>
        </p:nvSpPr>
        <p:spPr>
          <a:xfrm>
            <a:off x="3779872" y="4715182"/>
            <a:ext cx="2593161" cy="1542437"/>
          </a:xfrm>
          <a:prstGeom prst="rect">
            <a:avLst/>
          </a:prstGeom>
          <a:solidFill>
            <a:srgbClr val="E050AD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10</a:t>
            </a:r>
          </a:p>
        </p:txBody>
      </p:sp>
      <p:sp>
        <p:nvSpPr>
          <p:cNvPr id="19" name="Прямокутник 18"/>
          <p:cNvSpPr/>
          <p:nvPr/>
        </p:nvSpPr>
        <p:spPr>
          <a:xfrm>
            <a:off x="6459162" y="4715180"/>
            <a:ext cx="2593161" cy="15424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11</a:t>
            </a:r>
          </a:p>
        </p:txBody>
      </p:sp>
      <p:sp>
        <p:nvSpPr>
          <p:cNvPr id="20" name="Прямокутник 19"/>
          <p:cNvSpPr/>
          <p:nvPr/>
        </p:nvSpPr>
        <p:spPr>
          <a:xfrm>
            <a:off x="3814916" y="3083027"/>
            <a:ext cx="2593161" cy="15424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6</a:t>
            </a:r>
          </a:p>
        </p:txBody>
      </p:sp>
      <p:sp>
        <p:nvSpPr>
          <p:cNvPr id="21" name="Прямокутник 20"/>
          <p:cNvSpPr/>
          <p:nvPr/>
        </p:nvSpPr>
        <p:spPr>
          <a:xfrm>
            <a:off x="6494205" y="1445956"/>
            <a:ext cx="2593161" cy="154243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3</a:t>
            </a:r>
          </a:p>
        </p:txBody>
      </p:sp>
      <p:sp>
        <p:nvSpPr>
          <p:cNvPr id="22" name="Прямокутник 21"/>
          <p:cNvSpPr/>
          <p:nvPr/>
        </p:nvSpPr>
        <p:spPr>
          <a:xfrm>
            <a:off x="9173494" y="3083027"/>
            <a:ext cx="2593161" cy="154243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8</a:t>
            </a:r>
          </a:p>
        </p:txBody>
      </p:sp>
      <p:sp>
        <p:nvSpPr>
          <p:cNvPr id="23" name="Прямокутник 22"/>
          <p:cNvSpPr/>
          <p:nvPr/>
        </p:nvSpPr>
        <p:spPr>
          <a:xfrm>
            <a:off x="9173495" y="1456402"/>
            <a:ext cx="2593161" cy="154243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4</a:t>
            </a:r>
          </a:p>
        </p:txBody>
      </p:sp>
      <p:sp>
        <p:nvSpPr>
          <p:cNvPr id="24" name="Прямокутник 23"/>
          <p:cNvSpPr/>
          <p:nvPr/>
        </p:nvSpPr>
        <p:spPr>
          <a:xfrm>
            <a:off x="3814916" y="1456402"/>
            <a:ext cx="2593161" cy="154243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8979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25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7"/>
          <a:stretch/>
        </p:blipFill>
        <p:spPr>
          <a:xfrm>
            <a:off x="7238181" y="2290916"/>
            <a:ext cx="3958566" cy="4129548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24.06.2023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0DDBAAD8-F601-E1E5-5EFB-0E3FCF3AF431}"/>
              </a:ext>
            </a:extLst>
          </p:cNvPr>
          <p:cNvSpPr/>
          <p:nvPr/>
        </p:nvSpPr>
        <p:spPr>
          <a:xfrm>
            <a:off x="3315228" y="427659"/>
            <a:ext cx="8732066" cy="56707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Закріплення вивченого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3762" y="1336839"/>
            <a:ext cx="10293503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uk-UA" sz="2200" b="1" i="1" dirty="0"/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k-UA" sz="2200" b="1" i="1" dirty="0"/>
              <a:t>Скільки натуральних чисел стоїть у натуральному ряду між числами 15 і 21?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k-UA" sz="2200" b="1" i="1" dirty="0"/>
              <a:t>Якщо с дорівнює 1000, то:</a:t>
            </a:r>
          </a:p>
          <a:p>
            <a:pPr lvl="0">
              <a:lnSpc>
                <a:spcPct val="150000"/>
              </a:lnSpc>
            </a:pPr>
            <a:r>
              <a:rPr lang="uk-UA" sz="2200" b="1" i="1" dirty="0"/>
              <a:t>а) с + 10? в) с – 10? б) с – 1? г) с + 120?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k-UA" sz="2200" b="1" i="1" dirty="0"/>
              <a:t>Найбільше одноцифрове натуральне число …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k-UA" sz="2200" b="1" i="1" dirty="0"/>
              <a:t>Найменше двоцифрове  натуральне число … 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k-UA" sz="2200" b="1" i="1" dirty="0"/>
              <a:t>Найменше трицифрове натуральне число …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k-UA" sz="2200" b="1" i="1" dirty="0"/>
              <a:t>Найбільше трицифрове натуральне число … 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k-UA" sz="2200" b="1" i="1" dirty="0"/>
              <a:t>Чи існує натуральне число, яке передує 1 ?</a:t>
            </a:r>
          </a:p>
        </p:txBody>
      </p:sp>
    </p:spTree>
    <p:extLst>
      <p:ext uri="{BB962C8B-B14F-4D97-AF65-F5344CB8AC3E}">
        <p14:creationId xmlns:p14="http://schemas.microsoft.com/office/powerpoint/2010/main" val="179524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24.06.2023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3" y="501351"/>
            <a:ext cx="8780412" cy="3739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Емоційне налаштування. Вступне слово вчителя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54359" y="1550764"/>
            <a:ext cx="4795935" cy="452431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dirty="0"/>
              <a:t>Нуль – </a:t>
            </a:r>
            <a:r>
              <a:rPr lang="ru-RU" sz="3200" dirty="0" err="1"/>
              <a:t>це</a:t>
            </a:r>
            <a:r>
              <a:rPr lang="ru-RU" sz="3200" dirty="0"/>
              <a:t> </a:t>
            </a:r>
            <a:r>
              <a:rPr lang="ru-RU" sz="3200" dirty="0" err="1"/>
              <a:t>порожнеча</a:t>
            </a:r>
            <a:r>
              <a:rPr lang="ru-RU" sz="3200" dirty="0"/>
              <a:t>, але при </a:t>
            </a:r>
            <a:r>
              <a:rPr lang="ru-RU" sz="3200" dirty="0" err="1"/>
              <a:t>розташуванні</a:t>
            </a:r>
            <a:r>
              <a:rPr lang="ru-RU" sz="3200" dirty="0"/>
              <a:t> нуля </a:t>
            </a:r>
            <a:r>
              <a:rPr lang="ru-RU" sz="3200" dirty="0" err="1"/>
              <a:t>поряд</a:t>
            </a:r>
            <a:r>
              <a:rPr lang="ru-RU" sz="3200" dirty="0"/>
              <a:t> з </a:t>
            </a:r>
            <a:r>
              <a:rPr lang="ru-RU" sz="3200" dirty="0" err="1"/>
              <a:t>одиницею</a:t>
            </a:r>
            <a:r>
              <a:rPr lang="ru-RU" sz="3200" dirty="0"/>
              <a:t>, </a:t>
            </a:r>
            <a:r>
              <a:rPr lang="ru-RU" sz="3200" dirty="0" err="1"/>
              <a:t>наприклад</a:t>
            </a:r>
            <a:r>
              <a:rPr lang="ru-RU" sz="3200" dirty="0"/>
              <a:t>, </a:t>
            </a:r>
            <a:r>
              <a:rPr lang="ru-RU" sz="3200" dirty="0" err="1"/>
              <a:t>збільшує</a:t>
            </a:r>
            <a:r>
              <a:rPr lang="ru-RU" sz="3200" dirty="0"/>
              <a:t> </a:t>
            </a:r>
            <a:r>
              <a:rPr lang="ru-RU" sz="3200" dirty="0" err="1"/>
              <a:t>її</a:t>
            </a:r>
            <a:r>
              <a:rPr lang="ru-RU" sz="3200" dirty="0"/>
              <a:t> в десять </a:t>
            </a:r>
            <a:r>
              <a:rPr lang="ru-RU" sz="3200" dirty="0" err="1"/>
              <a:t>разів</a:t>
            </a:r>
            <a:r>
              <a:rPr lang="ru-RU" sz="3200" dirty="0"/>
              <a:t>. </a:t>
            </a:r>
            <a:r>
              <a:rPr lang="ru-RU" sz="3200" dirty="0" err="1"/>
              <a:t>Причому</a:t>
            </a:r>
            <a:r>
              <a:rPr lang="ru-RU" sz="3200" dirty="0"/>
              <a:t> з </a:t>
            </a:r>
            <a:r>
              <a:rPr lang="ru-RU" sz="3200" dirty="0" err="1"/>
              <a:t>кожним</a:t>
            </a:r>
            <a:r>
              <a:rPr lang="ru-RU" sz="3200" dirty="0"/>
              <a:t> </a:t>
            </a:r>
            <a:r>
              <a:rPr lang="ru-RU" sz="3200" dirty="0" err="1"/>
              <a:t>новим</a:t>
            </a:r>
            <a:r>
              <a:rPr lang="ru-RU" sz="3200" dirty="0"/>
              <a:t> нулем число </a:t>
            </a:r>
            <a:r>
              <a:rPr lang="ru-RU" sz="3200" dirty="0" err="1"/>
              <a:t>стає</a:t>
            </a:r>
            <a:r>
              <a:rPr lang="ru-RU" sz="3200" dirty="0"/>
              <a:t> </a:t>
            </a:r>
            <a:r>
              <a:rPr lang="ru-RU" sz="3200" dirty="0" err="1"/>
              <a:t>дедалі</a:t>
            </a:r>
            <a:r>
              <a:rPr lang="ru-RU" sz="3200" dirty="0"/>
              <a:t> </a:t>
            </a:r>
            <a:r>
              <a:rPr lang="ru-RU" sz="3200" dirty="0" err="1"/>
              <a:t>більше</a:t>
            </a:r>
            <a:r>
              <a:rPr lang="ru-RU" sz="3200" dirty="0"/>
              <a:t>. У </a:t>
            </a:r>
            <a:r>
              <a:rPr lang="ru-RU" sz="3200" dirty="0" err="1"/>
              <a:t>цьому</a:t>
            </a:r>
            <a:r>
              <a:rPr lang="ru-RU" sz="3200" dirty="0"/>
              <a:t> </a:t>
            </a:r>
            <a:r>
              <a:rPr lang="ru-RU" sz="3200" dirty="0" err="1"/>
              <a:t>полягає</a:t>
            </a:r>
            <a:r>
              <a:rPr lang="ru-RU" sz="3200" dirty="0"/>
              <a:t> парадокс числа 0.</a:t>
            </a:r>
            <a:endParaRPr lang="ru-RU" sz="3200" b="1" dirty="0"/>
          </a:p>
        </p:txBody>
      </p:sp>
      <p:pic>
        <p:nvPicPr>
          <p:cNvPr id="6" name="Рисунок 5" descr="Фрагмент е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870" y="1795827"/>
            <a:ext cx="5263285" cy="357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5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3" b="11398"/>
          <a:stretch/>
        </p:blipFill>
        <p:spPr>
          <a:xfrm>
            <a:off x="4540692" y="2919167"/>
            <a:ext cx="3654227" cy="3642928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24.06.2023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01601" y="1168502"/>
            <a:ext cx="104851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000644"/>
                </a:solidFill>
              </a:rPr>
              <a:t>Розкажіть про результати власних навчальних досягнень:</a:t>
            </a:r>
          </a:p>
        </p:txBody>
      </p:sp>
      <p:sp>
        <p:nvSpPr>
          <p:cNvPr id="11" name="Прямоугольник 86">
            <a:extLst>
              <a:ext uri="{FF2B5EF4-FFF2-40B4-BE49-F238E27FC236}">
                <a16:creationId xmlns:a16="http://schemas.microsoft.com/office/drawing/2014/main" id="{8DFC1084-1ED8-34DF-B021-2A4B66C2C18D}"/>
              </a:ext>
            </a:extLst>
          </p:cNvPr>
          <p:cNvSpPr/>
          <p:nvPr/>
        </p:nvSpPr>
        <p:spPr>
          <a:xfrm>
            <a:off x="3380636" y="498000"/>
            <a:ext cx="8669554" cy="4616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 Рефлексія навчально-пізнавальної діяльності учнів</a:t>
            </a:r>
          </a:p>
        </p:txBody>
      </p:sp>
      <p:sp>
        <p:nvSpPr>
          <p:cNvPr id="6" name="Облако 5"/>
          <p:cNvSpPr/>
          <p:nvPr/>
        </p:nvSpPr>
        <p:spPr>
          <a:xfrm>
            <a:off x="250236" y="3372574"/>
            <a:ext cx="2330286" cy="1315673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6E72A1"/>
                </a:solidFill>
              </a:rPr>
              <a:t>Я розумію…</a:t>
            </a:r>
            <a:endParaRPr lang="ru-RU" sz="2400" dirty="0"/>
          </a:p>
        </p:txBody>
      </p:sp>
      <p:sp>
        <p:nvSpPr>
          <p:cNvPr id="12" name="Облако 11"/>
          <p:cNvSpPr/>
          <p:nvPr/>
        </p:nvSpPr>
        <p:spPr>
          <a:xfrm>
            <a:off x="9837561" y="5150455"/>
            <a:ext cx="2160537" cy="1468551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6E72A1"/>
                </a:solidFill>
              </a:rPr>
              <a:t>Мені цікаво… </a:t>
            </a:r>
          </a:p>
        </p:txBody>
      </p:sp>
      <p:sp>
        <p:nvSpPr>
          <p:cNvPr id="13" name="Облако 12"/>
          <p:cNvSpPr/>
          <p:nvPr/>
        </p:nvSpPr>
        <p:spPr>
          <a:xfrm>
            <a:off x="9454575" y="2791207"/>
            <a:ext cx="2595615" cy="1549168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6E72A1"/>
                </a:solidFill>
              </a:rPr>
              <a:t>В мене добре виходить… </a:t>
            </a:r>
          </a:p>
        </p:txBody>
      </p:sp>
      <p:sp>
        <p:nvSpPr>
          <p:cNvPr id="14" name="Облако 13"/>
          <p:cNvSpPr/>
          <p:nvPr/>
        </p:nvSpPr>
        <p:spPr>
          <a:xfrm>
            <a:off x="1418379" y="4871583"/>
            <a:ext cx="2621902" cy="1690512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6E72A1"/>
                </a:solidFill>
              </a:rPr>
              <a:t>Мені ще слід попрацювати над …</a:t>
            </a:r>
            <a:endParaRPr lang="ru-RU" sz="2000" b="1" dirty="0">
              <a:solidFill>
                <a:srgbClr val="6E72A1"/>
              </a:solidFill>
            </a:endParaRPr>
          </a:p>
        </p:txBody>
      </p:sp>
      <p:sp>
        <p:nvSpPr>
          <p:cNvPr id="10" name="Облако 9"/>
          <p:cNvSpPr/>
          <p:nvPr/>
        </p:nvSpPr>
        <p:spPr>
          <a:xfrm>
            <a:off x="6367805" y="3245474"/>
            <a:ext cx="1913735" cy="1182582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6E72A1"/>
                </a:solidFill>
              </a:rPr>
              <a:t>Я вмію …</a:t>
            </a:r>
          </a:p>
        </p:txBody>
      </p:sp>
      <p:sp>
        <p:nvSpPr>
          <p:cNvPr id="15" name="Облако 14"/>
          <p:cNvSpPr/>
          <p:nvPr/>
        </p:nvSpPr>
        <p:spPr>
          <a:xfrm>
            <a:off x="4162797" y="1765252"/>
            <a:ext cx="2741084" cy="1315673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6E72A1"/>
                </a:solidFill>
              </a:rPr>
              <a:t>Найбільше мені сподобалось…</a:t>
            </a:r>
          </a:p>
        </p:txBody>
      </p:sp>
      <p:sp>
        <p:nvSpPr>
          <p:cNvPr id="16" name="Облако 15"/>
          <p:cNvSpPr/>
          <p:nvPr/>
        </p:nvSpPr>
        <p:spPr>
          <a:xfrm>
            <a:off x="7644269" y="4365418"/>
            <a:ext cx="2741084" cy="1315673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E72A1"/>
                </a:solidFill>
              </a:rPr>
              <a:t>я хочу </a:t>
            </a:r>
            <a:r>
              <a:rPr lang="ru-RU" sz="2400" b="1" dirty="0" err="1">
                <a:solidFill>
                  <a:srgbClr val="6E72A1"/>
                </a:solidFill>
              </a:rPr>
              <a:t>похвалити</a:t>
            </a:r>
            <a:r>
              <a:rPr lang="ru-RU" sz="2400" b="1" dirty="0">
                <a:solidFill>
                  <a:srgbClr val="6E72A1"/>
                </a:solidFill>
              </a:rPr>
              <a:t> себе за…</a:t>
            </a:r>
          </a:p>
        </p:txBody>
      </p:sp>
      <p:sp>
        <p:nvSpPr>
          <p:cNvPr id="17" name="Облако 16"/>
          <p:cNvSpPr/>
          <p:nvPr/>
        </p:nvSpPr>
        <p:spPr>
          <a:xfrm>
            <a:off x="958976" y="1936613"/>
            <a:ext cx="3148780" cy="1315673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6E72A1"/>
                </a:solidFill>
              </a:rPr>
              <a:t>Найбільше мені запам’яталось…</a:t>
            </a:r>
          </a:p>
        </p:txBody>
      </p:sp>
      <p:sp>
        <p:nvSpPr>
          <p:cNvPr id="18" name="Облако 17"/>
          <p:cNvSpPr/>
          <p:nvPr/>
        </p:nvSpPr>
        <p:spPr>
          <a:xfrm>
            <a:off x="2669739" y="3435622"/>
            <a:ext cx="2741084" cy="1315673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6E72A1"/>
                </a:solidFill>
              </a:rPr>
              <a:t>Сьогодні я дізнався…</a:t>
            </a:r>
          </a:p>
        </p:txBody>
      </p:sp>
      <p:sp>
        <p:nvSpPr>
          <p:cNvPr id="9" name="Облако 8"/>
          <p:cNvSpPr/>
          <p:nvPr/>
        </p:nvSpPr>
        <p:spPr>
          <a:xfrm>
            <a:off x="7822703" y="1672519"/>
            <a:ext cx="2584845" cy="1363241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6E72A1"/>
                </a:solidFill>
              </a:rPr>
              <a:t>Я можу пояснити… </a:t>
            </a:r>
          </a:p>
        </p:txBody>
      </p:sp>
    </p:spTree>
    <p:extLst>
      <p:ext uri="{BB962C8B-B14F-4D97-AF65-F5344CB8AC3E}">
        <p14:creationId xmlns:p14="http://schemas.microsoft.com/office/powerpoint/2010/main" val="261496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24.06.2023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B4154D-B4CE-578C-540D-A8CF207302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93"/>
          <a:stretch/>
        </p:blipFill>
        <p:spPr>
          <a:xfrm>
            <a:off x="8209935" y="874166"/>
            <a:ext cx="3542703" cy="2362828"/>
          </a:xfrm>
          <a:prstGeom prst="rect">
            <a:avLst/>
          </a:prstGeom>
        </p:spPr>
      </p:pic>
      <p:sp>
        <p:nvSpPr>
          <p:cNvPr id="10" name="Прямоугольник 86">
            <a:extLst>
              <a:ext uri="{FF2B5EF4-FFF2-40B4-BE49-F238E27FC236}">
                <a16:creationId xmlns:a16="http://schemas.microsoft.com/office/drawing/2014/main" id="{6C67100D-FBFB-EAB6-6D29-89BD8FE4B1C9}"/>
              </a:ext>
            </a:extLst>
          </p:cNvPr>
          <p:cNvSpPr/>
          <p:nvPr/>
        </p:nvSpPr>
        <p:spPr>
          <a:xfrm>
            <a:off x="3380636" y="498000"/>
            <a:ext cx="8669554" cy="4616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для домашньої роботи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33068" y="2200011"/>
            <a:ext cx="18473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altLang="ru-RU" sz="1300" b="0" i="0" u="none" strike="noStrike" cap="none" normalizeH="0" baseline="0" dirty="0">
              <a:ln>
                <a:noFill/>
              </a:ln>
              <a:solidFill>
                <a:srgbClr val="21252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1733068" y="1270750"/>
            <a:ext cx="83997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>
                <a:solidFill>
                  <a:srgbClr val="2F3242"/>
                </a:solidFill>
              </a:rPr>
              <a:t>Повторити теоретичний матеріал </a:t>
            </a:r>
          </a:p>
          <a:p>
            <a:r>
              <a:rPr lang="uk-UA" sz="2400" b="1" i="1" dirty="0">
                <a:solidFill>
                  <a:srgbClr val="2F3242"/>
                </a:solidFill>
              </a:rPr>
              <a:t>пункт  1 </a:t>
            </a:r>
            <a:r>
              <a:rPr lang="uk-UA" sz="2400" b="1" i="1" dirty="0" err="1">
                <a:solidFill>
                  <a:srgbClr val="2F3242"/>
                </a:solidFill>
              </a:rPr>
              <a:t>стр</a:t>
            </a:r>
            <a:r>
              <a:rPr lang="uk-UA" sz="2400" b="1" i="1" dirty="0">
                <a:solidFill>
                  <a:srgbClr val="2F3242"/>
                </a:solidFill>
              </a:rPr>
              <a:t>. 5-6 за підручником.</a:t>
            </a:r>
          </a:p>
          <a:p>
            <a:r>
              <a:rPr lang="uk-UA" sz="2400" b="1" i="1" dirty="0">
                <a:solidFill>
                  <a:srgbClr val="2F3242"/>
                </a:solidFill>
              </a:rPr>
              <a:t>Виконати вправу № 14; </a:t>
            </a:r>
          </a:p>
          <a:p>
            <a:r>
              <a:rPr lang="uk-UA" sz="2400" b="1" i="1" dirty="0">
                <a:solidFill>
                  <a:srgbClr val="2F3242"/>
                </a:solidFill>
              </a:rPr>
              <a:t>Розв'язати задачу 18.</a:t>
            </a:r>
          </a:p>
        </p:txBody>
      </p:sp>
      <p:sp>
        <p:nvSpPr>
          <p:cNvPr id="13" name="Прямокутник 12"/>
          <p:cNvSpPr/>
          <p:nvPr/>
        </p:nvSpPr>
        <p:spPr>
          <a:xfrm>
            <a:off x="1101721" y="2960019"/>
            <a:ext cx="92418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14.</a:t>
            </a:r>
            <a:r>
              <a:rPr lang="ru-RU" sz="2400" b="1" i="1" dirty="0">
                <a:solidFill>
                  <a:srgbClr val="FF0000"/>
                </a:solidFill>
              </a:rPr>
              <a:t>°°</a:t>
            </a:r>
            <a:r>
              <a:rPr lang="ru-RU" sz="2400" b="1" dirty="0"/>
              <a:t> </a:t>
            </a:r>
            <a:r>
              <a:rPr lang="ru-RU" sz="2400" b="1" dirty="0" err="1"/>
              <a:t>Установіть</a:t>
            </a:r>
            <a:r>
              <a:rPr lang="ru-RU" sz="2400" b="1" dirty="0"/>
              <a:t> </a:t>
            </a:r>
            <a:r>
              <a:rPr lang="ru-RU" sz="2400" b="1" dirty="0" err="1"/>
              <a:t>закономірність</a:t>
            </a:r>
            <a:r>
              <a:rPr lang="ru-RU" sz="2400" b="1" dirty="0"/>
              <a:t>, </a:t>
            </a:r>
          </a:p>
          <a:p>
            <a:r>
              <a:rPr lang="ru-RU" sz="2400" b="1" dirty="0"/>
              <a:t>на </a:t>
            </a:r>
            <a:r>
              <a:rPr lang="ru-RU" sz="2400" b="1" dirty="0" err="1"/>
              <a:t>основі</a:t>
            </a:r>
            <a:r>
              <a:rPr lang="ru-RU" sz="2400" b="1" dirty="0"/>
              <a:t> </a:t>
            </a:r>
            <a:r>
              <a:rPr lang="ru-RU" sz="2400" b="1" dirty="0" err="1"/>
              <a:t>якої</a:t>
            </a:r>
            <a:r>
              <a:rPr lang="ru-RU" sz="2400" b="1" dirty="0"/>
              <a:t> </a:t>
            </a:r>
            <a:r>
              <a:rPr lang="ru-RU" sz="2400" b="1" dirty="0" err="1"/>
              <a:t>складено</a:t>
            </a:r>
            <a:r>
              <a:rPr lang="ru-RU" sz="2400" b="1" dirty="0"/>
              <a:t> </a:t>
            </a:r>
            <a:r>
              <a:rPr lang="ru-RU" sz="2400" b="1" dirty="0" err="1"/>
              <a:t>запис</a:t>
            </a:r>
            <a:r>
              <a:rPr lang="ru-RU" sz="2400" b="1" dirty="0"/>
              <a:t>, і </a:t>
            </a:r>
            <a:r>
              <a:rPr lang="ru-RU" sz="2400" b="1" dirty="0" err="1"/>
              <a:t>вкажіть</a:t>
            </a:r>
            <a:r>
              <a:rPr lang="ru-RU" sz="2400" b="1" dirty="0"/>
              <a:t> три </a:t>
            </a:r>
            <a:r>
              <a:rPr lang="ru-RU" sz="2400" b="1" dirty="0" err="1"/>
              <a:t>наступних</a:t>
            </a:r>
            <a:r>
              <a:rPr lang="ru-RU" sz="2400" b="1" dirty="0"/>
              <a:t> числа:</a:t>
            </a:r>
          </a:p>
          <a:p>
            <a:r>
              <a:rPr lang="uk-UA" sz="2400" b="1" dirty="0"/>
              <a:t>1) 2, 4, 6, 8, …;</a:t>
            </a:r>
          </a:p>
          <a:p>
            <a:r>
              <a:rPr lang="uk-UA" sz="2400" b="1" dirty="0"/>
              <a:t>2) 7, 11, 15, 19, …;</a:t>
            </a:r>
          </a:p>
          <a:p>
            <a:r>
              <a:rPr lang="uk-UA" sz="2400" b="1" dirty="0"/>
              <a:t>3) 5, 6, 8, 9, 11, 12, 14, … .</a:t>
            </a:r>
          </a:p>
          <a:p>
            <a:endParaRPr lang="uk-UA" sz="2400" b="1" i="1" dirty="0">
              <a:solidFill>
                <a:srgbClr val="000000"/>
              </a:solidFill>
            </a:endParaRPr>
          </a:p>
          <a:p>
            <a:r>
              <a:rPr lang="ru-RU" sz="2400" b="1" dirty="0"/>
              <a:t>18. </a:t>
            </a:r>
            <a:r>
              <a:rPr lang="ru-RU" sz="2400" b="1" dirty="0" err="1"/>
              <a:t>Маса</a:t>
            </a:r>
            <a:r>
              <a:rPr lang="ru-RU" sz="2400" b="1" dirty="0"/>
              <a:t> </a:t>
            </a:r>
            <a:r>
              <a:rPr lang="ru-RU" sz="2400" b="1" dirty="0" err="1"/>
              <a:t>палиці</a:t>
            </a:r>
            <a:r>
              <a:rPr lang="ru-RU" sz="2400" b="1" dirty="0"/>
              <a:t> </a:t>
            </a:r>
            <a:r>
              <a:rPr lang="ru-RU" sz="2400" b="1" dirty="0" err="1"/>
              <a:t>Котигорошка</a:t>
            </a:r>
            <a:r>
              <a:rPr lang="ru-RU" sz="2400" b="1" dirty="0"/>
              <a:t> </a:t>
            </a:r>
            <a:r>
              <a:rPr lang="ru-RU" sz="2400" b="1" dirty="0" err="1"/>
              <a:t>дорівнює</a:t>
            </a:r>
            <a:r>
              <a:rPr lang="ru-RU" sz="2400" b="1" dirty="0"/>
              <a:t> 60 </a:t>
            </a:r>
            <a:r>
              <a:rPr lang="ru-RU" sz="2400" b="1" dirty="0" err="1"/>
              <a:t>пудів</a:t>
            </a:r>
            <a:r>
              <a:rPr lang="ru-RU" sz="2400" b="1" dirty="0"/>
              <a:t>, а </a:t>
            </a:r>
            <a:r>
              <a:rPr lang="ru-RU" sz="2400" b="1" dirty="0" err="1"/>
              <a:t>маса</a:t>
            </a:r>
            <a:endParaRPr lang="ru-RU" sz="2400" b="1" dirty="0"/>
          </a:p>
          <a:p>
            <a:r>
              <a:rPr lang="ru-RU" sz="2400" b="1" dirty="0" err="1"/>
              <a:t>його</a:t>
            </a:r>
            <a:r>
              <a:rPr lang="ru-RU" sz="2400" b="1" dirty="0"/>
              <a:t> </a:t>
            </a:r>
            <a:r>
              <a:rPr lang="ru-RU" sz="2400" b="1" dirty="0" err="1"/>
              <a:t>шаблі</a:t>
            </a:r>
            <a:r>
              <a:rPr lang="ru-RU" sz="2400" b="1" dirty="0"/>
              <a:t> у 12 </a:t>
            </a:r>
            <a:r>
              <a:rPr lang="ru-RU" sz="2400" b="1" dirty="0" err="1"/>
              <a:t>разів</a:t>
            </a:r>
            <a:r>
              <a:rPr lang="ru-RU" sz="2400" b="1" dirty="0"/>
              <a:t> </a:t>
            </a:r>
            <a:r>
              <a:rPr lang="ru-RU" sz="2400" b="1" dirty="0" err="1"/>
              <a:t>менша</a:t>
            </a:r>
            <a:r>
              <a:rPr lang="ru-RU" sz="2400" b="1" dirty="0"/>
              <a:t>. Яка </a:t>
            </a:r>
            <a:r>
              <a:rPr lang="ru-RU" sz="2400" b="1" dirty="0" err="1"/>
              <a:t>загальна</a:t>
            </a:r>
            <a:r>
              <a:rPr lang="ru-RU" sz="2400" b="1" dirty="0"/>
              <a:t> </a:t>
            </a:r>
            <a:r>
              <a:rPr lang="ru-RU" sz="2400" b="1" dirty="0" err="1"/>
              <a:t>маса</a:t>
            </a:r>
            <a:r>
              <a:rPr lang="ru-RU" sz="2400" b="1" dirty="0"/>
              <a:t> </a:t>
            </a:r>
            <a:r>
              <a:rPr lang="ru-RU" sz="2400" b="1" dirty="0" err="1"/>
              <a:t>палиці</a:t>
            </a:r>
            <a:endParaRPr lang="ru-RU" sz="2400" b="1" dirty="0"/>
          </a:p>
          <a:p>
            <a:r>
              <a:rPr lang="uk-UA" sz="2400" b="1" dirty="0"/>
              <a:t>та шаблі Котигорошка?</a:t>
            </a:r>
            <a:endParaRPr lang="uk-UA" sz="24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63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24.06.2023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616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Рефлексія «Світлофор»</a:t>
            </a:r>
          </a:p>
        </p:txBody>
      </p:sp>
      <p:sp>
        <p:nvSpPr>
          <p:cNvPr id="7" name="AutoShape 2" descr="План - конспект заняття на тему: « Їжачок » ( ліплення в середній садовій  групі ) | Конспект. Дошкілля">
            <a:extLst>
              <a:ext uri="{FF2B5EF4-FFF2-40B4-BE49-F238E27FC236}">
                <a16:creationId xmlns:a16="http://schemas.microsoft.com/office/drawing/2014/main" id="{B17AC11C-D28B-8343-2DA0-D4CDBF0763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02C953A7-A719-B434-ED51-4629B100C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472" y="269983"/>
            <a:ext cx="4214951" cy="675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E5939D-92CA-9F6B-7020-CB1F5F9E53B7}"/>
              </a:ext>
            </a:extLst>
          </p:cNvPr>
          <p:cNvSpPr txBox="1"/>
          <p:nvPr/>
        </p:nvSpPr>
        <p:spPr>
          <a:xfrm>
            <a:off x="930754" y="4840015"/>
            <a:ext cx="6652718" cy="1015663"/>
          </a:xfrm>
          <a:prstGeom prst="rect">
            <a:avLst/>
          </a:prstGeom>
          <a:solidFill>
            <a:schemeClr val="accent6"/>
          </a:solidFill>
          <a:ln w="76200">
            <a:solidFill>
              <a:srgbClr val="00206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uk-UA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Все зрозуміло</a:t>
            </a:r>
            <a:endParaRPr lang="uk-UA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D7510E-E67E-D698-5145-DA6CE735307B}"/>
              </a:ext>
            </a:extLst>
          </p:cNvPr>
          <p:cNvSpPr txBox="1"/>
          <p:nvPr/>
        </p:nvSpPr>
        <p:spPr>
          <a:xfrm>
            <a:off x="930754" y="3119735"/>
            <a:ext cx="6652718" cy="923330"/>
          </a:xfrm>
          <a:prstGeom prst="rect">
            <a:avLst/>
          </a:prstGeom>
          <a:solidFill>
            <a:schemeClr val="accent4"/>
          </a:solidFill>
          <a:ln w="76200">
            <a:solidFill>
              <a:srgbClr val="00206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uk-UA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Сумніваюся</a:t>
            </a:r>
            <a:endParaRPr lang="uk-UA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F88588-8AAA-A48A-0143-A0A10ACBF9D8}"/>
              </a:ext>
            </a:extLst>
          </p:cNvPr>
          <p:cNvSpPr txBox="1"/>
          <p:nvPr/>
        </p:nvSpPr>
        <p:spPr>
          <a:xfrm>
            <a:off x="930754" y="1595571"/>
            <a:ext cx="6652718" cy="923330"/>
          </a:xfrm>
          <a:prstGeom prst="rect">
            <a:avLst/>
          </a:prstGeom>
          <a:solidFill>
            <a:srgbClr val="FF0000"/>
          </a:solidFill>
          <a:ln w="76200">
            <a:solidFill>
              <a:srgbClr val="00206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uk-UA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Незрозуміло</a:t>
            </a:r>
            <a:endParaRPr lang="uk-UA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05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24.06.2023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 Повідомлення теми уроку та мотивація навчально-пізнавальної 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діяльності учнів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5861" y="1456402"/>
            <a:ext cx="11336693" cy="310854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dirty="0"/>
              <a:t>Нуль </a:t>
            </a:r>
            <a:r>
              <a:rPr lang="ru-RU" sz="2800" dirty="0" err="1"/>
              <a:t>набув</a:t>
            </a:r>
            <a:r>
              <a:rPr lang="ru-RU" sz="2800" dirty="0"/>
              <a:t> великого </a:t>
            </a:r>
            <a:r>
              <a:rPr lang="ru-RU" sz="2800" dirty="0" err="1"/>
              <a:t>значення</a:t>
            </a:r>
            <a:r>
              <a:rPr lang="ru-RU" sz="2800" dirty="0"/>
              <a:t> у </a:t>
            </a:r>
            <a:r>
              <a:rPr lang="ru-RU" sz="2800" dirty="0" err="1"/>
              <a:t>науці</a:t>
            </a:r>
            <a:r>
              <a:rPr lang="ru-RU" sz="2800" dirty="0"/>
              <a:t>. </a:t>
            </a:r>
          </a:p>
          <a:p>
            <a:r>
              <a:rPr lang="ru-RU" sz="2800" dirty="0" err="1"/>
              <a:t>Наприклад</a:t>
            </a:r>
            <a:r>
              <a:rPr lang="ru-RU" sz="2800" dirty="0"/>
              <a:t>, </a:t>
            </a:r>
            <a:r>
              <a:rPr lang="ru-RU" sz="2800" dirty="0" err="1"/>
              <a:t>сьогодні</a:t>
            </a:r>
            <a:r>
              <a:rPr lang="ru-RU" sz="2800" dirty="0"/>
              <a:t> </a:t>
            </a:r>
            <a:r>
              <a:rPr lang="ru-RU" sz="2800" dirty="0" err="1"/>
              <a:t>всім</a:t>
            </a:r>
            <a:r>
              <a:rPr lang="ru-RU" sz="2800" dirty="0"/>
              <a:t> </a:t>
            </a:r>
            <a:r>
              <a:rPr lang="ru-RU" sz="2800" dirty="0" err="1"/>
              <a:t>відомо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довгота</a:t>
            </a:r>
            <a:r>
              <a:rPr lang="ru-RU" sz="2800" dirty="0"/>
              <a:t> </a:t>
            </a:r>
            <a:r>
              <a:rPr lang="ru-RU" sz="2800" dirty="0" err="1"/>
              <a:t>відраховується</a:t>
            </a:r>
            <a:r>
              <a:rPr lang="ru-RU" sz="2800" dirty="0"/>
              <a:t> </a:t>
            </a:r>
            <a:r>
              <a:rPr lang="ru-RU" sz="2800" dirty="0" err="1"/>
              <a:t>саме</a:t>
            </a:r>
            <a:r>
              <a:rPr lang="ru-RU" sz="2800" dirty="0"/>
              <a:t> </a:t>
            </a:r>
            <a:r>
              <a:rPr lang="ru-RU" sz="2800" dirty="0" err="1"/>
              <a:t>від</a:t>
            </a:r>
            <a:r>
              <a:rPr lang="ru-RU" sz="2800" dirty="0"/>
              <a:t> </a:t>
            </a:r>
            <a:r>
              <a:rPr lang="ru-RU" sz="2800" dirty="0" err="1"/>
              <a:t>нульового</a:t>
            </a:r>
            <a:r>
              <a:rPr lang="ru-RU" sz="2800" dirty="0"/>
              <a:t> </a:t>
            </a:r>
            <a:r>
              <a:rPr lang="ru-RU" sz="2800" dirty="0" err="1"/>
              <a:t>меридіана</a:t>
            </a:r>
            <a:r>
              <a:rPr lang="ru-RU" sz="2800" dirty="0"/>
              <a:t>. А на </a:t>
            </a:r>
            <a:r>
              <a:rPr lang="ru-RU" sz="2800" dirty="0" err="1"/>
              <a:t>шкалі</a:t>
            </a:r>
            <a:r>
              <a:rPr lang="ru-RU" sz="2800" dirty="0"/>
              <a:t> </a:t>
            </a:r>
            <a:r>
              <a:rPr lang="ru-RU" sz="2800" dirty="0" err="1"/>
              <a:t>Цельсія</a:t>
            </a:r>
            <a:r>
              <a:rPr lang="ru-RU" sz="2800" dirty="0"/>
              <a:t> нуль </a:t>
            </a:r>
            <a:r>
              <a:rPr lang="ru-RU" sz="2800" dirty="0" err="1"/>
              <a:t>розмежовує</a:t>
            </a:r>
            <a:r>
              <a:rPr lang="ru-RU" sz="2800" dirty="0"/>
              <a:t> </a:t>
            </a:r>
            <a:r>
              <a:rPr lang="ru-RU" sz="2800" dirty="0" err="1"/>
              <a:t>позитивні</a:t>
            </a:r>
            <a:r>
              <a:rPr lang="ru-RU" sz="2800" dirty="0"/>
              <a:t> та </a:t>
            </a:r>
            <a:r>
              <a:rPr lang="ru-RU" sz="2800" dirty="0" err="1"/>
              <a:t>негативні</a:t>
            </a:r>
            <a:r>
              <a:rPr lang="ru-RU" sz="2800" dirty="0"/>
              <a:t> </a:t>
            </a:r>
            <a:r>
              <a:rPr lang="ru-RU" sz="2800" dirty="0" err="1"/>
              <a:t>температури</a:t>
            </a:r>
            <a:r>
              <a:rPr lang="ru-RU" sz="2800" dirty="0"/>
              <a:t>, будучи точкою </a:t>
            </a:r>
            <a:r>
              <a:rPr lang="ru-RU" sz="2800" dirty="0" err="1"/>
              <a:t>замерзання</a:t>
            </a:r>
            <a:r>
              <a:rPr lang="ru-RU" sz="2800" dirty="0"/>
              <a:t> води.</a:t>
            </a:r>
          </a:p>
          <a:p>
            <a:r>
              <a:rPr lang="ru-RU" sz="2800" dirty="0" err="1"/>
              <a:t>Комп'ютерне</a:t>
            </a:r>
            <a:r>
              <a:rPr lang="ru-RU" sz="2800" dirty="0"/>
              <a:t> </a:t>
            </a:r>
            <a:r>
              <a:rPr lang="ru-RU" sz="2800" dirty="0" err="1"/>
              <a:t>кодування</a:t>
            </a:r>
            <a:r>
              <a:rPr lang="ru-RU" sz="2800" dirty="0"/>
              <a:t> </a:t>
            </a:r>
            <a:r>
              <a:rPr lang="ru-RU" sz="2800" dirty="0" err="1"/>
              <a:t>також</a:t>
            </a:r>
            <a:r>
              <a:rPr lang="ru-RU" sz="2800" dirty="0"/>
              <a:t> </a:t>
            </a:r>
            <a:r>
              <a:rPr lang="ru-RU" sz="2800" dirty="0" err="1"/>
              <a:t>засноване</a:t>
            </a:r>
            <a:r>
              <a:rPr lang="ru-RU" sz="2800" dirty="0"/>
              <a:t> на </a:t>
            </a:r>
            <a:r>
              <a:rPr lang="ru-RU" sz="2800" dirty="0" err="1"/>
              <a:t>застосування</a:t>
            </a:r>
            <a:r>
              <a:rPr lang="ru-RU" sz="2800" dirty="0"/>
              <a:t> нуля та </a:t>
            </a:r>
            <a:r>
              <a:rPr lang="ru-RU" sz="2800" dirty="0" err="1"/>
              <a:t>одиниці</a:t>
            </a:r>
            <a:r>
              <a:rPr lang="ru-RU" sz="2800" dirty="0"/>
              <a:t>. На </a:t>
            </a:r>
            <a:r>
              <a:rPr lang="ru-RU" sz="2800" dirty="0" err="1"/>
              <a:t>цьому</a:t>
            </a:r>
            <a:r>
              <a:rPr lang="ru-RU" sz="2800" dirty="0"/>
              <a:t> </a:t>
            </a:r>
            <a:r>
              <a:rPr lang="ru-RU" sz="2800" dirty="0" err="1"/>
              <a:t>поєднанні</a:t>
            </a:r>
            <a:r>
              <a:rPr lang="ru-RU" sz="2800" dirty="0"/>
              <a:t> </a:t>
            </a:r>
            <a:r>
              <a:rPr lang="ru-RU" sz="2800" dirty="0" err="1"/>
              <a:t>базуються</a:t>
            </a:r>
            <a:r>
              <a:rPr lang="ru-RU" sz="2800" dirty="0"/>
              <a:t> </a:t>
            </a:r>
            <a:r>
              <a:rPr lang="ru-RU" sz="2800" dirty="0" err="1"/>
              <a:t>всі</a:t>
            </a:r>
            <a:r>
              <a:rPr lang="ru-RU" sz="2800" dirty="0"/>
              <a:t> </a:t>
            </a:r>
            <a:r>
              <a:rPr lang="ru-RU" sz="2800" dirty="0" err="1"/>
              <a:t>уявлення</a:t>
            </a:r>
            <a:r>
              <a:rPr lang="ru-RU" sz="2800" dirty="0"/>
              <a:t> про </a:t>
            </a:r>
            <a:r>
              <a:rPr lang="ru-RU" sz="2800" dirty="0" err="1"/>
              <a:t>програмування</a:t>
            </a:r>
            <a:r>
              <a:rPr lang="ru-RU" sz="2800" dirty="0"/>
              <a:t> у </a:t>
            </a:r>
            <a:r>
              <a:rPr lang="ru-RU" sz="2800" dirty="0" err="1"/>
              <a:t>світі</a:t>
            </a:r>
            <a:r>
              <a:rPr lang="ru-RU" sz="2800" dirty="0"/>
              <a:t>. Без нуля </a:t>
            </a:r>
            <a:r>
              <a:rPr lang="ru-RU" sz="2800" dirty="0" err="1"/>
              <a:t>ця</a:t>
            </a:r>
            <a:r>
              <a:rPr lang="ru-RU" sz="2800" dirty="0"/>
              <a:t> система не </a:t>
            </a:r>
            <a:r>
              <a:rPr lang="ru-RU" sz="2800" dirty="0" err="1"/>
              <a:t>змогла</a:t>
            </a:r>
            <a:r>
              <a:rPr lang="ru-RU" sz="2800" dirty="0"/>
              <a:t> б </a:t>
            </a:r>
            <a:r>
              <a:rPr lang="ru-RU" sz="2800" dirty="0" err="1"/>
              <a:t>працювати</a:t>
            </a:r>
            <a:r>
              <a:rPr lang="ru-RU" sz="2800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596" y="4761748"/>
            <a:ext cx="6052457" cy="196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9DE5F7-47F9-45B8-BAE9-928FD438E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41" b="68492"/>
          <a:stretch/>
        </p:blipFill>
        <p:spPr>
          <a:xfrm>
            <a:off x="82269" y="1118943"/>
            <a:ext cx="11769388" cy="5263952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24.06.2023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15228" y="427659"/>
            <a:ext cx="8732066" cy="56707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Записуємо в зошиті</a:t>
            </a:r>
          </a:p>
        </p:txBody>
      </p:sp>
      <p:pic>
        <p:nvPicPr>
          <p:cNvPr id="93" name="Рисунок 9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0" t="41425" r="16950" b="31937"/>
          <a:stretch/>
        </p:blipFill>
        <p:spPr>
          <a:xfrm>
            <a:off x="3772394" y="1605337"/>
            <a:ext cx="6578153" cy="202174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5264605" y="-765238"/>
            <a:ext cx="578402" cy="72159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84" t="43638" r="13175" b="42520"/>
          <a:stretch/>
        </p:blipFill>
        <p:spPr>
          <a:xfrm>
            <a:off x="8585157" y="-758390"/>
            <a:ext cx="578402" cy="72159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8124593" y="-770158"/>
            <a:ext cx="578402" cy="721593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3" t="43310" r="39896" b="42848"/>
          <a:stretch/>
        </p:blipFill>
        <p:spPr>
          <a:xfrm>
            <a:off x="6657837" y="-767117"/>
            <a:ext cx="595268" cy="74263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940523" y="-826060"/>
            <a:ext cx="578402" cy="721593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9" t="43000" r="85690" b="43158"/>
          <a:stretch/>
        </p:blipFill>
        <p:spPr>
          <a:xfrm>
            <a:off x="4200788" y="-754417"/>
            <a:ext cx="578402" cy="72159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6195704" y="-777971"/>
            <a:ext cx="578402" cy="72159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2" t="1429" r="32846" b="90028"/>
          <a:stretch/>
        </p:blipFill>
        <p:spPr>
          <a:xfrm>
            <a:off x="7696467" y="-727838"/>
            <a:ext cx="527431" cy="608093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5" t="42337" r="76354" b="43821"/>
          <a:stretch/>
        </p:blipFill>
        <p:spPr>
          <a:xfrm>
            <a:off x="4795439" y="-788431"/>
            <a:ext cx="556590" cy="694382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9" t="42635" r="32160" b="43523"/>
          <a:stretch/>
        </p:blipFill>
        <p:spPr>
          <a:xfrm>
            <a:off x="7061471" y="-804421"/>
            <a:ext cx="578402" cy="72159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0" t="43000" r="57899" b="43158"/>
          <a:stretch/>
        </p:blipFill>
        <p:spPr>
          <a:xfrm>
            <a:off x="5750413" y="-777970"/>
            <a:ext cx="578402" cy="721593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2769830" y="3750919"/>
            <a:ext cx="92774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err="1">
                <a:solidFill>
                  <a:schemeClr val="tx2">
                    <a:lumMod val="50000"/>
                  </a:schemeClr>
                </a:solidFill>
              </a:rPr>
              <a:t>Найменше</a:t>
            </a:r>
            <a:r>
              <a:rPr lang="ru-RU" sz="4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4400" b="1" i="1" dirty="0" err="1">
                <a:solidFill>
                  <a:schemeClr val="tx2">
                    <a:lumMod val="50000"/>
                  </a:schemeClr>
                </a:solidFill>
              </a:rPr>
              <a:t>натуральне</a:t>
            </a:r>
            <a:r>
              <a:rPr lang="ru-RU" sz="4400" b="1" i="1" dirty="0">
                <a:solidFill>
                  <a:schemeClr val="tx2">
                    <a:lumMod val="50000"/>
                  </a:schemeClr>
                </a:solidFill>
              </a:rPr>
              <a:t> число. Число нуль. </a:t>
            </a:r>
            <a:r>
              <a:rPr lang="ru-RU" sz="4400" b="1" i="1" dirty="0" err="1">
                <a:solidFill>
                  <a:schemeClr val="tx2">
                    <a:lumMod val="50000"/>
                  </a:schemeClr>
                </a:solidFill>
              </a:rPr>
              <a:t>Розв’язування</a:t>
            </a:r>
            <a:r>
              <a:rPr lang="ru-RU" sz="4400" b="1" i="1" dirty="0">
                <a:solidFill>
                  <a:schemeClr val="tx2">
                    <a:lumMod val="50000"/>
                  </a:schemeClr>
                </a:solidFill>
              </a:rPr>
              <a:t> задач і </a:t>
            </a:r>
            <a:r>
              <a:rPr lang="ru-RU" sz="4400" b="1" i="1" dirty="0" err="1">
                <a:solidFill>
                  <a:schemeClr val="tx2">
                    <a:lumMod val="50000"/>
                  </a:schemeClr>
                </a:solidFill>
              </a:rPr>
              <a:t>вправ</a:t>
            </a:r>
            <a:endParaRPr lang="ru-RU" sz="4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2" name="Picture 2" descr="Учитель векторы, картинки, клипарт Учитель | скачать на Depositphotos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2" r="14528"/>
          <a:stretch/>
        </p:blipFill>
        <p:spPr bwMode="auto">
          <a:xfrm flipH="1">
            <a:off x="231074" y="2109979"/>
            <a:ext cx="2596101" cy="375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94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24.06.2023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B4154D-B4CE-578C-540D-A8CF207302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93"/>
          <a:stretch/>
        </p:blipFill>
        <p:spPr>
          <a:xfrm>
            <a:off x="168913" y="1887738"/>
            <a:ext cx="2881174" cy="1921618"/>
          </a:xfrm>
          <a:prstGeom prst="rect">
            <a:avLst/>
          </a:prstGeom>
        </p:spPr>
      </p:pic>
      <p:sp>
        <p:nvSpPr>
          <p:cNvPr id="10" name="Прямоугольник 86">
            <a:extLst>
              <a:ext uri="{FF2B5EF4-FFF2-40B4-BE49-F238E27FC236}">
                <a16:creationId xmlns:a16="http://schemas.microsoft.com/office/drawing/2014/main" id="{6C67100D-FBFB-EAB6-6D29-89BD8FE4B1C9}"/>
              </a:ext>
            </a:extLst>
          </p:cNvPr>
          <p:cNvSpPr/>
          <p:nvPr/>
        </p:nvSpPr>
        <p:spPr>
          <a:xfrm>
            <a:off x="3380636" y="498000"/>
            <a:ext cx="8669554" cy="4616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Перевірка домашнього завдання</a:t>
            </a:r>
          </a:p>
        </p:txBody>
      </p:sp>
      <p:sp>
        <p:nvSpPr>
          <p:cNvPr id="11" name="Прямокутник 10"/>
          <p:cNvSpPr/>
          <p:nvPr/>
        </p:nvSpPr>
        <p:spPr>
          <a:xfrm>
            <a:off x="2911151" y="1513774"/>
            <a:ext cx="884541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FFFF"/>
                </a:solidFill>
              </a:rPr>
              <a:t>5.° </a:t>
            </a:r>
            <a:r>
              <a:rPr lang="ru-RU" sz="2400" b="1" i="1" dirty="0" err="1">
                <a:solidFill>
                  <a:srgbClr val="000000"/>
                </a:solidFill>
              </a:rPr>
              <a:t>Запишіть</a:t>
            </a:r>
            <a:r>
              <a:rPr lang="ru-RU" sz="2400" b="1" i="1" dirty="0">
                <a:solidFill>
                  <a:srgbClr val="000000"/>
                </a:solidFill>
              </a:rPr>
              <a:t> число, яке в натуральному ряду </a:t>
            </a:r>
            <a:r>
              <a:rPr lang="ru-RU" sz="2400" b="1" i="1" dirty="0" err="1">
                <a:solidFill>
                  <a:srgbClr val="000000"/>
                </a:solidFill>
              </a:rPr>
              <a:t>стоїть</a:t>
            </a:r>
            <a:r>
              <a:rPr lang="ru-RU" sz="2400" b="1" i="1" dirty="0">
                <a:solidFill>
                  <a:srgbClr val="000000"/>
                </a:solidFill>
              </a:rPr>
              <a:t> </a:t>
            </a:r>
            <a:r>
              <a:rPr lang="uk-UA" sz="2400" b="1" i="1" dirty="0">
                <a:solidFill>
                  <a:srgbClr val="000000"/>
                </a:solidFill>
              </a:rPr>
              <a:t>за числом:</a:t>
            </a:r>
          </a:p>
          <a:p>
            <a:pPr marL="457200" indent="-457200">
              <a:buAutoNum type="arabicParenR"/>
            </a:pPr>
            <a:r>
              <a:rPr lang="uk-UA" sz="2400" b="1" i="1" dirty="0">
                <a:solidFill>
                  <a:srgbClr val="000000"/>
                </a:solidFill>
              </a:rPr>
              <a:t>72; 2) 121; 3) 6459.</a:t>
            </a:r>
          </a:p>
          <a:p>
            <a:endParaRPr lang="uk-UA" sz="2400" b="1" i="1" dirty="0">
              <a:solidFill>
                <a:srgbClr val="000000"/>
              </a:solidFill>
            </a:endParaRPr>
          </a:p>
          <a:p>
            <a:endParaRPr lang="uk-UA" sz="2400" b="1" i="1" dirty="0">
              <a:solidFill>
                <a:srgbClr val="000000"/>
              </a:solidFill>
            </a:endParaRPr>
          </a:p>
          <a:p>
            <a:r>
              <a:rPr lang="ru-RU" sz="2400" b="1" i="1" dirty="0">
                <a:solidFill>
                  <a:srgbClr val="00FFFF"/>
                </a:solidFill>
              </a:rPr>
              <a:t>7.° </a:t>
            </a:r>
            <a:r>
              <a:rPr lang="ru-RU" sz="2400" b="1" i="1" dirty="0" err="1">
                <a:solidFill>
                  <a:srgbClr val="000000"/>
                </a:solidFill>
              </a:rPr>
              <a:t>Запишіть</a:t>
            </a:r>
            <a:r>
              <a:rPr lang="ru-RU" sz="2400" b="1" i="1" dirty="0">
                <a:solidFill>
                  <a:srgbClr val="000000"/>
                </a:solidFill>
              </a:rPr>
              <a:t> число, яке в натуральному ряду пере</a:t>
            </a:r>
            <a:r>
              <a:rPr lang="uk-UA" sz="2400" b="1" i="1" dirty="0">
                <a:solidFill>
                  <a:srgbClr val="000000"/>
                </a:solidFill>
              </a:rPr>
              <a:t>дує числу:</a:t>
            </a:r>
          </a:p>
          <a:p>
            <a:pPr marL="342900" indent="-342900">
              <a:buAutoNum type="arabicParenR"/>
            </a:pPr>
            <a:r>
              <a:rPr lang="uk-UA" sz="2400" b="1" i="1" dirty="0">
                <a:solidFill>
                  <a:srgbClr val="000000"/>
                </a:solidFill>
              </a:rPr>
              <a:t>42; 2) 215; 3) 3240.</a:t>
            </a:r>
          </a:p>
          <a:p>
            <a:endParaRPr lang="uk-UA" sz="2400" b="1" i="1" dirty="0">
              <a:solidFill>
                <a:srgbClr val="000000"/>
              </a:solidFill>
            </a:endParaRPr>
          </a:p>
          <a:p>
            <a:endParaRPr lang="uk-UA" sz="2400" b="1" i="1" dirty="0">
              <a:solidFill>
                <a:srgbClr val="000000"/>
              </a:solidFill>
            </a:endParaRPr>
          </a:p>
          <a:p>
            <a:r>
              <a:rPr lang="ru-RU" sz="2400" b="1" i="1" dirty="0"/>
              <a:t>10.• </a:t>
            </a:r>
            <a:r>
              <a:rPr lang="ru-RU" sz="2400" b="1" i="1" dirty="0" err="1"/>
              <a:t>Скільки</a:t>
            </a:r>
            <a:r>
              <a:rPr lang="ru-RU" sz="2400" b="1" i="1" dirty="0"/>
              <a:t> чисел </a:t>
            </a:r>
            <a:r>
              <a:rPr lang="ru-RU" sz="2400" b="1" i="1" dirty="0" err="1"/>
              <a:t>стоїть</a:t>
            </a:r>
            <a:r>
              <a:rPr lang="ru-RU" sz="2400" b="1" i="1" dirty="0"/>
              <a:t> у натуральному ряду </a:t>
            </a:r>
            <a:r>
              <a:rPr lang="ru-RU" sz="2400" b="1" i="1" dirty="0" err="1"/>
              <a:t>між</a:t>
            </a:r>
            <a:r>
              <a:rPr lang="ru-RU" sz="2400" b="1" i="1" dirty="0"/>
              <a:t> </a:t>
            </a:r>
            <a:r>
              <a:rPr lang="uk-UA" sz="2400" b="1" i="1" dirty="0"/>
              <a:t>числами:</a:t>
            </a:r>
          </a:p>
          <a:p>
            <a:r>
              <a:rPr lang="uk-UA" sz="2400" b="1" i="1" dirty="0"/>
              <a:t>1) 13 і 28;       2) 29 і 111?</a:t>
            </a:r>
            <a:endParaRPr lang="uk-UA" sz="2400" b="1" i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11888" y="273347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>
                <a:solidFill>
                  <a:schemeClr val="accent2"/>
                </a:solidFill>
              </a:rPr>
              <a:t>73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32664" y="273347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>
                <a:solidFill>
                  <a:schemeClr val="accent2"/>
                </a:solidFill>
              </a:rPr>
              <a:t>122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39582" y="273307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>
                <a:solidFill>
                  <a:schemeClr val="accent2"/>
                </a:solidFill>
              </a:rPr>
              <a:t>6460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11888" y="421877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>
                <a:solidFill>
                  <a:schemeClr val="accent2"/>
                </a:solidFill>
              </a:rPr>
              <a:t>41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32664" y="421877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>
                <a:solidFill>
                  <a:schemeClr val="accent2"/>
                </a:solidFill>
              </a:rPr>
              <a:t>214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39582" y="421837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>
                <a:solidFill>
                  <a:schemeClr val="accent2"/>
                </a:solidFill>
              </a:rPr>
              <a:t>3239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11888" y="593698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>
                <a:solidFill>
                  <a:schemeClr val="accent2"/>
                </a:solidFill>
              </a:rPr>
              <a:t>14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30230" y="593698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>
                <a:solidFill>
                  <a:schemeClr val="accent2"/>
                </a:solidFill>
              </a:rPr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41829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7" grpId="0"/>
      <p:bldP spid="18" grpId="0"/>
      <p:bldP spid="19" grpId="0"/>
      <p:bldP spid="20" grpId="0"/>
      <p:bldP spid="22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24.06.2023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3" y="501351"/>
            <a:ext cx="8780412" cy="3739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Виконай усно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550505" y="1661404"/>
            <a:ext cx="93959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0"/>
              </a:spcAft>
              <a:buAutoNum type="arabicPeriod"/>
              <a:tabLst>
                <a:tab pos="354013" algn="l"/>
              </a:tabLst>
            </a:pPr>
            <a:r>
              <a:rPr lang="ru-RU" sz="2400" b="1" i="1" dirty="0" err="1"/>
              <a:t>Найменше</a:t>
            </a:r>
            <a:r>
              <a:rPr lang="ru-RU" sz="2400" b="1" i="1" dirty="0"/>
              <a:t> число натурального ряду — 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AutoNum type="arabicPeriod"/>
              <a:tabLst>
                <a:tab pos="354013" algn="l"/>
              </a:tabLst>
            </a:pPr>
            <a:r>
              <a:rPr lang="ru-RU" sz="2400" b="1" i="1" dirty="0" err="1"/>
              <a:t>Найбільше</a:t>
            </a:r>
            <a:r>
              <a:rPr lang="ru-RU" sz="2400" b="1" i="1" dirty="0"/>
              <a:t> число натурального ряду — 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AutoNum type="arabicPeriod"/>
              <a:tabLst>
                <a:tab pos="354013" algn="l"/>
              </a:tabLst>
            </a:pPr>
            <a:r>
              <a:rPr lang="ru-RU" sz="2400" b="1" i="1" dirty="0"/>
              <a:t>Для кожного числа </a:t>
            </a:r>
            <a:r>
              <a:rPr lang="ru-RU" sz="2400" b="1" i="1" dirty="0" err="1"/>
              <a:t>знайдеться</a:t>
            </a:r>
            <a:r>
              <a:rPr lang="ru-RU" sz="2400" b="1" i="1" dirty="0"/>
              <a:t> </a:t>
            </a:r>
            <a:r>
              <a:rPr lang="ru-RU" sz="2400" b="1" i="1" dirty="0" err="1"/>
              <a:t>наступне</a:t>
            </a:r>
            <a:r>
              <a:rPr lang="ru-RU" sz="2400" b="1" i="1" dirty="0"/>
              <a:t>, </a:t>
            </a:r>
            <a:r>
              <a:rPr lang="ru-RU" sz="2400" b="1" i="1" dirty="0" err="1"/>
              <a:t>що</a:t>
            </a:r>
            <a:r>
              <a:rPr lang="ru-RU" sz="2400" b="1" i="1" dirty="0"/>
              <a:t> </a:t>
            </a:r>
            <a:r>
              <a:rPr lang="ru-RU" sz="2400" b="1" i="1" dirty="0" err="1"/>
              <a:t>більше</a:t>
            </a:r>
            <a:r>
              <a:rPr lang="ru-RU" sz="2400" b="1" i="1" dirty="0"/>
              <a:t> за </a:t>
            </a:r>
            <a:r>
              <a:rPr lang="ru-RU" sz="2400" b="1" i="1" dirty="0" err="1"/>
              <a:t>нього</a:t>
            </a:r>
            <a:r>
              <a:rPr lang="ru-RU" sz="2400" b="1" i="1" dirty="0"/>
              <a:t> … 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AutoNum type="arabicPeriod"/>
              <a:tabLst>
                <a:tab pos="354013" algn="l"/>
              </a:tabLst>
            </a:pPr>
            <a:r>
              <a:rPr lang="ru-RU" sz="2400" b="1" i="1" dirty="0"/>
              <a:t>Для кожного числа, </a:t>
            </a:r>
            <a:r>
              <a:rPr lang="ru-RU" sz="2400" b="1" i="1" dirty="0" err="1"/>
              <a:t>крім</a:t>
            </a:r>
            <a:r>
              <a:rPr lang="ru-RU" sz="2400" b="1" i="1" dirty="0"/>
              <a:t> 1, </a:t>
            </a:r>
            <a:r>
              <a:rPr lang="ru-RU" sz="2400" b="1" i="1" dirty="0" err="1"/>
              <a:t>знайдеться</a:t>
            </a:r>
            <a:r>
              <a:rPr lang="ru-RU" sz="2400" b="1" i="1" dirty="0"/>
              <a:t> </a:t>
            </a:r>
            <a:r>
              <a:rPr lang="ru-RU" sz="2400" b="1" i="1" dirty="0" err="1"/>
              <a:t>попереднє</a:t>
            </a:r>
            <a:r>
              <a:rPr lang="ru-RU" sz="2400" b="1" i="1" dirty="0"/>
              <a:t>, </a:t>
            </a:r>
            <a:r>
              <a:rPr lang="ru-RU" sz="2400" b="1" i="1" dirty="0" err="1"/>
              <a:t>що</a:t>
            </a:r>
            <a:r>
              <a:rPr lang="ru-RU" sz="2400" b="1" i="1" dirty="0"/>
              <a:t> </a:t>
            </a:r>
            <a:r>
              <a:rPr lang="ru-RU" sz="2400" b="1" i="1" dirty="0" err="1"/>
              <a:t>менше</a:t>
            </a:r>
            <a:r>
              <a:rPr lang="ru-RU" sz="2400" b="1" i="1" dirty="0"/>
              <a:t> за </a:t>
            </a:r>
            <a:r>
              <a:rPr lang="ru-RU" sz="2400" b="1" i="1" dirty="0" err="1"/>
              <a:t>нього</a:t>
            </a:r>
            <a:r>
              <a:rPr lang="ru-RU" sz="2400" b="1" i="1" dirty="0"/>
              <a:t> … 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AutoNum type="arabicPeriod"/>
              <a:tabLst>
                <a:tab pos="354013" algn="l"/>
              </a:tabLst>
            </a:pPr>
            <a:r>
              <a:rPr lang="ru-RU" sz="2400" b="1" i="1" dirty="0"/>
              <a:t>Число «нуль» не є …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AutoNum type="arabicPeriod"/>
              <a:tabLst>
                <a:tab pos="354013" algn="l"/>
              </a:tabLst>
            </a:pPr>
            <a:r>
              <a:rPr lang="ru-RU" sz="2400" b="1" i="1" dirty="0"/>
              <a:t>Число «нуль» не є </a:t>
            </a:r>
            <a:r>
              <a:rPr lang="ru-RU" sz="2400" b="1" i="1" dirty="0" err="1"/>
              <a:t>натуральним</a:t>
            </a:r>
            <a:r>
              <a:rPr lang="ru-RU" sz="2400" b="1" i="1" dirty="0"/>
              <a:t>, так як не </a:t>
            </a:r>
            <a:r>
              <a:rPr lang="ru-RU" sz="2400" b="1" i="1" dirty="0" err="1"/>
              <a:t>вказує</a:t>
            </a:r>
            <a:r>
              <a:rPr lang="ru-RU" sz="2400" b="1" i="1" dirty="0"/>
              <a:t> на 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58607" y="1199739"/>
            <a:ext cx="2862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i="1" dirty="0" err="1">
                <a:solidFill>
                  <a:srgbClr val="2F3242"/>
                </a:solidFill>
              </a:rPr>
              <a:t>Продовжи</a:t>
            </a:r>
            <a:r>
              <a:rPr lang="uk-UA" sz="2400" b="1" i="1" dirty="0">
                <a:solidFill>
                  <a:srgbClr val="2F3242"/>
                </a:solidFill>
              </a:rPr>
              <a:t> речення: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76330" y="1696104"/>
            <a:ext cx="51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/>
              <a:t>1</a:t>
            </a:r>
            <a:endParaRPr lang="uk-UA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9946431" y="2201857"/>
            <a:ext cx="1201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err="1"/>
              <a:t>немає</a:t>
            </a:r>
            <a:endParaRPr lang="uk-UA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9950244" y="2851552"/>
            <a:ext cx="1078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/>
              <a:t>на  1</a:t>
            </a:r>
            <a:endParaRPr lang="uk-UA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9946432" y="3844565"/>
            <a:ext cx="1211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/>
              <a:t>на 1</a:t>
            </a:r>
            <a:endParaRPr lang="uk-UA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9946431" y="4538141"/>
            <a:ext cx="2164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err="1"/>
              <a:t>натуральним</a:t>
            </a:r>
            <a:endParaRPr lang="uk-UA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9946431" y="4999806"/>
            <a:ext cx="2164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err="1"/>
              <a:t>кількість</a:t>
            </a:r>
            <a:r>
              <a:rPr lang="ru-RU" sz="2400" b="1" i="1" dirty="0"/>
              <a:t> </a:t>
            </a:r>
            <a:r>
              <a:rPr lang="ru-RU" sz="2400" b="1" i="1" dirty="0" err="1"/>
              <a:t>предметів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07118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8" grpId="0"/>
      <p:bldP spid="19" grpId="0"/>
      <p:bldP spid="20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24.06.2023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3" y="501351"/>
            <a:ext cx="8780412" cy="3739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Виконай завдання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" b="16846"/>
          <a:stretch/>
        </p:blipFill>
        <p:spPr>
          <a:xfrm>
            <a:off x="607469" y="1999455"/>
            <a:ext cx="3585726" cy="2322766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4723644" y="123184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/>
            <a:r>
              <a:rPr lang="ru-RU" sz="2400" b="1" i="1" dirty="0">
                <a:solidFill>
                  <a:srgbClr val="000000"/>
                </a:solidFill>
              </a:rPr>
              <a:t>До числа 275 приписали справа 0.</a:t>
            </a:r>
          </a:p>
          <a:p>
            <a:pPr algn="just" fontAlgn="base"/>
            <a:endParaRPr lang="ru-RU" sz="2400" b="1" i="1" dirty="0">
              <a:solidFill>
                <a:srgbClr val="000000"/>
              </a:solidFill>
            </a:endParaRPr>
          </a:p>
          <a:p>
            <a:pPr algn="just" fontAlgn="base"/>
            <a:r>
              <a:rPr lang="ru-RU" sz="2400" b="1" i="1" dirty="0">
                <a:solidFill>
                  <a:srgbClr val="000000"/>
                </a:solidFill>
              </a:rPr>
              <a:t>1) На </a:t>
            </a:r>
            <a:r>
              <a:rPr lang="ru-RU" sz="2400" b="1" i="1" dirty="0" err="1">
                <a:solidFill>
                  <a:srgbClr val="000000"/>
                </a:solidFill>
              </a:rPr>
              <a:t>скільки</a:t>
            </a:r>
            <a:r>
              <a:rPr lang="ru-RU" sz="2400" b="1" i="1" dirty="0">
                <a:solidFill>
                  <a:srgbClr val="000000"/>
                </a:solidFill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</a:rPr>
              <a:t>одиниць</a:t>
            </a:r>
            <a:r>
              <a:rPr lang="ru-RU" sz="2400" b="1" i="1" dirty="0">
                <a:solidFill>
                  <a:srgbClr val="000000"/>
                </a:solidFill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</a:rPr>
              <a:t>воно</a:t>
            </a:r>
            <a:r>
              <a:rPr lang="ru-RU" sz="2400" b="1" i="1" dirty="0">
                <a:solidFill>
                  <a:srgbClr val="000000"/>
                </a:solidFill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</a:rPr>
              <a:t>збільшилося</a:t>
            </a:r>
            <a:r>
              <a:rPr lang="ru-RU" sz="2400" b="1" i="1" dirty="0">
                <a:solidFill>
                  <a:srgbClr val="000000"/>
                </a:solidFill>
              </a:rPr>
              <a:t>?</a:t>
            </a:r>
          </a:p>
          <a:p>
            <a:pPr algn="just" fontAlgn="base"/>
            <a:r>
              <a:rPr lang="ru-RU" sz="2400" b="1" i="1" dirty="0">
                <a:solidFill>
                  <a:srgbClr val="000000"/>
                </a:solidFill>
              </a:rPr>
              <a:t>2) У </a:t>
            </a:r>
            <a:r>
              <a:rPr lang="ru-RU" sz="2400" b="1" i="1" dirty="0" err="1">
                <a:solidFill>
                  <a:srgbClr val="000000"/>
                </a:solidFill>
              </a:rPr>
              <a:t>скільки</a:t>
            </a:r>
            <a:r>
              <a:rPr lang="ru-RU" sz="2400" b="1" i="1" dirty="0">
                <a:solidFill>
                  <a:srgbClr val="000000"/>
                </a:solidFill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</a:rPr>
              <a:t>разів</a:t>
            </a:r>
            <a:r>
              <a:rPr lang="ru-RU" sz="2400" b="1" i="1" dirty="0">
                <a:solidFill>
                  <a:srgbClr val="000000"/>
                </a:solidFill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</a:rPr>
              <a:t>воно</a:t>
            </a:r>
            <a:r>
              <a:rPr lang="ru-RU" sz="2400" b="1" i="1" dirty="0">
                <a:solidFill>
                  <a:srgbClr val="000000"/>
                </a:solidFill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</a:rPr>
              <a:t>збільшилося</a:t>
            </a:r>
            <a:r>
              <a:rPr lang="ru-RU" sz="2400" b="1" i="1" dirty="0">
                <a:solidFill>
                  <a:srgbClr val="000000"/>
                </a:solidFill>
              </a:rPr>
              <a:t>?</a:t>
            </a:r>
            <a:endParaRPr lang="ru-RU" sz="2400" b="1" i="1" dirty="0">
              <a:solidFill>
                <a:srgbClr val="000000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7111" y="3442995"/>
            <a:ext cx="970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/>
              <a:t>2750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12433" y="4322221"/>
            <a:ext cx="4335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/>
              <a:t>2750 – 275 = 2475</a:t>
            </a:r>
          </a:p>
          <a:p>
            <a:r>
              <a:rPr lang="uk-UA" sz="2400" b="1" i="1" dirty="0"/>
              <a:t>2750 : 275 =  10</a:t>
            </a:r>
          </a:p>
        </p:txBody>
      </p:sp>
    </p:spTree>
    <p:extLst>
      <p:ext uri="{BB962C8B-B14F-4D97-AF65-F5344CB8AC3E}">
        <p14:creationId xmlns:p14="http://schemas.microsoft.com/office/powerpoint/2010/main" val="344099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2" t="8299" r="16493" b="17415"/>
          <a:stretch/>
        </p:blipFill>
        <p:spPr>
          <a:xfrm>
            <a:off x="501552" y="2090056"/>
            <a:ext cx="1898780" cy="2547258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24.06.2023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3" y="501351"/>
            <a:ext cx="8780412" cy="3739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Теоретичний блок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AutoShape 4" descr="Чиж - векторные изображения, Чиж картинки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кутник 5"/>
          <p:cNvSpPr/>
          <p:nvPr/>
        </p:nvSpPr>
        <p:spPr>
          <a:xfrm>
            <a:off x="2290917" y="1624252"/>
            <a:ext cx="982021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i="1" dirty="0">
                <a:solidFill>
                  <a:schemeClr val="accent2"/>
                </a:solidFill>
              </a:rPr>
              <a:t>У </a:t>
            </a:r>
            <a:r>
              <a:rPr lang="ru-RU" sz="2400" b="1" i="1" dirty="0" err="1">
                <a:solidFill>
                  <a:schemeClr val="accent2"/>
                </a:solidFill>
              </a:rPr>
              <a:t>запису</a:t>
            </a:r>
            <a:r>
              <a:rPr lang="ru-RU" sz="2400" b="1" i="1" dirty="0">
                <a:solidFill>
                  <a:schemeClr val="accent2"/>
                </a:solidFill>
              </a:rPr>
              <a:t> </a:t>
            </a:r>
            <a:r>
              <a:rPr lang="ru-RU" sz="2400" b="1" i="1" dirty="0" err="1">
                <a:solidFill>
                  <a:schemeClr val="accent2"/>
                </a:solidFill>
              </a:rPr>
              <a:t>натуральних</a:t>
            </a:r>
            <a:r>
              <a:rPr lang="ru-RU" sz="2400" b="1" i="1" dirty="0">
                <a:solidFill>
                  <a:schemeClr val="accent2"/>
                </a:solidFill>
              </a:rPr>
              <a:t> чисел </a:t>
            </a:r>
            <a:r>
              <a:rPr lang="ru-RU" sz="2400" b="1" i="1" dirty="0" err="1">
                <a:solidFill>
                  <a:schemeClr val="accent2"/>
                </a:solidFill>
              </a:rPr>
              <a:t>відсутність</a:t>
            </a:r>
            <a:r>
              <a:rPr lang="ru-RU" sz="2400" b="1" i="1" dirty="0">
                <a:solidFill>
                  <a:schemeClr val="accent2"/>
                </a:solidFill>
              </a:rPr>
              <a:t> </a:t>
            </a:r>
            <a:r>
              <a:rPr lang="ru-RU" sz="2400" b="1" i="1" dirty="0" err="1">
                <a:solidFill>
                  <a:schemeClr val="accent2"/>
                </a:solidFill>
              </a:rPr>
              <a:t>одиниць</a:t>
            </a:r>
            <a:r>
              <a:rPr lang="ru-RU" sz="2400" b="1" i="1" dirty="0">
                <a:solidFill>
                  <a:schemeClr val="accent2"/>
                </a:solidFill>
              </a:rPr>
              <a:t> </a:t>
            </a:r>
            <a:r>
              <a:rPr lang="ru-RU" sz="2400" b="1" i="1" dirty="0" err="1">
                <a:solidFill>
                  <a:schemeClr val="accent2"/>
                </a:solidFill>
              </a:rPr>
              <a:t>якогось</a:t>
            </a:r>
            <a:r>
              <a:rPr lang="ru-RU" sz="2400" b="1" i="1" dirty="0">
                <a:solidFill>
                  <a:schemeClr val="accent2"/>
                </a:solidFill>
              </a:rPr>
              <a:t> </a:t>
            </a:r>
            <a:r>
              <a:rPr lang="ru-RU" sz="2400" b="1" i="1" dirty="0" err="1">
                <a:solidFill>
                  <a:schemeClr val="accent2"/>
                </a:solidFill>
              </a:rPr>
              <a:t>розряду</a:t>
            </a:r>
            <a:r>
              <a:rPr lang="ru-RU" sz="2400" b="1" i="1" dirty="0">
                <a:solidFill>
                  <a:schemeClr val="accent2"/>
                </a:solidFill>
              </a:rPr>
              <a:t> </a:t>
            </a:r>
            <a:r>
              <a:rPr lang="ru-RU" sz="2400" b="1" i="1" dirty="0" err="1">
                <a:solidFill>
                  <a:schemeClr val="accent2"/>
                </a:solidFill>
              </a:rPr>
              <a:t>показують</a:t>
            </a:r>
            <a:r>
              <a:rPr lang="ru-RU" sz="2400" b="1" i="1" dirty="0">
                <a:solidFill>
                  <a:schemeClr val="accent2"/>
                </a:solidFill>
              </a:rPr>
              <a:t> цифрою «нуль».</a:t>
            </a:r>
          </a:p>
          <a:p>
            <a:pPr fontAlgn="base"/>
            <a:endParaRPr lang="en-US" sz="2400" b="1" i="1" dirty="0">
              <a:solidFill>
                <a:schemeClr val="accent2"/>
              </a:solidFill>
            </a:endParaRPr>
          </a:p>
          <a:p>
            <a:pPr fontAlgn="base"/>
            <a:r>
              <a:rPr lang="ru-RU" sz="2400" b="1" i="1" dirty="0" err="1">
                <a:solidFill>
                  <a:schemeClr val="accent2"/>
                </a:solidFill>
              </a:rPr>
              <a:t>Цим</a:t>
            </a:r>
            <a:r>
              <a:rPr lang="ru-RU" sz="2400" b="1" i="1" dirty="0">
                <a:solidFill>
                  <a:schemeClr val="accent2"/>
                </a:solidFill>
              </a:rPr>
              <a:t> знаком </a:t>
            </a:r>
            <a:r>
              <a:rPr lang="ru-RU" sz="2400" b="1" i="1" dirty="0" err="1">
                <a:solidFill>
                  <a:schemeClr val="accent2"/>
                </a:solidFill>
              </a:rPr>
              <a:t>позначають</a:t>
            </a:r>
            <a:r>
              <a:rPr lang="ru-RU" sz="2400" b="1" i="1" dirty="0">
                <a:solidFill>
                  <a:schemeClr val="accent2"/>
                </a:solidFill>
              </a:rPr>
              <a:t> </a:t>
            </a:r>
            <a:r>
              <a:rPr lang="ru-RU" sz="2400" b="1" i="1" dirty="0" err="1">
                <a:solidFill>
                  <a:schemeClr val="accent2"/>
                </a:solidFill>
              </a:rPr>
              <a:t>також</a:t>
            </a:r>
            <a:r>
              <a:rPr lang="ru-RU" sz="2400" b="1" i="1" dirty="0">
                <a:solidFill>
                  <a:schemeClr val="accent2"/>
                </a:solidFill>
              </a:rPr>
              <a:t> і число «нуль». </a:t>
            </a:r>
            <a:endParaRPr lang="en-US" sz="2400" b="1" i="1" dirty="0">
              <a:solidFill>
                <a:schemeClr val="accent2"/>
              </a:solidFill>
            </a:endParaRPr>
          </a:p>
          <a:p>
            <a:pPr fontAlgn="base"/>
            <a:endParaRPr lang="en-US" sz="2400" b="1" i="1" dirty="0">
              <a:solidFill>
                <a:schemeClr val="accent2"/>
              </a:solidFill>
            </a:endParaRPr>
          </a:p>
          <a:p>
            <a:pPr fontAlgn="base"/>
            <a:r>
              <a:rPr lang="ru-RU" sz="2400" b="1" i="1" dirty="0" err="1">
                <a:solidFill>
                  <a:schemeClr val="accent2"/>
                </a:solidFill>
              </a:rPr>
              <a:t>Це</a:t>
            </a:r>
            <a:r>
              <a:rPr lang="ru-RU" sz="2400" b="1" i="1" dirty="0">
                <a:solidFill>
                  <a:schemeClr val="accent2"/>
                </a:solidFill>
              </a:rPr>
              <a:t> число </a:t>
            </a:r>
            <a:r>
              <a:rPr lang="ru-RU" sz="2400" b="1" i="1" dirty="0" err="1">
                <a:solidFill>
                  <a:schemeClr val="accent2"/>
                </a:solidFill>
              </a:rPr>
              <a:t>означає</a:t>
            </a:r>
            <a:r>
              <a:rPr lang="ru-RU" sz="2400" b="1" i="1" dirty="0">
                <a:solidFill>
                  <a:schemeClr val="accent2"/>
                </a:solidFill>
              </a:rPr>
              <a:t> </a:t>
            </a:r>
            <a:r>
              <a:rPr lang="ru-RU" sz="2400" b="1" i="1" u="sng" dirty="0">
                <a:solidFill>
                  <a:schemeClr val="accent2"/>
                </a:solidFill>
              </a:rPr>
              <a:t>«</a:t>
            </a:r>
            <a:r>
              <a:rPr lang="ru-RU" sz="2400" b="1" i="1" u="sng" dirty="0" err="1">
                <a:solidFill>
                  <a:schemeClr val="accent2"/>
                </a:solidFill>
              </a:rPr>
              <a:t>жодного</a:t>
            </a:r>
            <a:r>
              <a:rPr lang="ru-RU" sz="2400" b="1" i="1" u="sng" dirty="0">
                <a:solidFill>
                  <a:schemeClr val="accent2"/>
                </a:solidFill>
              </a:rPr>
              <a:t>». </a:t>
            </a:r>
            <a:endParaRPr lang="en-US" sz="2400" b="1" i="1" u="sng" dirty="0">
              <a:solidFill>
                <a:schemeClr val="accent2"/>
              </a:solidFill>
            </a:endParaRPr>
          </a:p>
          <a:p>
            <a:pPr fontAlgn="base"/>
            <a:r>
              <a:rPr lang="ru-RU" sz="2400" b="1" i="1" dirty="0" err="1">
                <a:solidFill>
                  <a:schemeClr val="accent2"/>
                </a:solidFill>
              </a:rPr>
              <a:t>Якщо</a:t>
            </a:r>
            <a:r>
              <a:rPr lang="ru-RU" sz="2400" b="1" i="1" dirty="0">
                <a:solidFill>
                  <a:schemeClr val="accent2"/>
                </a:solidFill>
              </a:rPr>
              <a:t> </a:t>
            </a:r>
            <a:r>
              <a:rPr lang="ru-RU" sz="2400" b="1" i="1" dirty="0" err="1">
                <a:solidFill>
                  <a:schemeClr val="accent2"/>
                </a:solidFill>
              </a:rPr>
              <a:t>від</a:t>
            </a:r>
            <a:r>
              <a:rPr lang="ru-RU" sz="2400" b="1" i="1" dirty="0">
                <a:solidFill>
                  <a:schemeClr val="accent2"/>
                </a:solidFill>
              </a:rPr>
              <a:t> </a:t>
            </a:r>
            <a:r>
              <a:rPr lang="ru-RU" sz="2400" b="1" i="1" dirty="0" err="1">
                <a:solidFill>
                  <a:schemeClr val="accent2"/>
                </a:solidFill>
              </a:rPr>
              <a:t>деякого</a:t>
            </a:r>
            <a:r>
              <a:rPr lang="ru-RU" sz="2400" b="1" i="1" dirty="0">
                <a:solidFill>
                  <a:schemeClr val="accent2"/>
                </a:solidFill>
              </a:rPr>
              <a:t> числа а </a:t>
            </a:r>
            <a:r>
              <a:rPr lang="ru-RU" sz="2400" b="1" i="1" dirty="0" err="1">
                <a:solidFill>
                  <a:schemeClr val="accent2"/>
                </a:solidFill>
              </a:rPr>
              <a:t>відняти</a:t>
            </a:r>
            <a:r>
              <a:rPr lang="ru-RU" sz="2400" b="1" i="1" dirty="0">
                <a:solidFill>
                  <a:schemeClr val="accent2"/>
                </a:solidFill>
              </a:rPr>
              <a:t> </a:t>
            </a:r>
            <a:r>
              <a:rPr lang="ru-RU" sz="2400" b="1" i="1" dirty="0" err="1">
                <a:solidFill>
                  <a:schemeClr val="accent2"/>
                </a:solidFill>
              </a:rPr>
              <a:t>рівне</a:t>
            </a:r>
            <a:r>
              <a:rPr lang="ru-RU" sz="2400" b="1" i="1" dirty="0">
                <a:solidFill>
                  <a:schemeClr val="accent2"/>
                </a:solidFill>
              </a:rPr>
              <a:t> </a:t>
            </a:r>
            <a:r>
              <a:rPr lang="ru-RU" sz="2400" b="1" i="1" dirty="0" err="1">
                <a:solidFill>
                  <a:schemeClr val="accent2"/>
                </a:solidFill>
              </a:rPr>
              <a:t>йому</a:t>
            </a:r>
            <a:r>
              <a:rPr lang="ru-RU" sz="2400" b="1" i="1" dirty="0">
                <a:solidFill>
                  <a:schemeClr val="accent2"/>
                </a:solidFill>
              </a:rPr>
              <a:t> число а, то одержимо число нуль.</a:t>
            </a:r>
            <a:endParaRPr lang="en-US" sz="2400" b="1" i="1" dirty="0">
              <a:solidFill>
                <a:schemeClr val="accent2"/>
              </a:solidFill>
            </a:endParaRPr>
          </a:p>
          <a:p>
            <a:pPr fontAlgn="base"/>
            <a:endParaRPr lang="ru-RU" sz="2400" b="1" i="1" dirty="0">
              <a:solidFill>
                <a:schemeClr val="accent2"/>
              </a:solidFill>
            </a:endParaRPr>
          </a:p>
          <a:p>
            <a:pPr fontAlgn="base"/>
            <a:r>
              <a:rPr lang="ru-RU" sz="2400" b="1" i="1" dirty="0" err="1">
                <a:solidFill>
                  <a:srgbClr val="2F3242"/>
                </a:solidFill>
              </a:rPr>
              <a:t>Зверніть</a:t>
            </a:r>
            <a:r>
              <a:rPr lang="ru-RU" sz="2400" b="1" i="1" dirty="0">
                <a:solidFill>
                  <a:srgbClr val="2F3242"/>
                </a:solidFill>
              </a:rPr>
              <a:t> </a:t>
            </a:r>
            <a:r>
              <a:rPr lang="ru-RU" sz="2400" b="1" i="1" dirty="0" err="1">
                <a:solidFill>
                  <a:srgbClr val="2F3242"/>
                </a:solidFill>
              </a:rPr>
              <a:t>увагу</a:t>
            </a:r>
            <a:r>
              <a:rPr lang="ru-RU" sz="2400" b="1" i="1" dirty="0">
                <a:solidFill>
                  <a:srgbClr val="2F3242"/>
                </a:solidFill>
              </a:rPr>
              <a:t>! Число «нуль» </a:t>
            </a:r>
            <a:r>
              <a:rPr lang="ru-RU" sz="2400" b="1" i="1" u="sng" dirty="0">
                <a:solidFill>
                  <a:srgbClr val="2F3242"/>
                </a:solidFill>
              </a:rPr>
              <a:t>не є </a:t>
            </a:r>
            <a:r>
              <a:rPr lang="ru-RU" sz="2400" b="1" i="1" u="sng" dirty="0" err="1">
                <a:solidFill>
                  <a:srgbClr val="2F3242"/>
                </a:solidFill>
              </a:rPr>
              <a:t>натуральним</a:t>
            </a:r>
            <a:r>
              <a:rPr lang="ru-RU" sz="2400" b="1" i="1" u="sng" dirty="0">
                <a:solidFill>
                  <a:srgbClr val="2F3242"/>
                </a:solidFill>
              </a:rPr>
              <a:t> числом.</a:t>
            </a:r>
          </a:p>
        </p:txBody>
      </p:sp>
    </p:spTree>
    <p:extLst>
      <p:ext uri="{BB962C8B-B14F-4D97-AF65-F5344CB8AC3E}">
        <p14:creationId xmlns:p14="http://schemas.microsoft.com/office/powerpoint/2010/main" val="55918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24.06.2023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3" y="501351"/>
            <a:ext cx="8780412" cy="3739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Теоретичний блок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AutoShape 4" descr="Чиж - векторные изображения, Чиж картинки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кутник 5"/>
          <p:cNvSpPr/>
          <p:nvPr/>
        </p:nvSpPr>
        <p:spPr>
          <a:xfrm>
            <a:off x="2379306" y="1158310"/>
            <a:ext cx="966592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i="1" u="sng" dirty="0">
                <a:solidFill>
                  <a:srgbClr val="2F3242"/>
                </a:solidFill>
              </a:rPr>
              <a:t>Число нуль </a:t>
            </a:r>
            <a:r>
              <a:rPr lang="ru-RU" sz="2400" b="1" i="1" u="sng" dirty="0" err="1">
                <a:solidFill>
                  <a:srgbClr val="2F3242"/>
                </a:solidFill>
              </a:rPr>
              <a:t>має</a:t>
            </a:r>
            <a:r>
              <a:rPr lang="ru-RU" sz="2400" b="1" i="1" u="sng" dirty="0">
                <a:solidFill>
                  <a:srgbClr val="2F3242"/>
                </a:solidFill>
              </a:rPr>
              <a:t> </a:t>
            </a:r>
            <a:r>
              <a:rPr lang="ru-RU" sz="2400" b="1" i="1" u="sng" dirty="0" err="1">
                <a:solidFill>
                  <a:srgbClr val="2F3242"/>
                </a:solidFill>
              </a:rPr>
              <a:t>такі</a:t>
            </a:r>
            <a:r>
              <a:rPr lang="ru-RU" sz="2400" b="1" i="1" u="sng" dirty="0">
                <a:solidFill>
                  <a:srgbClr val="2F3242"/>
                </a:solidFill>
              </a:rPr>
              <a:t> </a:t>
            </a:r>
            <a:r>
              <a:rPr lang="ru-RU" sz="2400" b="1" i="1" u="sng" dirty="0" err="1">
                <a:solidFill>
                  <a:srgbClr val="2F3242"/>
                </a:solidFill>
              </a:rPr>
              <a:t>властивості</a:t>
            </a:r>
            <a:r>
              <a:rPr lang="ru-RU" sz="2400" b="1" i="1" u="sng" dirty="0">
                <a:solidFill>
                  <a:srgbClr val="2F3242"/>
                </a:solidFill>
              </a:rPr>
              <a:t>:</a:t>
            </a:r>
            <a:endParaRPr lang="en-US" sz="2400" b="1" i="1" u="sng" dirty="0">
              <a:solidFill>
                <a:srgbClr val="2F3242"/>
              </a:solidFill>
            </a:endParaRPr>
          </a:p>
          <a:p>
            <a:pPr fontAlgn="base"/>
            <a:endParaRPr lang="ru-RU" sz="2400" b="1" i="1" u="sng" dirty="0">
              <a:solidFill>
                <a:srgbClr val="2F3242"/>
              </a:solidFill>
            </a:endParaRPr>
          </a:p>
          <a:p>
            <a:pPr fontAlgn="base"/>
            <a:r>
              <a:rPr lang="ru-RU" sz="2400" b="1" i="1" dirty="0">
                <a:solidFill>
                  <a:srgbClr val="2F3242"/>
                </a:solidFill>
              </a:rPr>
              <a:t>– </a:t>
            </a:r>
            <a:r>
              <a:rPr lang="ru-RU" sz="2400" b="1" i="1" dirty="0" err="1">
                <a:solidFill>
                  <a:srgbClr val="2F3242"/>
                </a:solidFill>
              </a:rPr>
              <a:t>якщо</a:t>
            </a:r>
            <a:r>
              <a:rPr lang="ru-RU" sz="2400" b="1" i="1" dirty="0">
                <a:solidFill>
                  <a:srgbClr val="2F3242"/>
                </a:solidFill>
              </a:rPr>
              <a:t> до будь-</a:t>
            </a:r>
            <a:r>
              <a:rPr lang="ru-RU" sz="2400" b="1" i="1" dirty="0" err="1">
                <a:solidFill>
                  <a:srgbClr val="2F3242"/>
                </a:solidFill>
              </a:rPr>
              <a:t>якого</a:t>
            </a:r>
            <a:r>
              <a:rPr lang="ru-RU" sz="2400" b="1" i="1" dirty="0">
                <a:solidFill>
                  <a:srgbClr val="2F3242"/>
                </a:solidFill>
              </a:rPr>
              <a:t> числа а </a:t>
            </a:r>
            <a:r>
              <a:rPr lang="ru-RU" sz="2400" b="1" i="1" dirty="0" err="1">
                <a:solidFill>
                  <a:srgbClr val="2F3242"/>
                </a:solidFill>
              </a:rPr>
              <a:t>додати</a:t>
            </a:r>
            <a:r>
              <a:rPr lang="ru-RU" sz="2400" b="1" i="1" dirty="0">
                <a:solidFill>
                  <a:srgbClr val="2F3242"/>
                </a:solidFill>
              </a:rPr>
              <a:t> число нуль, одержимо число а;</a:t>
            </a:r>
            <a:endParaRPr lang="en-US" sz="2400" b="1" i="1" dirty="0">
              <a:solidFill>
                <a:srgbClr val="2F3242"/>
              </a:solidFill>
            </a:endParaRPr>
          </a:p>
          <a:p>
            <a:pPr fontAlgn="base"/>
            <a:endParaRPr lang="ru-RU" sz="2400" b="1" i="1" dirty="0">
              <a:solidFill>
                <a:srgbClr val="2F3242"/>
              </a:solidFill>
            </a:endParaRPr>
          </a:p>
          <a:p>
            <a:pPr fontAlgn="base"/>
            <a:r>
              <a:rPr lang="ru-RU" sz="2400" b="1" i="1" dirty="0">
                <a:solidFill>
                  <a:srgbClr val="2F3242"/>
                </a:solidFill>
              </a:rPr>
              <a:t>– </a:t>
            </a:r>
            <a:r>
              <a:rPr lang="ru-RU" sz="2400" b="1" i="1" dirty="0" err="1">
                <a:solidFill>
                  <a:srgbClr val="2F3242"/>
                </a:solidFill>
              </a:rPr>
              <a:t>якщо</a:t>
            </a:r>
            <a:r>
              <a:rPr lang="ru-RU" sz="2400" b="1" i="1" dirty="0">
                <a:solidFill>
                  <a:srgbClr val="2F3242"/>
                </a:solidFill>
              </a:rPr>
              <a:t> </a:t>
            </a:r>
            <a:r>
              <a:rPr lang="ru-RU" sz="2400" b="1" i="1" dirty="0" err="1">
                <a:solidFill>
                  <a:srgbClr val="2F3242"/>
                </a:solidFill>
              </a:rPr>
              <a:t>від</a:t>
            </a:r>
            <a:r>
              <a:rPr lang="ru-RU" sz="2400" b="1" i="1" dirty="0">
                <a:solidFill>
                  <a:srgbClr val="2F3242"/>
                </a:solidFill>
              </a:rPr>
              <a:t> будь-</a:t>
            </a:r>
            <a:r>
              <a:rPr lang="ru-RU" sz="2400" b="1" i="1" dirty="0" err="1">
                <a:solidFill>
                  <a:srgbClr val="2F3242"/>
                </a:solidFill>
              </a:rPr>
              <a:t>якого</a:t>
            </a:r>
            <a:r>
              <a:rPr lang="ru-RU" sz="2400" b="1" i="1" dirty="0">
                <a:solidFill>
                  <a:srgbClr val="2F3242"/>
                </a:solidFill>
              </a:rPr>
              <a:t> числа а </a:t>
            </a:r>
            <a:r>
              <a:rPr lang="ru-RU" sz="2400" b="1" i="1" dirty="0" err="1">
                <a:solidFill>
                  <a:srgbClr val="2F3242"/>
                </a:solidFill>
              </a:rPr>
              <a:t>відняти</a:t>
            </a:r>
            <a:r>
              <a:rPr lang="ru-RU" sz="2400" b="1" i="1" dirty="0">
                <a:solidFill>
                  <a:srgbClr val="2F3242"/>
                </a:solidFill>
              </a:rPr>
              <a:t> число нуль, одержимо число а;</a:t>
            </a:r>
            <a:endParaRPr lang="en-US" sz="2400" b="1" i="1" dirty="0">
              <a:solidFill>
                <a:srgbClr val="2F3242"/>
              </a:solidFill>
            </a:endParaRPr>
          </a:p>
          <a:p>
            <a:pPr fontAlgn="base"/>
            <a:endParaRPr lang="ru-RU" sz="2400" b="1" i="1" dirty="0">
              <a:solidFill>
                <a:srgbClr val="2F3242"/>
              </a:solidFill>
            </a:endParaRPr>
          </a:p>
          <a:p>
            <a:pPr fontAlgn="base"/>
            <a:r>
              <a:rPr lang="ru-RU" sz="2400" b="1" i="1" dirty="0">
                <a:solidFill>
                  <a:srgbClr val="2F3242"/>
                </a:solidFill>
              </a:rPr>
              <a:t>– </a:t>
            </a:r>
            <a:r>
              <a:rPr lang="ru-RU" sz="2400" b="1" i="1" dirty="0" err="1">
                <a:solidFill>
                  <a:srgbClr val="2F3242"/>
                </a:solidFill>
              </a:rPr>
              <a:t>якщо</a:t>
            </a:r>
            <a:r>
              <a:rPr lang="ru-RU" sz="2400" b="1" i="1" dirty="0">
                <a:solidFill>
                  <a:srgbClr val="2F3242"/>
                </a:solidFill>
              </a:rPr>
              <a:t> будь-яке число а </a:t>
            </a:r>
            <a:r>
              <a:rPr lang="ru-RU" sz="2400" b="1" i="1" dirty="0" err="1">
                <a:solidFill>
                  <a:srgbClr val="2F3242"/>
                </a:solidFill>
              </a:rPr>
              <a:t>помножити</a:t>
            </a:r>
            <a:r>
              <a:rPr lang="ru-RU" sz="2400" b="1" i="1" dirty="0">
                <a:solidFill>
                  <a:srgbClr val="2F3242"/>
                </a:solidFill>
              </a:rPr>
              <a:t> на число нуль, одержимо число нуль.</a:t>
            </a:r>
            <a:endParaRPr lang="en-US" sz="2400" b="1" i="1" dirty="0">
              <a:solidFill>
                <a:srgbClr val="2F3242"/>
              </a:solidFill>
            </a:endParaRPr>
          </a:p>
          <a:p>
            <a:pPr fontAlgn="base"/>
            <a:endParaRPr lang="ru-RU" sz="2400" b="1" i="1" dirty="0">
              <a:solidFill>
                <a:srgbClr val="2F3242"/>
              </a:solidFill>
            </a:endParaRPr>
          </a:p>
          <a:p>
            <a:pPr fontAlgn="base"/>
            <a:r>
              <a:rPr lang="ru-RU" sz="2400" b="1" i="1" dirty="0" err="1">
                <a:solidFill>
                  <a:srgbClr val="2F3242"/>
                </a:solidFill>
              </a:rPr>
              <a:t>Зверніть</a:t>
            </a:r>
            <a:r>
              <a:rPr lang="ru-RU" sz="2400" b="1" i="1" dirty="0">
                <a:solidFill>
                  <a:srgbClr val="2F3242"/>
                </a:solidFill>
              </a:rPr>
              <a:t> </a:t>
            </a:r>
            <a:r>
              <a:rPr lang="ru-RU" sz="2400" b="1" i="1" dirty="0" err="1">
                <a:solidFill>
                  <a:srgbClr val="2F3242"/>
                </a:solidFill>
              </a:rPr>
              <a:t>увагу</a:t>
            </a:r>
            <a:r>
              <a:rPr lang="ru-RU" sz="2400" b="1" i="1" dirty="0">
                <a:solidFill>
                  <a:srgbClr val="2F3242"/>
                </a:solidFill>
              </a:rPr>
              <a:t>! </a:t>
            </a:r>
            <a:r>
              <a:rPr lang="ru-RU" sz="2400" b="1" i="1" dirty="0" err="1">
                <a:solidFill>
                  <a:schemeClr val="accent2"/>
                </a:solidFill>
              </a:rPr>
              <a:t>Ділити</a:t>
            </a:r>
            <a:r>
              <a:rPr lang="ru-RU" sz="2400" b="1" i="1" dirty="0">
                <a:solidFill>
                  <a:schemeClr val="accent2"/>
                </a:solidFill>
              </a:rPr>
              <a:t> на нуль не </a:t>
            </a:r>
            <a:r>
              <a:rPr lang="ru-RU" sz="2400" b="1" i="1" dirty="0" err="1">
                <a:solidFill>
                  <a:schemeClr val="accent2"/>
                </a:solidFill>
              </a:rPr>
              <a:t>можна</a:t>
            </a:r>
            <a:r>
              <a:rPr lang="ru-RU" sz="2400" b="1" i="1" dirty="0">
                <a:solidFill>
                  <a:schemeClr val="accent2"/>
                </a:solidFill>
              </a:rPr>
              <a:t>.</a:t>
            </a:r>
            <a:endParaRPr lang="en-US" sz="2400" b="1" i="1" dirty="0">
              <a:solidFill>
                <a:schemeClr val="accent2"/>
              </a:solidFill>
            </a:endParaRPr>
          </a:p>
          <a:p>
            <a:pPr fontAlgn="base"/>
            <a:endParaRPr lang="ru-RU" sz="2400" b="1" i="1" dirty="0">
              <a:solidFill>
                <a:schemeClr val="accent2"/>
              </a:solidFill>
            </a:endParaRPr>
          </a:p>
          <a:p>
            <a:pPr fontAlgn="base"/>
            <a:r>
              <a:rPr lang="ru-RU" sz="2400" b="1" i="1" dirty="0" err="1">
                <a:solidFill>
                  <a:srgbClr val="2F3242"/>
                </a:solidFill>
              </a:rPr>
              <a:t>Запам’ятайте</a:t>
            </a:r>
            <a:r>
              <a:rPr lang="ru-RU" sz="2400" b="1" i="1" dirty="0">
                <a:solidFill>
                  <a:srgbClr val="2F3242"/>
                </a:solidFill>
              </a:rPr>
              <a:t>! Нуль – </a:t>
            </a:r>
            <a:r>
              <a:rPr lang="ru-RU" sz="2400" b="1" i="1" dirty="0" err="1">
                <a:solidFill>
                  <a:srgbClr val="2F3242"/>
                </a:solidFill>
              </a:rPr>
              <a:t>найменше</a:t>
            </a:r>
            <a:r>
              <a:rPr lang="ru-RU" sz="2400" b="1" i="1" dirty="0">
                <a:solidFill>
                  <a:srgbClr val="2F3242"/>
                </a:solidFill>
              </a:rPr>
              <a:t> з чисел, з </a:t>
            </a:r>
            <a:r>
              <a:rPr lang="ru-RU" sz="2400" b="1" i="1" dirty="0" err="1">
                <a:solidFill>
                  <a:srgbClr val="2F3242"/>
                </a:solidFill>
              </a:rPr>
              <a:t>якими</a:t>
            </a:r>
            <a:r>
              <a:rPr lang="ru-RU" sz="2400" b="1" i="1" dirty="0">
                <a:solidFill>
                  <a:srgbClr val="2F3242"/>
                </a:solidFill>
              </a:rPr>
              <a:t> ми </a:t>
            </a:r>
            <a:r>
              <a:rPr lang="ru-RU" sz="2400" b="1" i="1" dirty="0" err="1">
                <a:solidFill>
                  <a:srgbClr val="2F3242"/>
                </a:solidFill>
              </a:rPr>
              <a:t>познайомимось</a:t>
            </a:r>
            <a:r>
              <a:rPr lang="ru-RU" sz="2400" b="1" i="1" dirty="0">
                <a:solidFill>
                  <a:srgbClr val="2F3242"/>
                </a:solidFill>
              </a:rPr>
              <a:t> у </a:t>
            </a:r>
            <a:r>
              <a:rPr lang="ru-RU" sz="2400" b="1" i="1" dirty="0" err="1">
                <a:solidFill>
                  <a:srgbClr val="2F3242"/>
                </a:solidFill>
              </a:rPr>
              <a:t>п’ятому</a:t>
            </a:r>
            <a:r>
              <a:rPr lang="ru-RU" sz="2400" b="1" i="1" dirty="0">
                <a:solidFill>
                  <a:srgbClr val="2F3242"/>
                </a:solidFill>
              </a:rPr>
              <a:t> </a:t>
            </a:r>
            <a:r>
              <a:rPr lang="ru-RU" sz="2400" b="1" i="1" dirty="0" err="1">
                <a:solidFill>
                  <a:srgbClr val="2F3242"/>
                </a:solidFill>
              </a:rPr>
              <a:t>класі</a:t>
            </a:r>
            <a:r>
              <a:rPr lang="ru-RU" sz="2400" b="1" i="1" dirty="0">
                <a:solidFill>
                  <a:srgbClr val="2F3242"/>
                </a:solidFill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3" r="16400" b="17823"/>
          <a:stretch/>
        </p:blipFill>
        <p:spPr>
          <a:xfrm>
            <a:off x="206708" y="1642188"/>
            <a:ext cx="2276604" cy="35269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567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80156</TotalTime>
  <Words>1350</Words>
  <Application>Microsoft Office PowerPoint</Application>
  <PresentationFormat>Широкий екран</PresentationFormat>
  <Paragraphs>261</Paragraphs>
  <Slides>22</Slides>
  <Notes>3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Monotype Corsiva</vt:lpstr>
      <vt:lpstr>Times New Roman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Tsupa;VsimPPTX;info@vsimpptx.com</dc:creator>
  <cp:lastModifiedBy>Ірина Олейніченко</cp:lastModifiedBy>
  <cp:revision>5711</cp:revision>
  <dcterms:created xsi:type="dcterms:W3CDTF">2018-01-05T16:38:53Z</dcterms:created>
  <dcterms:modified xsi:type="dcterms:W3CDTF">2023-06-24T14:44:03Z</dcterms:modified>
</cp:coreProperties>
</file>