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7" r:id="rId3"/>
    <p:sldId id="494" r:id="rId4"/>
    <p:sldId id="495" r:id="rId5"/>
    <p:sldId id="296" r:id="rId6"/>
    <p:sldId id="268" r:id="rId7"/>
    <p:sldId id="270" r:id="rId8"/>
    <p:sldId id="271" r:id="rId9"/>
    <p:sldId id="272" r:id="rId10"/>
    <p:sldId id="275" r:id="rId11"/>
    <p:sldId id="273" r:id="rId12"/>
    <p:sldId id="274" r:id="rId13"/>
    <p:sldId id="276" r:id="rId14"/>
    <p:sldId id="277" r:id="rId15"/>
    <p:sldId id="282" r:id="rId16"/>
    <p:sldId id="283" r:id="rId17"/>
    <p:sldId id="284" r:id="rId18"/>
    <p:sldId id="285" r:id="rId19"/>
    <p:sldId id="280" r:id="rId20"/>
    <p:sldId id="281" r:id="rId21"/>
    <p:sldId id="28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D8B968-6920-4489-A66D-2DFD1D28F63E}">
          <p14:sldIdLst>
            <p14:sldId id="258"/>
            <p14:sldId id="267"/>
            <p14:sldId id="494"/>
            <p14:sldId id="495"/>
            <p14:sldId id="296"/>
            <p14:sldId id="268"/>
            <p14:sldId id="270"/>
            <p14:sldId id="271"/>
            <p14:sldId id="272"/>
            <p14:sldId id="275"/>
            <p14:sldId id="273"/>
            <p14:sldId id="274"/>
            <p14:sldId id="276"/>
            <p14:sldId id="277"/>
            <p14:sldId id="282"/>
            <p14:sldId id="283"/>
            <p14:sldId id="284"/>
            <p14:sldId id="285"/>
            <p14:sldId id="280"/>
            <p14:sldId id="28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Савичев" initials="ВС" lastIdx="0" clrIdx="0">
    <p:extLst>
      <p:ext uri="{19B8F6BF-5375-455C-9EA6-DF929625EA0E}">
        <p15:presenceInfo xmlns:p15="http://schemas.microsoft.com/office/powerpoint/2012/main" userId="0b7174497e35e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0B050"/>
    <a:srgbClr val="FFFF00"/>
    <a:srgbClr val="295FFF"/>
    <a:srgbClr val="FF6600"/>
    <a:srgbClr val="FFB441"/>
    <a:srgbClr val="E8C4E5"/>
    <a:srgbClr val="F628CF"/>
    <a:srgbClr val="1694E9"/>
    <a:srgbClr val="B9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2" autoAdjust="0"/>
    <p:restoredTop sz="94340" autoAdjust="0"/>
  </p:normalViewPr>
  <p:slideViewPr>
    <p:cSldViewPr snapToGrid="0">
      <p:cViewPr varScale="1">
        <p:scale>
          <a:sx n="63" d="100"/>
          <a:sy n="63" d="100"/>
        </p:scale>
        <p:origin x="620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8.png"/><Relationship Id="rId5" Type="http://schemas.openxmlformats.org/officeDocument/2006/relationships/audio" Target="NULL" TargetMode="Externa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№2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A48BE-486E-45B5-8466-A2558A93097B}"/>
              </a:ext>
            </a:extLst>
          </p:cNvPr>
          <p:cNvSpPr txBox="1"/>
          <p:nvPr/>
        </p:nvSpPr>
        <p:spPr>
          <a:xfrm>
            <a:off x="3872545" y="1429950"/>
            <a:ext cx="6094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2F3242"/>
                </a:solidFill>
              </a:rPr>
              <a:t>Одноцифрові</a:t>
            </a:r>
            <a:r>
              <a:rPr lang="ru-RU" sz="4000" b="1" dirty="0">
                <a:solidFill>
                  <a:srgbClr val="2F3242"/>
                </a:solidFill>
              </a:rPr>
              <a:t>, </a:t>
            </a:r>
            <a:r>
              <a:rPr lang="ru-RU" sz="4000" b="1" dirty="0" err="1">
                <a:solidFill>
                  <a:srgbClr val="2F3242"/>
                </a:solidFill>
              </a:rPr>
              <a:t>двоцифрові</a:t>
            </a:r>
            <a:r>
              <a:rPr lang="ru-RU" sz="4000" b="1" dirty="0">
                <a:solidFill>
                  <a:srgbClr val="2F3242"/>
                </a:solidFill>
              </a:rPr>
              <a:t>, </a:t>
            </a:r>
            <a:r>
              <a:rPr lang="ru-RU" sz="4000" b="1" dirty="0" err="1">
                <a:solidFill>
                  <a:srgbClr val="2F3242"/>
                </a:solidFill>
              </a:rPr>
              <a:t>трицифрові</a:t>
            </a:r>
            <a:r>
              <a:rPr lang="ru-RU" sz="4000" b="1" dirty="0">
                <a:solidFill>
                  <a:srgbClr val="2F3242"/>
                </a:solidFill>
              </a:rPr>
              <a:t> числа. </a:t>
            </a:r>
            <a:r>
              <a:rPr lang="ru-RU" sz="4000" b="1" dirty="0" err="1">
                <a:solidFill>
                  <a:srgbClr val="2F3242"/>
                </a:solidFill>
              </a:rPr>
              <a:t>Розряди</a:t>
            </a:r>
            <a:r>
              <a:rPr lang="ru-RU" sz="4000" b="1" dirty="0">
                <a:solidFill>
                  <a:srgbClr val="2F3242"/>
                </a:solidFill>
              </a:rPr>
              <a:t> чисел. </a:t>
            </a:r>
            <a:r>
              <a:rPr lang="ru-RU" sz="4000" b="1" dirty="0" err="1">
                <a:solidFill>
                  <a:srgbClr val="2F3242"/>
                </a:solidFill>
              </a:rPr>
              <a:t>Позиційний</a:t>
            </a:r>
            <a:r>
              <a:rPr lang="ru-RU" sz="4000" b="1" dirty="0">
                <a:solidFill>
                  <a:srgbClr val="2F3242"/>
                </a:solidFill>
              </a:rPr>
              <a:t> принцип </a:t>
            </a:r>
            <a:r>
              <a:rPr lang="ru-RU" sz="4000" b="1" dirty="0" err="1">
                <a:solidFill>
                  <a:srgbClr val="2F3242"/>
                </a:solidFill>
              </a:rPr>
              <a:t>запису</a:t>
            </a:r>
            <a:r>
              <a:rPr lang="ru-RU" sz="4000" b="1" dirty="0">
                <a:solidFill>
                  <a:srgbClr val="2F3242"/>
                </a:solidFill>
              </a:rPr>
              <a:t> числа.</a:t>
            </a:r>
            <a:endParaRPr lang="ru-UA" sz="4000" b="1" dirty="0">
              <a:solidFill>
                <a:srgbClr val="2F3242"/>
              </a:solidFill>
            </a:endParaRPr>
          </a:p>
        </p:txBody>
      </p:sp>
      <p:pic>
        <p:nvPicPr>
          <p:cNvPr id="1026" name="Picture 2" descr="Ділення чисел на 10. Робота з даними | Тест з математики – «На Урок»">
            <a:extLst>
              <a:ext uri="{FF2B5EF4-FFF2-40B4-BE49-F238E27FC236}">
                <a16:creationId xmlns:a16="http://schemas.microsoft.com/office/drawing/2014/main" id="{788460EC-1D9C-4E0A-B299-849D9FDB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86" y="2796466"/>
            <a:ext cx="2463831" cy="37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506447-7EC6-4460-B8A5-55007333A6B1}"/>
              </a:ext>
            </a:extLst>
          </p:cNvPr>
          <p:cNvSpPr txBox="1"/>
          <p:nvPr/>
        </p:nvSpPr>
        <p:spPr>
          <a:xfrm>
            <a:off x="3352800" y="19021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Розділ 1. Числа. Дії з числами.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Сюжетні задачі.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F58A5274-3859-4F23-86CE-4A138473C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6" b="49714"/>
          <a:stretch/>
        </p:blipFill>
        <p:spPr bwMode="auto">
          <a:xfrm>
            <a:off x="1509919" y="1440656"/>
            <a:ext cx="1188891" cy="11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285260" y="465149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Доповни усно записи.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F96E6556-97EC-44F6-969E-0F5A1D455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 r="50555"/>
          <a:stretch/>
        </p:blipFill>
        <p:spPr bwMode="auto">
          <a:xfrm>
            <a:off x="1508581" y="3923303"/>
            <a:ext cx="1188891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10CB0F30-24FF-4AA5-B50E-F840018A2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b="50282"/>
          <a:stretch/>
        </p:blipFill>
        <p:spPr bwMode="auto">
          <a:xfrm>
            <a:off x="1508581" y="2646237"/>
            <a:ext cx="1288376" cy="11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A624667B-69F6-41AA-83FA-615354E26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50000" r="5520" b="4524"/>
          <a:stretch/>
        </p:blipFill>
        <p:spPr bwMode="auto">
          <a:xfrm>
            <a:off x="1609500" y="5169285"/>
            <a:ext cx="1158413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F8A92DCF-611B-4DF5-B84F-1D1649CAE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6" b="49714"/>
          <a:stretch/>
        </p:blipFill>
        <p:spPr bwMode="auto">
          <a:xfrm>
            <a:off x="5994400" y="5177239"/>
            <a:ext cx="1211759" cy="11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601E1DA6-A459-4D6A-8D22-BF4B2E69E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b="50282"/>
          <a:stretch/>
        </p:blipFill>
        <p:spPr bwMode="auto">
          <a:xfrm>
            <a:off x="5994400" y="3989417"/>
            <a:ext cx="1290491" cy="11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BA55689A-6676-4FCC-A933-DA9DBA1A3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5" r="50555"/>
          <a:stretch/>
        </p:blipFill>
        <p:spPr bwMode="auto">
          <a:xfrm>
            <a:off x="5913644" y="2868583"/>
            <a:ext cx="1199887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ᐈ Принты для футболки изображения, рисунки принты футболки | скачать на  Depositphotos®">
            <a:extLst>
              <a:ext uri="{FF2B5EF4-FFF2-40B4-BE49-F238E27FC236}">
                <a16:creationId xmlns:a16="http://schemas.microsoft.com/office/drawing/2014/main" id="{C0C629F2-A9BF-4D68-A295-AD229F2D2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50000" r="5520" b="4524"/>
          <a:stretch/>
        </p:blipFill>
        <p:spPr bwMode="auto">
          <a:xfrm>
            <a:off x="5913644" y="1607519"/>
            <a:ext cx="1188891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1C547E7A-668C-4506-8151-DB690E4A8F6D}"/>
              </a:ext>
            </a:extLst>
          </p:cNvPr>
          <p:cNvSpPr/>
          <p:nvPr/>
        </p:nvSpPr>
        <p:spPr>
          <a:xfrm>
            <a:off x="1846905" y="1938631"/>
            <a:ext cx="571500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47</a:t>
            </a:r>
            <a:endParaRPr lang="ru-UA" sz="1600" dirty="0"/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731DA9FA-6DA7-48F9-B91E-94535C4F09BF}"/>
              </a:ext>
            </a:extLst>
          </p:cNvPr>
          <p:cNvSpPr/>
          <p:nvPr/>
        </p:nvSpPr>
        <p:spPr>
          <a:xfrm>
            <a:off x="1846905" y="3165028"/>
            <a:ext cx="571500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62</a:t>
            </a:r>
            <a:endParaRPr lang="ru-UA" sz="1600" dirty="0"/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id="{BB3664A3-85A2-4F70-906D-7C679D56AC70}"/>
              </a:ext>
            </a:extLst>
          </p:cNvPr>
          <p:cNvSpPr/>
          <p:nvPr/>
        </p:nvSpPr>
        <p:spPr>
          <a:xfrm>
            <a:off x="1889683" y="4271323"/>
            <a:ext cx="528722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/>
              <a:t>75</a:t>
            </a:r>
            <a:endParaRPr lang="ru-UA" sz="1500" dirty="0"/>
          </a:p>
        </p:txBody>
      </p:sp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15447086-0CF5-4B09-8E6D-75FA067802F7}"/>
              </a:ext>
            </a:extLst>
          </p:cNvPr>
          <p:cNvSpPr/>
          <p:nvPr/>
        </p:nvSpPr>
        <p:spPr>
          <a:xfrm>
            <a:off x="1892123" y="5627785"/>
            <a:ext cx="593166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56</a:t>
            </a:r>
            <a:endParaRPr lang="ru-UA" sz="1600" dirty="0"/>
          </a:p>
        </p:txBody>
      </p:sp>
      <p:sp>
        <p:nvSpPr>
          <p:cNvPr id="27" name="Шестиугольник 26">
            <a:extLst>
              <a:ext uri="{FF2B5EF4-FFF2-40B4-BE49-F238E27FC236}">
                <a16:creationId xmlns:a16="http://schemas.microsoft.com/office/drawing/2014/main" id="{35428E0C-7B2A-407A-805B-FDD36A764BA7}"/>
              </a:ext>
            </a:extLst>
          </p:cNvPr>
          <p:cNvSpPr/>
          <p:nvPr/>
        </p:nvSpPr>
        <p:spPr>
          <a:xfrm>
            <a:off x="6371338" y="5660917"/>
            <a:ext cx="536613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?</a:t>
            </a:r>
            <a:endParaRPr lang="ru-UA" dirty="0"/>
          </a:p>
        </p:txBody>
      </p:sp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6814C202-6A87-4D7A-B71B-DBE25D924395}"/>
              </a:ext>
            </a:extLst>
          </p:cNvPr>
          <p:cNvSpPr/>
          <p:nvPr/>
        </p:nvSpPr>
        <p:spPr>
          <a:xfrm>
            <a:off x="6324600" y="4490887"/>
            <a:ext cx="536613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?</a:t>
            </a:r>
            <a:endParaRPr lang="ru-UA" dirty="0"/>
          </a:p>
        </p:txBody>
      </p:sp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6DAD3027-BCB5-4F8A-BD05-47017317FF77}"/>
              </a:ext>
            </a:extLst>
          </p:cNvPr>
          <p:cNvSpPr/>
          <p:nvPr/>
        </p:nvSpPr>
        <p:spPr>
          <a:xfrm>
            <a:off x="6268170" y="3218059"/>
            <a:ext cx="549358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9</a:t>
            </a:r>
            <a:endParaRPr lang="ru-UA" dirty="0"/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38E4C81C-14B0-4B88-986E-B1B385FEDAE3}"/>
              </a:ext>
            </a:extLst>
          </p:cNvPr>
          <p:cNvSpPr/>
          <p:nvPr/>
        </p:nvSpPr>
        <p:spPr>
          <a:xfrm>
            <a:off x="6203950" y="2037722"/>
            <a:ext cx="591020" cy="38347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80</a:t>
            </a:r>
            <a:endParaRPr lang="ru-UA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962997-8876-403A-AF81-C263D2C1A410}"/>
              </a:ext>
            </a:extLst>
          </p:cNvPr>
          <p:cNvSpPr/>
          <p:nvPr/>
        </p:nvSpPr>
        <p:spPr>
          <a:xfrm>
            <a:off x="2679872" y="4298708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___ </a:t>
            </a:r>
            <a:r>
              <a:rPr lang="ru-RU" dirty="0" err="1"/>
              <a:t>дес</a:t>
            </a:r>
            <a:r>
              <a:rPr lang="ru-RU" dirty="0"/>
              <a:t>. ___ од.;</a:t>
            </a:r>
            <a:endParaRPr lang="ru-UA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735A77C-27A2-4DD7-B426-5B616C3A16B2}"/>
              </a:ext>
            </a:extLst>
          </p:cNvPr>
          <p:cNvSpPr/>
          <p:nvPr/>
        </p:nvSpPr>
        <p:spPr>
          <a:xfrm>
            <a:off x="2812806" y="5611674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___ </a:t>
            </a:r>
            <a:r>
              <a:rPr lang="ru-RU" dirty="0" err="1"/>
              <a:t>дес</a:t>
            </a:r>
            <a:r>
              <a:rPr lang="ru-RU" dirty="0"/>
              <a:t>. ___од.;</a:t>
            </a:r>
            <a:endParaRPr lang="ru-UA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B74E42E-E80D-42BF-8396-B619D4FD54BA}"/>
              </a:ext>
            </a:extLst>
          </p:cNvPr>
          <p:cNvSpPr/>
          <p:nvPr/>
        </p:nvSpPr>
        <p:spPr>
          <a:xfrm>
            <a:off x="7113531" y="2171943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___ </a:t>
            </a:r>
            <a:r>
              <a:rPr lang="ru-RU" dirty="0" err="1"/>
              <a:t>дес</a:t>
            </a:r>
            <a:r>
              <a:rPr lang="ru-RU" dirty="0"/>
              <a:t>.___ од.;</a:t>
            </a:r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4E0CDE3-5A4C-42D3-837A-A43810DEC389}"/>
              </a:ext>
            </a:extLst>
          </p:cNvPr>
          <p:cNvSpPr/>
          <p:nvPr/>
        </p:nvSpPr>
        <p:spPr>
          <a:xfrm>
            <a:off x="7236816" y="3200580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___ </a:t>
            </a:r>
            <a:r>
              <a:rPr lang="ru-RU" dirty="0" err="1"/>
              <a:t>дес</a:t>
            </a:r>
            <a:r>
              <a:rPr lang="ru-RU" dirty="0"/>
              <a:t>.___ од.;</a:t>
            </a:r>
            <a:endParaRPr lang="ru-UA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9918500-5619-4049-88AF-6D091BAD0423}"/>
              </a:ext>
            </a:extLst>
          </p:cNvPr>
          <p:cNvSpPr/>
          <p:nvPr/>
        </p:nvSpPr>
        <p:spPr>
          <a:xfrm>
            <a:off x="7406244" y="4317944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3 </a:t>
            </a:r>
            <a:r>
              <a:rPr lang="ru-RU" dirty="0" err="1"/>
              <a:t>дес</a:t>
            </a:r>
            <a:r>
              <a:rPr lang="ru-RU" dirty="0"/>
              <a:t>. 4 од.;</a:t>
            </a:r>
            <a:endParaRPr lang="ru-UA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5E492A2-F6F1-4262-86C4-054DDD0E6625}"/>
              </a:ext>
            </a:extLst>
          </p:cNvPr>
          <p:cNvSpPr/>
          <p:nvPr/>
        </p:nvSpPr>
        <p:spPr>
          <a:xfrm>
            <a:off x="7348041" y="5627044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10 </a:t>
            </a:r>
            <a:r>
              <a:rPr lang="ru-RU" dirty="0" err="1"/>
              <a:t>дес</a:t>
            </a:r>
            <a:r>
              <a:rPr lang="ru-RU" dirty="0"/>
              <a:t>. </a:t>
            </a:r>
            <a:endParaRPr lang="ru-UA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60DBD9A-C7AB-4CEF-A071-138367D4079D}"/>
              </a:ext>
            </a:extLst>
          </p:cNvPr>
          <p:cNvSpPr/>
          <p:nvPr/>
        </p:nvSpPr>
        <p:spPr>
          <a:xfrm>
            <a:off x="2712855" y="1964621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4 </a:t>
            </a:r>
            <a:r>
              <a:rPr lang="ru-RU" dirty="0" err="1"/>
              <a:t>дес</a:t>
            </a:r>
            <a:r>
              <a:rPr lang="ru-RU" dirty="0"/>
              <a:t>.  ____ од.;</a:t>
            </a:r>
            <a:endParaRPr lang="ru-UA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C7CCCB6-692B-41FC-BE55-BA5A4394EB35}"/>
              </a:ext>
            </a:extLst>
          </p:cNvPr>
          <p:cNvSpPr/>
          <p:nvPr/>
        </p:nvSpPr>
        <p:spPr>
          <a:xfrm>
            <a:off x="2913229" y="3165028"/>
            <a:ext cx="3000415" cy="383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це</a:t>
            </a:r>
            <a:r>
              <a:rPr lang="ru-RU" dirty="0"/>
              <a:t> ___ </a:t>
            </a:r>
            <a:r>
              <a:rPr lang="ru-RU" dirty="0" err="1"/>
              <a:t>дес</a:t>
            </a:r>
            <a:r>
              <a:rPr lang="ru-RU" dirty="0"/>
              <a:t>. 2 од.;</a:t>
            </a:r>
            <a:endParaRPr lang="ru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92858FC-D7B1-49A8-8792-CF15CFE388D9}"/>
              </a:ext>
            </a:extLst>
          </p:cNvPr>
          <p:cNvSpPr/>
          <p:nvPr/>
        </p:nvSpPr>
        <p:spPr>
          <a:xfrm>
            <a:off x="4271772" y="1845617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  <a:endParaRPr lang="ru-UA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04512D-BC53-4915-92A4-7A49C871821B}"/>
              </a:ext>
            </a:extLst>
          </p:cNvPr>
          <p:cNvSpPr/>
          <p:nvPr/>
        </p:nvSpPr>
        <p:spPr>
          <a:xfrm>
            <a:off x="8823136" y="2069280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0</a:t>
            </a:r>
            <a:endParaRPr lang="ru-UA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670D216-E1F6-4D14-8D24-3A62C96B7C46}"/>
              </a:ext>
            </a:extLst>
          </p:cNvPr>
          <p:cNvSpPr/>
          <p:nvPr/>
        </p:nvSpPr>
        <p:spPr>
          <a:xfrm>
            <a:off x="4493791" y="5491000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  <a:endParaRPr lang="ru-UA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5EE86A0-D98F-49CC-8A99-7DA18A1EE821}"/>
              </a:ext>
            </a:extLst>
          </p:cNvPr>
          <p:cNvSpPr/>
          <p:nvPr/>
        </p:nvSpPr>
        <p:spPr>
          <a:xfrm>
            <a:off x="7962544" y="2083270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8</a:t>
            </a:r>
            <a:endParaRPr lang="ru-UA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C8F631E8-5DFF-4524-B972-54B488E40C82}"/>
              </a:ext>
            </a:extLst>
          </p:cNvPr>
          <p:cNvSpPr/>
          <p:nvPr/>
        </p:nvSpPr>
        <p:spPr>
          <a:xfrm>
            <a:off x="3662846" y="5493327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UA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9C6E1EF-D9F4-4AA1-BB19-AB635E200C86}"/>
              </a:ext>
            </a:extLst>
          </p:cNvPr>
          <p:cNvSpPr/>
          <p:nvPr/>
        </p:nvSpPr>
        <p:spPr>
          <a:xfrm>
            <a:off x="4346287" y="4203171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UA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0BE1A1C-5272-4E4A-A5D0-163BE07976F2}"/>
              </a:ext>
            </a:extLst>
          </p:cNvPr>
          <p:cNvSpPr/>
          <p:nvPr/>
        </p:nvSpPr>
        <p:spPr>
          <a:xfrm>
            <a:off x="3500649" y="4195878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  <a:endParaRPr lang="ru-UA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FD870A2-2852-4A95-B3B5-093209E69285}"/>
              </a:ext>
            </a:extLst>
          </p:cNvPr>
          <p:cNvSpPr/>
          <p:nvPr/>
        </p:nvSpPr>
        <p:spPr>
          <a:xfrm>
            <a:off x="3849635" y="3075232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  <a:endParaRPr lang="ru-UA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256F8FAF-34FB-4520-9335-1990BD497AA0}"/>
              </a:ext>
            </a:extLst>
          </p:cNvPr>
          <p:cNvSpPr/>
          <p:nvPr/>
        </p:nvSpPr>
        <p:spPr>
          <a:xfrm>
            <a:off x="6321917" y="5660917"/>
            <a:ext cx="623799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/>
              <a:t>100</a:t>
            </a:r>
            <a:endParaRPr lang="ru-UA" sz="1200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3CAD0305-063A-4E31-9A9F-60F6742F631A}"/>
              </a:ext>
            </a:extLst>
          </p:cNvPr>
          <p:cNvSpPr/>
          <p:nvPr/>
        </p:nvSpPr>
        <p:spPr>
          <a:xfrm>
            <a:off x="6311598" y="4490887"/>
            <a:ext cx="562616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34</a:t>
            </a:r>
            <a:endParaRPr lang="ru-UA" sz="1600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2A2C0E4-1DB4-4688-AA3F-B4D50A2E3899}"/>
              </a:ext>
            </a:extLst>
          </p:cNvPr>
          <p:cNvSpPr/>
          <p:nvPr/>
        </p:nvSpPr>
        <p:spPr>
          <a:xfrm>
            <a:off x="8888219" y="3084181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9</a:t>
            </a:r>
            <a:endParaRPr lang="ru-UA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5F4BEC5-9DCE-49AC-8661-EC80142CFB9A}"/>
              </a:ext>
            </a:extLst>
          </p:cNvPr>
          <p:cNvSpPr/>
          <p:nvPr/>
        </p:nvSpPr>
        <p:spPr>
          <a:xfrm>
            <a:off x="8085830" y="3097570"/>
            <a:ext cx="368114" cy="383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0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0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Каліграфічна хвилинка.  </a:t>
            </a:r>
            <a:endParaRPr lang="ru-UA" dirty="0">
              <a:solidFill>
                <a:schemeClr val="bg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B9B310-A7B5-4025-BC55-0FD6966B6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295371" y="1340584"/>
            <a:ext cx="11601257" cy="50375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CCFB6F-80BE-4D50-8E64-B72CF069E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1169806" y="3410728"/>
            <a:ext cx="814522" cy="7799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CBB775-DF00-4B41-9B92-FDC09B20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895823" y="3407601"/>
            <a:ext cx="670766" cy="7662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6E0151-FE97-4862-A050-900F4AB5B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658790" y="2098364"/>
            <a:ext cx="5275584" cy="15323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0092B6-6B9C-4606-AF24-B034E5A52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37" y="1294417"/>
            <a:ext cx="2817835" cy="14620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24CDDE-8EE3-48CC-9556-72777835C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2505835" y="3427643"/>
            <a:ext cx="814522" cy="7799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FCDCF6-5D95-4C92-B7C2-E0C495A18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2231852" y="3424516"/>
            <a:ext cx="670766" cy="7662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DCDE06-8F06-4ADF-AD5D-747174314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3841864" y="3427642"/>
            <a:ext cx="814522" cy="7799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08D0474-FCFF-4D20-95BF-8574D7BA2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3567881" y="3424516"/>
            <a:ext cx="670766" cy="76620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FAFDEBA-F438-4781-9AD4-01A980369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5177893" y="3427643"/>
            <a:ext cx="814522" cy="7799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9DDA64-584B-4B59-A56E-898BA11BC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4924762" y="3411013"/>
            <a:ext cx="670766" cy="7662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A97AEA-8C77-4E25-BF4D-99E6CFF9F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6518635" y="3409968"/>
            <a:ext cx="814522" cy="7799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752F3-F765-423F-995B-2E00CAE3F3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6231615" y="3424516"/>
            <a:ext cx="670766" cy="766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36F9CF-BA69-4543-B947-205639DCA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7858409" y="3403075"/>
            <a:ext cx="814522" cy="7799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5ED857B-6B79-404C-A18D-78940F4C3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7586424" y="3438824"/>
            <a:ext cx="670766" cy="7662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C832D40-8760-4EFB-A943-02492809C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9168462" y="3403075"/>
            <a:ext cx="814522" cy="7799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38B924-F674-4F55-BDA5-E00E59940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8894480" y="3438824"/>
            <a:ext cx="670766" cy="7662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16026F-8997-409F-B722-56CC5F4E0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75099" b="88984"/>
          <a:stretch/>
        </p:blipFill>
        <p:spPr>
          <a:xfrm>
            <a:off x="10532545" y="3417621"/>
            <a:ext cx="814522" cy="7799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4C7A448-A8E3-4AA1-9E69-B376F5035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83438" b="88984"/>
          <a:stretch/>
        </p:blipFill>
        <p:spPr>
          <a:xfrm>
            <a:off x="10256966" y="3416863"/>
            <a:ext cx="670766" cy="7662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72925B-BE98-41A1-BE3A-CBF8353E0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63657" y="-811705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2D2D554-3F0E-44DB-8405-F5B02527E7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66371" y="-802407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A2AF2BD-903A-4B80-8151-06FD58E36D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130311" y="-807011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8E0D961-73A8-436D-8FF9-0819BBD5E1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10571" y="-793536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A4F6E44-2B48-48BB-934A-C992B84CD5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54035" y="-78599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50060E0-2A28-4035-884F-2BBE5E8451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364744" y="-764983"/>
            <a:ext cx="420821" cy="53459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E5A7C93-D0D2-4BFD-A677-03D3A107DC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51643" y="-807011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10446ED-430F-4A23-9C08-F68A52159D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25730" y="-765211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18EC9B7-7AA2-4AE0-BC50-2813B482E5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42515" y="-793536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219" y="1749375"/>
            <a:ext cx="7534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• 3 у </a:t>
            </a:r>
            <a:r>
              <a:rPr lang="ru-RU" sz="4000" b="1" dirty="0" err="1"/>
              <a:t>розряді</a:t>
            </a:r>
            <a:r>
              <a:rPr lang="ru-RU" sz="4000" b="1" dirty="0"/>
              <a:t> </a:t>
            </a:r>
            <a:r>
              <a:rPr lang="ru-RU" sz="4000" b="1" dirty="0" err="1"/>
              <a:t>десятків</a:t>
            </a:r>
            <a:r>
              <a:rPr lang="ru-RU" sz="4000" b="1" dirty="0"/>
              <a:t>;   </a:t>
            </a:r>
          </a:p>
          <a:p>
            <a:endParaRPr lang="ru-RU" sz="4000" b="1" dirty="0"/>
          </a:p>
          <a:p>
            <a:endParaRPr lang="ru-RU" sz="4000" b="1" dirty="0"/>
          </a:p>
          <a:p>
            <a:r>
              <a:rPr lang="ru-RU" sz="4000" b="1" dirty="0"/>
              <a:t>• 5 у </a:t>
            </a:r>
            <a:r>
              <a:rPr lang="ru-RU" sz="4000" b="1" dirty="0" err="1"/>
              <a:t>розряді</a:t>
            </a:r>
            <a:r>
              <a:rPr lang="ru-RU" sz="4000" b="1" dirty="0"/>
              <a:t> </a:t>
            </a:r>
            <a:r>
              <a:rPr lang="ru-RU" sz="4000" b="1" dirty="0" err="1"/>
              <a:t>одиниць</a:t>
            </a:r>
            <a:r>
              <a:rPr lang="ru-RU" sz="4000" b="1" dirty="0"/>
              <a:t>;</a:t>
            </a:r>
          </a:p>
          <a:p>
            <a:endParaRPr lang="ru-RU" sz="4000" b="1" dirty="0"/>
          </a:p>
          <a:p>
            <a:r>
              <a:rPr lang="ru-RU" sz="4000" b="1" dirty="0"/>
              <a:t> </a:t>
            </a:r>
          </a:p>
          <a:p>
            <a:r>
              <a:rPr lang="ru-RU" sz="4000" b="1" dirty="0"/>
              <a:t>• 0 у </a:t>
            </a:r>
            <a:r>
              <a:rPr lang="ru-RU" sz="4000" b="1" dirty="0" err="1"/>
              <a:t>розряді</a:t>
            </a:r>
            <a:r>
              <a:rPr lang="ru-RU" sz="4000" b="1" dirty="0"/>
              <a:t> </a:t>
            </a:r>
            <a:r>
              <a:rPr lang="ru-RU" sz="4000" b="1" dirty="0" err="1"/>
              <a:t>одиниць</a:t>
            </a:r>
            <a:r>
              <a:rPr lang="ru-RU" sz="2800" b="1" dirty="0"/>
              <a:t>;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Придумай і запиши  числа, </a:t>
            </a:r>
            <a:r>
              <a:rPr lang="uk-UA" dirty="0">
                <a:solidFill>
                  <a:schemeClr val="bg2"/>
                </a:solidFill>
              </a:rPr>
              <a:t>що</a:t>
            </a:r>
            <a:r>
              <a:rPr lang="ru-RU" dirty="0">
                <a:solidFill>
                  <a:schemeClr val="bg2"/>
                </a:solidFill>
              </a:rPr>
              <a:t> мають цифру: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EA9D99-C585-4437-B025-22645FC4AC5A}"/>
              </a:ext>
            </a:extLst>
          </p:cNvPr>
          <p:cNvSpPr/>
          <p:nvPr/>
        </p:nvSpPr>
        <p:spPr>
          <a:xfrm>
            <a:off x="6496910" y="2141591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33</a:t>
            </a:r>
            <a:endParaRPr lang="ru-UA" sz="360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101F982-8B94-48C7-8110-B373E30068A8}"/>
              </a:ext>
            </a:extLst>
          </p:cNvPr>
          <p:cNvSpPr/>
          <p:nvPr/>
        </p:nvSpPr>
        <p:spPr>
          <a:xfrm>
            <a:off x="7911786" y="2286477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37</a:t>
            </a:r>
            <a:endParaRPr lang="ru-UA" sz="36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01F683C-4A5F-4E56-93EF-5792EA2BD1D2}"/>
              </a:ext>
            </a:extLst>
          </p:cNvPr>
          <p:cNvSpPr/>
          <p:nvPr/>
        </p:nvSpPr>
        <p:spPr>
          <a:xfrm>
            <a:off x="9500705" y="207309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30</a:t>
            </a:r>
            <a:endParaRPr lang="ru-UA" sz="360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F81A71D-3559-4C8C-A498-4A2BCD584CAD}"/>
              </a:ext>
            </a:extLst>
          </p:cNvPr>
          <p:cNvSpPr/>
          <p:nvPr/>
        </p:nvSpPr>
        <p:spPr>
          <a:xfrm>
            <a:off x="6372742" y="3523087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15</a:t>
            </a:r>
            <a:endParaRPr lang="ru-UA" sz="36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B137408-8E3E-4454-8190-F8CAEDC0BC31}"/>
              </a:ext>
            </a:extLst>
          </p:cNvPr>
          <p:cNvSpPr/>
          <p:nvPr/>
        </p:nvSpPr>
        <p:spPr>
          <a:xfrm>
            <a:off x="9286293" y="3476463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55</a:t>
            </a:r>
            <a:endParaRPr lang="ru-UA" sz="360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5C6705B-A1E4-4758-A11E-1E9CEA21244E}"/>
              </a:ext>
            </a:extLst>
          </p:cNvPr>
          <p:cNvSpPr/>
          <p:nvPr/>
        </p:nvSpPr>
        <p:spPr>
          <a:xfrm>
            <a:off x="7878715" y="3744723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25</a:t>
            </a:r>
            <a:endParaRPr lang="ru-UA" sz="3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2B1162B-E53E-4B2C-88B7-C463B9905E52}"/>
              </a:ext>
            </a:extLst>
          </p:cNvPr>
          <p:cNvSpPr/>
          <p:nvPr/>
        </p:nvSpPr>
        <p:spPr>
          <a:xfrm>
            <a:off x="6446118" y="501295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40</a:t>
            </a:r>
            <a:endParaRPr lang="ru-UA" sz="360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D9A068F-D2C2-4D30-942E-0CAB5FD29D67}"/>
              </a:ext>
            </a:extLst>
          </p:cNvPr>
          <p:cNvSpPr/>
          <p:nvPr/>
        </p:nvSpPr>
        <p:spPr>
          <a:xfrm>
            <a:off x="7701379" y="5185559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90</a:t>
            </a:r>
            <a:endParaRPr lang="ru-UA" sz="3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8BC8DE5-D9AD-4642-9333-A54A4577D215}"/>
              </a:ext>
            </a:extLst>
          </p:cNvPr>
          <p:cNvSpPr/>
          <p:nvPr/>
        </p:nvSpPr>
        <p:spPr>
          <a:xfrm>
            <a:off x="8956640" y="4960372"/>
            <a:ext cx="1304960" cy="10644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100</a:t>
            </a:r>
            <a:endParaRPr lang="ru-UA" sz="3600" dirty="0"/>
          </a:p>
        </p:txBody>
      </p:sp>
      <p:pic>
        <p:nvPicPr>
          <p:cNvPr id="2050" name="Picture 2" descr="ᐈ Картинки лампочка вектор, иллюстрация лампочка | скачать на Depositphotos®">
            <a:extLst>
              <a:ext uri="{FF2B5EF4-FFF2-40B4-BE49-F238E27FC236}">
                <a16:creationId xmlns:a16="http://schemas.microsoft.com/office/drawing/2014/main" id="{EA3F2DA8-21AC-4E4C-A2BD-0D80AAB8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" y="1517685"/>
            <a:ext cx="1130672" cy="11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97031" y="572482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>
                <a:solidFill>
                  <a:srgbClr val="E7E6E6"/>
                </a:solidFill>
              </a:rPr>
              <a:t>Придумай і запиши  числа, </a:t>
            </a:r>
            <a:r>
              <a:rPr lang="uk-UA">
                <a:solidFill>
                  <a:srgbClr val="E7E6E6"/>
                </a:solidFill>
              </a:rPr>
              <a:t>що</a:t>
            </a:r>
            <a:r>
              <a:rPr lang="ru-RU">
                <a:solidFill>
                  <a:srgbClr val="E7E6E6"/>
                </a:solidFill>
              </a:rPr>
              <a:t> мають цифру: </a:t>
            </a:r>
            <a:endParaRPr lang="ru-RU" dirty="0">
              <a:solidFill>
                <a:srgbClr val="E7E6E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122F5-6868-4E27-9E6D-1870F3308964}"/>
              </a:ext>
            </a:extLst>
          </p:cNvPr>
          <p:cNvSpPr txBox="1"/>
          <p:nvPr/>
        </p:nvSpPr>
        <p:spPr>
          <a:xfrm>
            <a:off x="1329817" y="1696828"/>
            <a:ext cx="6197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/>
              <a:t>• 0 у </a:t>
            </a:r>
            <a:r>
              <a:rPr lang="ru-RU" sz="4000" b="1" dirty="0" err="1"/>
              <a:t>розряді</a:t>
            </a:r>
            <a:r>
              <a:rPr lang="ru-RU" sz="4000" b="1" dirty="0"/>
              <a:t> </a:t>
            </a:r>
            <a:r>
              <a:rPr lang="ru-RU" sz="4000" b="1" dirty="0" err="1"/>
              <a:t>десятків</a:t>
            </a:r>
            <a:r>
              <a:rPr lang="ru-RU" sz="4000" b="1" dirty="0"/>
              <a:t>; </a:t>
            </a:r>
          </a:p>
          <a:p>
            <a:endParaRPr lang="ru-RU" sz="4000" b="1" dirty="0"/>
          </a:p>
          <a:p>
            <a:r>
              <a:rPr lang="ru-RU" sz="4000" b="1" dirty="0"/>
              <a:t>• у </a:t>
            </a:r>
            <a:r>
              <a:rPr lang="ru-RU" sz="4000" b="1" dirty="0" err="1"/>
              <a:t>розряді</a:t>
            </a:r>
            <a:r>
              <a:rPr lang="ru-RU" sz="4000" b="1" dirty="0"/>
              <a:t> </a:t>
            </a:r>
            <a:r>
              <a:rPr lang="ru-RU" sz="4000" b="1" dirty="0" err="1"/>
              <a:t>одиниць</a:t>
            </a:r>
            <a:r>
              <a:rPr lang="ru-RU" sz="4000" b="1" dirty="0"/>
              <a:t> </a:t>
            </a:r>
            <a:r>
              <a:rPr lang="ru-RU" sz="4000" b="1" dirty="0" err="1"/>
              <a:t>таку</a:t>
            </a:r>
            <a:r>
              <a:rPr lang="ru-RU" sz="4000" b="1" dirty="0"/>
              <a:t> ж, як у </a:t>
            </a:r>
            <a:r>
              <a:rPr lang="ru-RU" sz="4000" b="1" dirty="0" err="1"/>
              <a:t>розряді</a:t>
            </a:r>
            <a:r>
              <a:rPr lang="ru-RU" sz="4000" b="1" dirty="0"/>
              <a:t> </a:t>
            </a:r>
            <a:r>
              <a:rPr lang="ru-RU" sz="4000" b="1" dirty="0" err="1"/>
              <a:t>десятків</a:t>
            </a:r>
            <a:r>
              <a:rPr lang="ru-RU" sz="4000" b="1" dirty="0"/>
              <a:t>; </a:t>
            </a:r>
          </a:p>
          <a:p>
            <a:endParaRPr lang="ru-RU" sz="4000" b="1" dirty="0"/>
          </a:p>
          <a:p>
            <a:r>
              <a:rPr lang="ru-RU" sz="4000" b="1" dirty="0"/>
              <a:t>• 0 у </a:t>
            </a:r>
            <a:r>
              <a:rPr lang="ru-RU" sz="4000" b="1" dirty="0" err="1"/>
              <a:t>розрядах</a:t>
            </a:r>
            <a:r>
              <a:rPr lang="ru-RU" sz="4000" b="1" dirty="0"/>
              <a:t> </a:t>
            </a:r>
            <a:r>
              <a:rPr lang="ru-RU" sz="4000" b="1" dirty="0" err="1"/>
              <a:t>одиниць</a:t>
            </a:r>
            <a:r>
              <a:rPr lang="ru-RU" sz="4000" b="1" dirty="0"/>
              <a:t> і </a:t>
            </a:r>
            <a:r>
              <a:rPr lang="ru-RU" sz="4000" b="1" dirty="0" err="1"/>
              <a:t>десятків</a:t>
            </a:r>
            <a:r>
              <a:rPr lang="ru-RU" sz="4000" b="1" dirty="0"/>
              <a:t>.</a:t>
            </a:r>
            <a:endParaRPr lang="ru-UA" sz="40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85E6A1B-71AE-445E-925C-859C7AB0AE65}"/>
              </a:ext>
            </a:extLst>
          </p:cNvPr>
          <p:cNvSpPr/>
          <p:nvPr/>
        </p:nvSpPr>
        <p:spPr>
          <a:xfrm>
            <a:off x="7241062" y="1601535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1</a:t>
            </a:r>
            <a:endParaRPr lang="ru-UA" sz="360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E9DC999-08C9-4596-AFCB-59AD19073F2A}"/>
              </a:ext>
            </a:extLst>
          </p:cNvPr>
          <p:cNvSpPr/>
          <p:nvPr/>
        </p:nvSpPr>
        <p:spPr>
          <a:xfrm>
            <a:off x="8655938" y="1746421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5</a:t>
            </a:r>
            <a:endParaRPr lang="ru-UA" sz="36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DA64A84-2D02-40D0-AE62-1353D9F36A7B}"/>
              </a:ext>
            </a:extLst>
          </p:cNvPr>
          <p:cNvSpPr/>
          <p:nvPr/>
        </p:nvSpPr>
        <p:spPr>
          <a:xfrm>
            <a:off x="7116894" y="2983031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11</a:t>
            </a:r>
            <a:endParaRPr lang="ru-UA" sz="360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27D704B-13F6-47BB-AC5E-6B4FE35B6DEE}"/>
              </a:ext>
            </a:extLst>
          </p:cNvPr>
          <p:cNvSpPr/>
          <p:nvPr/>
        </p:nvSpPr>
        <p:spPr>
          <a:xfrm>
            <a:off x="10030445" y="2936407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55</a:t>
            </a:r>
            <a:endParaRPr lang="ru-UA" sz="3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7F13604-1F1A-4654-BACE-F5FC5BCE11CF}"/>
              </a:ext>
            </a:extLst>
          </p:cNvPr>
          <p:cNvSpPr/>
          <p:nvPr/>
        </p:nvSpPr>
        <p:spPr>
          <a:xfrm>
            <a:off x="8622867" y="3204667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44</a:t>
            </a:r>
            <a:endParaRPr lang="ru-UA" sz="360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092B77E-8FAE-41A2-A873-3233CCB97A0B}"/>
              </a:ext>
            </a:extLst>
          </p:cNvPr>
          <p:cNvSpPr/>
          <p:nvPr/>
        </p:nvSpPr>
        <p:spPr>
          <a:xfrm>
            <a:off x="7456876" y="4636906"/>
            <a:ext cx="1255261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100</a:t>
            </a:r>
            <a:endParaRPr lang="ru-UA" sz="3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A061AD3-8E27-4FDB-ADF4-A5F6A5DEC0FD}"/>
              </a:ext>
            </a:extLst>
          </p:cNvPr>
          <p:cNvSpPr/>
          <p:nvPr/>
        </p:nvSpPr>
        <p:spPr>
          <a:xfrm>
            <a:off x="9080067" y="4558733"/>
            <a:ext cx="1299529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200</a:t>
            </a:r>
            <a:endParaRPr lang="ru-UA" sz="36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FB5D920-76D6-45A3-90A6-EE6B4D946271}"/>
              </a:ext>
            </a:extLst>
          </p:cNvPr>
          <p:cNvSpPr/>
          <p:nvPr/>
        </p:nvSpPr>
        <p:spPr>
          <a:xfrm>
            <a:off x="9922396" y="1644054"/>
            <a:ext cx="129859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100</a:t>
            </a:r>
            <a:endParaRPr lang="ru-UA" sz="3600" dirty="0"/>
          </a:p>
        </p:txBody>
      </p:sp>
      <p:pic>
        <p:nvPicPr>
          <p:cNvPr id="3074" name="Picture 2" descr="ᐈ Картинки лампочка вектор, иллюстрация лампочка | скачать на Depositphotos®">
            <a:extLst>
              <a:ext uri="{FF2B5EF4-FFF2-40B4-BE49-F238E27FC236}">
                <a16:creationId xmlns:a16="http://schemas.microsoft.com/office/drawing/2014/main" id="{FE661884-19D9-4E6F-A955-9610F40A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9" y="1370332"/>
            <a:ext cx="1032172" cy="10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Пригадай ознаки чисел.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D16FD50-DA0F-47FF-84F3-657BB31EF155}"/>
              </a:ext>
            </a:extLst>
          </p:cNvPr>
          <p:cNvSpPr/>
          <p:nvPr/>
        </p:nvSpPr>
        <p:spPr>
          <a:xfrm>
            <a:off x="2091267" y="1561707"/>
            <a:ext cx="8847667" cy="19561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/>
              <a:t>Які</a:t>
            </a:r>
            <a:r>
              <a:rPr lang="ru-RU" sz="4800" b="1" dirty="0"/>
              <a:t> числа є </a:t>
            </a:r>
            <a:r>
              <a:rPr lang="ru-RU" sz="4800" b="1" dirty="0" err="1"/>
              <a:t>між</a:t>
            </a:r>
            <a:r>
              <a:rPr lang="ru-RU" sz="4800" b="1" dirty="0"/>
              <a:t> 40 і 50? </a:t>
            </a:r>
          </a:p>
          <a:p>
            <a:pPr algn="ctr"/>
            <a:r>
              <a:rPr lang="ru-RU" sz="4800" b="1" dirty="0" err="1"/>
              <a:t>Назви</a:t>
            </a:r>
            <a:r>
              <a:rPr lang="ru-RU" sz="4800" b="1" dirty="0"/>
              <a:t> </a:t>
            </a:r>
            <a:r>
              <a:rPr lang="ru-RU" sz="4800" b="1" dirty="0" err="1"/>
              <a:t>їхні</a:t>
            </a:r>
            <a:r>
              <a:rPr lang="ru-RU" sz="4800" b="1" dirty="0"/>
              <a:t> </a:t>
            </a:r>
            <a:r>
              <a:rPr lang="ru-RU" sz="4800" b="1" dirty="0" err="1"/>
              <a:t>дві</a:t>
            </a:r>
            <a:r>
              <a:rPr lang="ru-RU" sz="4800" b="1" dirty="0"/>
              <a:t> </a:t>
            </a:r>
            <a:r>
              <a:rPr lang="ru-RU" sz="4800" b="1" dirty="0" err="1"/>
              <a:t>спільні</a:t>
            </a:r>
            <a:r>
              <a:rPr lang="ru-RU" sz="4800" b="1" dirty="0"/>
              <a:t> </a:t>
            </a:r>
            <a:r>
              <a:rPr lang="ru-RU" sz="4800" b="1" dirty="0" err="1"/>
              <a:t>ознаки</a:t>
            </a:r>
            <a:r>
              <a:rPr lang="ru-RU" sz="4800" b="1" dirty="0"/>
              <a:t>.</a:t>
            </a:r>
            <a:endParaRPr lang="ru-UA" sz="48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A1BE35E-D9DA-4EF9-BBA2-B0DB0877A5C3}"/>
              </a:ext>
            </a:extLst>
          </p:cNvPr>
          <p:cNvSpPr/>
          <p:nvPr/>
        </p:nvSpPr>
        <p:spPr>
          <a:xfrm>
            <a:off x="2091267" y="3860800"/>
            <a:ext cx="9262533" cy="539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41 42 43 44 45 46 47 48 49 </a:t>
            </a:r>
            <a:endParaRPr lang="ru-UA" sz="6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BC307D-843D-4B4D-ADDD-2AC65D3EBD38}"/>
              </a:ext>
            </a:extLst>
          </p:cNvPr>
          <p:cNvSpPr/>
          <p:nvPr/>
        </p:nvSpPr>
        <p:spPr>
          <a:xfrm>
            <a:off x="2488513" y="4708022"/>
            <a:ext cx="3606800" cy="15908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0" dirty="0" err="1">
                <a:solidFill>
                  <a:srgbClr val="212529"/>
                </a:solidFill>
                <a:effectLst/>
                <a:latin typeface="+mj-lt"/>
              </a:rPr>
              <a:t>двоцифрові</a:t>
            </a:r>
            <a:r>
              <a:rPr lang="ru-RU" sz="3600" b="1" i="0" dirty="0">
                <a:solidFill>
                  <a:srgbClr val="212529"/>
                </a:solidFill>
                <a:effectLst/>
                <a:latin typeface="+mj-lt"/>
              </a:rPr>
              <a:t> </a:t>
            </a:r>
          </a:p>
          <a:p>
            <a:pPr algn="ctr"/>
            <a:r>
              <a:rPr lang="ru-RU" sz="3600" b="1" i="0" dirty="0">
                <a:solidFill>
                  <a:srgbClr val="212529"/>
                </a:solidFill>
                <a:effectLst/>
                <a:latin typeface="+mj-lt"/>
              </a:rPr>
              <a:t>числа</a:t>
            </a:r>
            <a:endParaRPr lang="ru-UA" sz="3600" b="1" dirty="0">
              <a:latin typeface="+mj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85D0665-EC07-43B8-89A5-0634E634060F}"/>
              </a:ext>
            </a:extLst>
          </p:cNvPr>
          <p:cNvSpPr/>
          <p:nvPr/>
        </p:nvSpPr>
        <p:spPr>
          <a:xfrm>
            <a:off x="7332134" y="4621556"/>
            <a:ext cx="3606800" cy="15908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0" dirty="0">
                <a:solidFill>
                  <a:srgbClr val="212529"/>
                </a:solidFill>
                <a:effectLst/>
                <a:latin typeface="+mj-lt"/>
              </a:rPr>
              <a:t>у </a:t>
            </a:r>
            <a:r>
              <a:rPr lang="ru-RU" sz="3600" b="1" i="0" dirty="0" err="1">
                <a:solidFill>
                  <a:srgbClr val="212529"/>
                </a:solidFill>
                <a:effectLst/>
                <a:latin typeface="+mj-lt"/>
              </a:rPr>
              <a:t>розряді</a:t>
            </a:r>
            <a:r>
              <a:rPr lang="ru-RU" sz="3600" b="1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ru-RU" sz="3600" b="1" i="0" dirty="0" err="1">
                <a:solidFill>
                  <a:srgbClr val="212529"/>
                </a:solidFill>
                <a:effectLst/>
                <a:latin typeface="+mj-lt"/>
              </a:rPr>
              <a:t>десятків</a:t>
            </a:r>
            <a:r>
              <a:rPr lang="ru-RU" sz="3600" b="1" i="0" dirty="0">
                <a:solidFill>
                  <a:srgbClr val="212529"/>
                </a:solidFill>
                <a:effectLst/>
                <a:latin typeface="+mj-lt"/>
              </a:rPr>
              <a:t> цифра 4</a:t>
            </a:r>
            <a:endParaRPr lang="ru-UA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14733" y="608312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Запиши числа.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E3AD64-4856-45B9-A9E0-C9217554625A}"/>
              </a:ext>
            </a:extLst>
          </p:cNvPr>
          <p:cNvSpPr/>
          <p:nvPr/>
        </p:nvSpPr>
        <p:spPr>
          <a:xfrm>
            <a:off x="2284922" y="1362643"/>
            <a:ext cx="8494729" cy="100079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/>
              <a:t>Запиши четверте число третього десятка.</a:t>
            </a:r>
            <a:endParaRPr lang="ru-UA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6F34A-02EB-45FF-BD4C-1AE6ABFEE6C0}"/>
              </a:ext>
            </a:extLst>
          </p:cNvPr>
          <p:cNvSpPr txBox="1"/>
          <p:nvPr/>
        </p:nvSpPr>
        <p:spPr>
          <a:xfrm>
            <a:off x="1609500" y="2822956"/>
            <a:ext cx="9068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числа </a:t>
            </a:r>
            <a:r>
              <a:rPr lang="ru-RU" sz="4800" b="1" dirty="0" err="1"/>
              <a:t>третього</a:t>
            </a:r>
            <a:r>
              <a:rPr lang="ru-RU" sz="4800" b="1" dirty="0"/>
              <a:t> десятка </a:t>
            </a:r>
          </a:p>
          <a:p>
            <a:pPr algn="ctr"/>
            <a:endParaRPr lang="ru-RU" sz="4800" b="1" dirty="0"/>
          </a:p>
          <a:p>
            <a:pPr algn="ctr"/>
            <a:r>
              <a:rPr lang="ru-RU" sz="4800" b="1" dirty="0"/>
              <a:t>21, 22, 23, 24, 25, 26, 27, 28, 29, 30</a:t>
            </a:r>
            <a:endParaRPr lang="ru-UA" sz="4800" b="1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1A774CD-B92A-46FA-8E0A-F64B8CBE32C8}"/>
              </a:ext>
            </a:extLst>
          </p:cNvPr>
          <p:cNvSpPr/>
          <p:nvPr/>
        </p:nvSpPr>
        <p:spPr>
          <a:xfrm>
            <a:off x="4461029" y="3645175"/>
            <a:ext cx="541538" cy="66388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8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14733" y="608312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Яке число </a:t>
            </a:r>
            <a:r>
              <a:rPr lang="ru-RU" dirty="0" err="1"/>
              <a:t>менше</a:t>
            </a:r>
            <a:r>
              <a:rPr lang="ru-RU" dirty="0"/>
              <a:t> — </a:t>
            </a:r>
            <a:r>
              <a:rPr lang="ru-RU" dirty="0" err="1"/>
              <a:t>одноцифрове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двоцифрове</a:t>
            </a:r>
            <a:r>
              <a:rPr lang="ru-RU" dirty="0"/>
              <a:t>? </a:t>
            </a:r>
            <a:r>
              <a:rPr lang="ru-RU" dirty="0" err="1"/>
              <a:t>Трицифрове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двоцифрове</a:t>
            </a:r>
            <a:r>
              <a:rPr lang="ru-RU" dirty="0"/>
              <a:t>?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D114600-1F5F-4951-8266-C78F0AFBCC15}"/>
              </a:ext>
            </a:extLst>
          </p:cNvPr>
          <p:cNvSpPr/>
          <p:nvPr/>
        </p:nvSpPr>
        <p:spPr>
          <a:xfrm>
            <a:off x="1733068" y="1386319"/>
            <a:ext cx="9594839" cy="48509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Одноцифрове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 число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завжди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менше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,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ніж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двоцифрове</a:t>
            </a:r>
            <a:endParaRPr lang="ru-RU" sz="5400" b="1" i="0" dirty="0">
              <a:solidFill>
                <a:srgbClr val="F3F3F3"/>
              </a:solidFill>
              <a:effectLst/>
              <a:latin typeface="-apple-system"/>
            </a:endParaRPr>
          </a:p>
          <a:p>
            <a:pPr algn="l"/>
            <a:endParaRPr lang="ru-RU" sz="3200" b="1" i="0" dirty="0">
              <a:solidFill>
                <a:srgbClr val="F3F3F3"/>
              </a:solidFill>
              <a:effectLst/>
              <a:latin typeface="-apple-system"/>
            </a:endParaRPr>
          </a:p>
          <a:p>
            <a:pPr algn="l"/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Двоцифрове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 число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завжди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менше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,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ніж</a:t>
            </a:r>
            <a:r>
              <a:rPr lang="ru-RU" sz="54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5400" b="1" i="0" dirty="0" err="1">
                <a:solidFill>
                  <a:srgbClr val="F3F3F3"/>
                </a:solidFill>
                <a:effectLst/>
                <a:latin typeface="-apple-system"/>
              </a:rPr>
              <a:t>трицифрове</a:t>
            </a:r>
            <a:endParaRPr lang="ru-RU" sz="5400" b="1" i="0" dirty="0">
              <a:solidFill>
                <a:srgbClr val="F3F3F3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694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14733" y="608312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Що більше — найбільше одноцифрове число чи найменше двоцифрове?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C261FF-D4F4-48C8-8F30-1A90F5B9BBF7}"/>
              </a:ext>
            </a:extLst>
          </p:cNvPr>
          <p:cNvSpPr/>
          <p:nvPr/>
        </p:nvSpPr>
        <p:spPr>
          <a:xfrm>
            <a:off x="537755" y="1449304"/>
            <a:ext cx="11116490" cy="2034530"/>
          </a:xfrm>
          <a:prstGeom prst="roundRect">
            <a:avLst>
              <a:gd name="adj" fmla="val 102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Двоцифрове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число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завжди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більше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,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ніж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одноцифрове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число</a:t>
            </a:r>
          </a:p>
          <a:p>
            <a:pPr algn="l"/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Найбільше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одноцифрове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число —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це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4000" b="1" i="0" dirty="0">
                <a:solidFill>
                  <a:srgbClr val="FF0000"/>
                </a:solidFill>
                <a:effectLst/>
                <a:latin typeface="-apple-system"/>
              </a:rPr>
              <a:t>9</a:t>
            </a:r>
          </a:p>
          <a:p>
            <a:pPr algn="l"/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Найменше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двоцифрове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число — </a:t>
            </a:r>
            <a:r>
              <a:rPr lang="ru-RU" sz="3200" b="1" i="0" dirty="0" err="1">
                <a:solidFill>
                  <a:srgbClr val="F3F3F3"/>
                </a:solidFill>
                <a:effectLst/>
                <a:latin typeface="-apple-system"/>
              </a:rPr>
              <a:t>це</a:t>
            </a:r>
            <a:r>
              <a:rPr lang="ru-RU" sz="3200" b="1" i="0" dirty="0">
                <a:solidFill>
                  <a:srgbClr val="F3F3F3"/>
                </a:solidFill>
                <a:effectLst/>
                <a:latin typeface="-apple-system"/>
              </a:rPr>
              <a:t> </a:t>
            </a:r>
            <a:r>
              <a:rPr lang="ru-RU" sz="4000" b="1" i="0" dirty="0">
                <a:solidFill>
                  <a:srgbClr val="FF0000"/>
                </a:solidFill>
                <a:effectLst/>
                <a:latin typeface="-apple-system"/>
              </a:rPr>
              <a:t>10</a:t>
            </a:r>
          </a:p>
        </p:txBody>
      </p:sp>
      <p:pic>
        <p:nvPicPr>
          <p:cNvPr id="1026" name="Picture 2" descr="Цифра девять синего цвета для распечатки. Картинки цифр для новогоднего  оформления. Распечатать синюю девятку. Nine darkblue. Для новогодних  оформительских работ.">
            <a:extLst>
              <a:ext uri="{FF2B5EF4-FFF2-40B4-BE49-F238E27FC236}">
                <a16:creationId xmlns:a16="http://schemas.microsoft.com/office/drawing/2014/main" id="{DFFCC0EF-1497-45F3-8E02-F080BA8EC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5"/>
          <a:stretch/>
        </p:blipFill>
        <p:spPr bwMode="auto">
          <a:xfrm>
            <a:off x="2295200" y="3719613"/>
            <a:ext cx="2408887" cy="278708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ольшая красная десятка для распечатки. Числа для распечаток. Цветной  рисунок. Распечатать число. Ten red picture printable. Красное число десять.">
            <a:extLst>
              <a:ext uri="{FF2B5EF4-FFF2-40B4-BE49-F238E27FC236}">
                <a16:creationId xmlns:a16="http://schemas.microsoft.com/office/drawing/2014/main" id="{F9EF7119-7716-4022-AFA9-AF111DA96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6"/>
          <a:stretch/>
        </p:blipFill>
        <p:spPr bwMode="auto">
          <a:xfrm>
            <a:off x="7241029" y="3656224"/>
            <a:ext cx="3258295" cy="278708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нак больше , знак меньше чем , математика">
            <a:extLst>
              <a:ext uri="{FF2B5EF4-FFF2-40B4-BE49-F238E27FC236}">
                <a16:creationId xmlns:a16="http://schemas.microsoft.com/office/drawing/2014/main" id="{A4911F86-54F1-44E1-A55F-3EB827F8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1555" y="4246627"/>
            <a:ext cx="2121803" cy="195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14733" y="608312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Запиши всі можливі числа.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8398984-0B6B-4260-A28F-00429D88D600}"/>
              </a:ext>
            </a:extLst>
          </p:cNvPr>
          <p:cNvSpPr/>
          <p:nvPr/>
        </p:nvSpPr>
        <p:spPr>
          <a:xfrm>
            <a:off x="2926080" y="1489166"/>
            <a:ext cx="8595360" cy="18157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Використовуючи</a:t>
            </a:r>
            <a:r>
              <a:rPr lang="ru-RU" sz="3200" b="1" dirty="0"/>
              <a:t> </a:t>
            </a:r>
            <a:r>
              <a:rPr lang="ru-RU" sz="3200" b="1" dirty="0" err="1"/>
              <a:t>цифри</a:t>
            </a:r>
            <a:r>
              <a:rPr lang="ru-RU" sz="3200" b="1" dirty="0"/>
              <a:t> 1, 3, 7, запиши </a:t>
            </a:r>
            <a:r>
              <a:rPr lang="ru-RU" sz="3200" b="1" dirty="0" err="1"/>
              <a:t>всі</a:t>
            </a:r>
            <a:r>
              <a:rPr lang="ru-RU" sz="3200" b="1" dirty="0"/>
              <a:t> </a:t>
            </a:r>
            <a:r>
              <a:rPr lang="ru-RU" sz="3200" b="1" dirty="0" err="1"/>
              <a:t>можливі</a:t>
            </a:r>
            <a:r>
              <a:rPr lang="ru-RU" sz="3200" b="1" dirty="0"/>
              <a:t> </a:t>
            </a:r>
            <a:r>
              <a:rPr lang="ru-RU" sz="3200" b="1" dirty="0" err="1"/>
              <a:t>двоцифрові</a:t>
            </a:r>
            <a:r>
              <a:rPr lang="ru-RU" sz="3200" b="1" dirty="0"/>
              <a:t> числа. </a:t>
            </a:r>
            <a:r>
              <a:rPr lang="ru-RU" sz="3200" b="1" dirty="0" err="1"/>
              <a:t>Підказка</a:t>
            </a:r>
            <a:r>
              <a:rPr lang="ru-RU" sz="3200" b="1" dirty="0"/>
              <a:t>: </a:t>
            </a:r>
            <a:r>
              <a:rPr lang="ru-RU" sz="3200" b="1" dirty="0" err="1"/>
              <a:t>їх</a:t>
            </a:r>
            <a:r>
              <a:rPr lang="ru-RU" sz="3200" b="1" dirty="0"/>
              <a:t> є 9. </a:t>
            </a:r>
            <a:endParaRPr lang="ru-UA" sz="3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32" r="62789" b="64608"/>
          <a:stretch/>
        </p:blipFill>
        <p:spPr>
          <a:xfrm>
            <a:off x="1054100" y="3428175"/>
            <a:ext cx="10645291" cy="2554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482780" y="3462024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81485" y="3478554"/>
            <a:ext cx="420821" cy="5345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2F0421-EEF1-45BA-8869-A06377EF4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82780" y="5230902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D323BB-3C62-4730-BECD-ABE497BEB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42932" y="4363814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F1340B2-B564-4214-9409-5772A954A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91913" y="3485812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B8A4C47-5CD0-4D41-AE72-2C08E49F5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55310" y="3463664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12F595A-F833-4116-8CC8-E0EC7A138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72824" y="3463664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9B93A8-2D27-4490-BB42-AD0662A92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31581" y="3478646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6F0CEF9-5F4F-45E6-8816-9983E2865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63078" y="4356996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9A6A029-C4C8-4F3E-8E5F-AB9124545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055310" y="4356996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249CA64-E049-4741-ABCE-5C618A557A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34762" y="4349467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54107F6-1D75-4BAF-83A2-AA31B7AEC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697453" y="4334485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C2AB954-6F14-4BA9-AA5C-E8E4C255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85437" y="4334485"/>
            <a:ext cx="420821" cy="5345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2570268-F2DB-4A76-BD08-90ADA1907B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019640" y="5263964"/>
            <a:ext cx="420821" cy="5345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DA0F34-0EAF-4BD3-922C-0362416D88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205898" y="5234336"/>
            <a:ext cx="420821" cy="53459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6C2BD96-BF82-4E39-B421-5C22E7FDE7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42264" y="5256688"/>
            <a:ext cx="420821" cy="5345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633A533-B8CF-49FE-ABBD-8ED6AB695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73036" y="5225121"/>
            <a:ext cx="420821" cy="53459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199E908-DD56-442D-B0AC-266D5C51A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74081" y="5234336"/>
            <a:ext cx="455016" cy="567661"/>
          </a:xfrm>
          <a:prstGeom prst="rect">
            <a:avLst/>
          </a:prstGeom>
        </p:spPr>
      </p:pic>
      <p:pic>
        <p:nvPicPr>
          <p:cNvPr id="2052" name="Picture 4" descr="ᐈ Картинки лампочка вектор, иллюстрация лампочка | скачать на Depositphotos®">
            <a:extLst>
              <a:ext uri="{FF2B5EF4-FFF2-40B4-BE49-F238E27FC236}">
                <a16:creationId xmlns:a16="http://schemas.microsoft.com/office/drawing/2014/main" id="{741ED74A-606E-4BFB-8D6E-1EFCA4F80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9499" r="7770"/>
          <a:stretch/>
        </p:blipFill>
        <p:spPr bwMode="auto">
          <a:xfrm>
            <a:off x="670560" y="1282915"/>
            <a:ext cx="1490378" cy="16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06.09.2022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14733" y="595249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Розряди чисел.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завдання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C54D0-7D11-4644-A10D-8267077D4C82}"/>
              </a:ext>
            </a:extLst>
          </p:cNvPr>
          <p:cNvSpPr txBox="1"/>
          <p:nvPr/>
        </p:nvSpPr>
        <p:spPr>
          <a:xfrm>
            <a:off x="2634705" y="1377190"/>
            <a:ext cx="8991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Котрому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десятку належать числа </a:t>
            </a:r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4E8F3358-0127-40E9-BD7E-15CF8CB00927}"/>
              </a:ext>
            </a:extLst>
          </p:cNvPr>
          <p:cNvSpPr/>
          <p:nvPr/>
        </p:nvSpPr>
        <p:spPr>
          <a:xfrm>
            <a:off x="1113875" y="1863419"/>
            <a:ext cx="1976923" cy="154356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  <a:endParaRPr kumimoji="0" lang="ru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Взрыв: 8 точек 11">
            <a:extLst>
              <a:ext uri="{FF2B5EF4-FFF2-40B4-BE49-F238E27FC236}">
                <a16:creationId xmlns:a16="http://schemas.microsoft.com/office/drawing/2014/main" id="{057C735E-919C-4CE7-B77B-62C2C64722A2}"/>
              </a:ext>
            </a:extLst>
          </p:cNvPr>
          <p:cNvSpPr/>
          <p:nvPr/>
        </p:nvSpPr>
        <p:spPr>
          <a:xfrm>
            <a:off x="6917288" y="4203507"/>
            <a:ext cx="1976923" cy="154356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</a:t>
            </a:r>
            <a:endParaRPr kumimoji="0" lang="ru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7B2D5663-1310-4DAD-9418-D46113BC7FAD}"/>
              </a:ext>
            </a:extLst>
          </p:cNvPr>
          <p:cNvSpPr/>
          <p:nvPr/>
        </p:nvSpPr>
        <p:spPr>
          <a:xfrm>
            <a:off x="6789477" y="1922395"/>
            <a:ext cx="1976923" cy="154356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</a:t>
            </a:r>
            <a:endParaRPr kumimoji="0" lang="ru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85005134-87DC-4ED5-AAD3-A06A09BEDCA0}"/>
              </a:ext>
            </a:extLst>
          </p:cNvPr>
          <p:cNvSpPr/>
          <p:nvPr/>
        </p:nvSpPr>
        <p:spPr>
          <a:xfrm>
            <a:off x="1320868" y="4297681"/>
            <a:ext cx="1976923" cy="154356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  <a:endParaRPr kumimoji="0" lang="ru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id="{F87E8B2E-3BA8-435A-9CBD-DF34FDE145E5}"/>
              </a:ext>
            </a:extLst>
          </p:cNvPr>
          <p:cNvSpPr/>
          <p:nvPr/>
        </p:nvSpPr>
        <p:spPr>
          <a:xfrm>
            <a:off x="2730901" y="2112989"/>
            <a:ext cx="3735213" cy="1286691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четвертому  десятку</a:t>
            </a:r>
            <a:endParaRPr kumimoji="0" lang="ru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Волна 17">
            <a:extLst>
              <a:ext uri="{FF2B5EF4-FFF2-40B4-BE49-F238E27FC236}">
                <a16:creationId xmlns:a16="http://schemas.microsoft.com/office/drawing/2014/main" id="{3FF807F7-7101-4F51-9121-659083C49FC6}"/>
              </a:ext>
            </a:extLst>
          </p:cNvPr>
          <p:cNvSpPr/>
          <p:nvPr/>
        </p:nvSpPr>
        <p:spPr>
          <a:xfrm>
            <a:off x="3008255" y="4373532"/>
            <a:ext cx="3122022" cy="1286691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шостому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десятку</a:t>
            </a:r>
            <a:endParaRPr kumimoji="0" lang="ru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Волна 18">
            <a:extLst>
              <a:ext uri="{FF2B5EF4-FFF2-40B4-BE49-F238E27FC236}">
                <a16:creationId xmlns:a16="http://schemas.microsoft.com/office/drawing/2014/main" id="{3137698D-7173-41CA-925E-53888389DF0F}"/>
              </a:ext>
            </a:extLst>
          </p:cNvPr>
          <p:cNvSpPr/>
          <p:nvPr/>
        </p:nvSpPr>
        <p:spPr>
          <a:xfrm>
            <a:off x="8431011" y="1975486"/>
            <a:ext cx="3486183" cy="1286691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восьмому  десятку</a:t>
            </a:r>
            <a:endParaRPr kumimoji="0" lang="ru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Волна 19">
            <a:extLst>
              <a:ext uri="{FF2B5EF4-FFF2-40B4-BE49-F238E27FC236}">
                <a16:creationId xmlns:a16="http://schemas.microsoft.com/office/drawing/2014/main" id="{576F0D0A-A8C4-40C4-9AAA-9D85568391C1}"/>
              </a:ext>
            </a:extLst>
          </p:cNvPr>
          <p:cNvSpPr/>
          <p:nvPr/>
        </p:nvSpPr>
        <p:spPr>
          <a:xfrm>
            <a:off x="8465288" y="4331946"/>
            <a:ext cx="3122022" cy="1286691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десятому  десятку</a:t>
            </a:r>
            <a:endParaRPr kumimoji="0" lang="ru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1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Організація класу.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9" name="Прямокутник: округлені кути 5">
            <a:extLst>
              <a:ext uri="{FF2B5EF4-FFF2-40B4-BE49-F238E27FC236}">
                <a16:creationId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747626" y="1616494"/>
            <a:ext cx="8229763" cy="3371136"/>
          </a:xfrm>
          <a:prstGeom prst="round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solidFill>
                  <a:schemeClr val="bg1"/>
                </a:solidFill>
              </a:rPr>
              <a:t>Пролунав дзвінкий дзвінок. Ми розпочинаємо наш урок. Допитливі в класі діти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</a:rPr>
              <a:t>Про все хочуть знати на світі.</a:t>
            </a:r>
          </a:p>
        </p:txBody>
      </p:sp>
      <p:pic>
        <p:nvPicPr>
          <p:cNvPr id="20" name="Picture 2" descr="Boy and girl behind math book">
            <a:extLst>
              <a:ext uri="{FF2B5EF4-FFF2-40B4-BE49-F238E27FC236}">
                <a16:creationId xmlns:a16="http://schemas.microsoft.com/office/drawing/2014/main" id="{BAE3C306-54A6-4F66-B006-3E402D4C0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7" b="3197"/>
          <a:stretch/>
        </p:blipFill>
        <p:spPr bwMode="auto">
          <a:xfrm>
            <a:off x="296613" y="1597887"/>
            <a:ext cx="3451013" cy="36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06.09.2022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Математика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06.09.2022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314733" y="608312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Запиши числа.  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завдання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28E44B-EDAB-4CF3-BB05-425FEEA02820}"/>
              </a:ext>
            </a:extLst>
          </p:cNvPr>
          <p:cNvSpPr/>
          <p:nvPr/>
        </p:nvSpPr>
        <p:spPr>
          <a:xfrm>
            <a:off x="2284922" y="1362642"/>
            <a:ext cx="8494729" cy="1525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Запиши число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сьомого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десятка,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що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має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цифру 2 в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розряді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одиниць</a:t>
            </a:r>
            <a:endParaRPr kumimoji="0" lang="ru-U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4BB142-A4BF-43A8-BB09-4B7D59487BCE}"/>
              </a:ext>
            </a:extLst>
          </p:cNvPr>
          <p:cNvSpPr txBox="1"/>
          <p:nvPr/>
        </p:nvSpPr>
        <p:spPr>
          <a:xfrm>
            <a:off x="3041131" y="2982549"/>
            <a:ext cx="6109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62 = 6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дес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 2 од.</a:t>
            </a:r>
            <a:endParaRPr kumimoji="0" lang="ru-UA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BC7145-873C-4EC6-89AE-A93E107005CB}"/>
              </a:ext>
            </a:extLst>
          </p:cNvPr>
          <p:cNvSpPr/>
          <p:nvPr/>
        </p:nvSpPr>
        <p:spPr>
          <a:xfrm>
            <a:off x="2284922" y="4064468"/>
            <a:ext cx="8494729" cy="1115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однакові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цифри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розрядах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десятків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одиниць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u-U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2E5734-F01C-47E1-A859-05906E4A081E}"/>
              </a:ext>
            </a:extLst>
          </p:cNvPr>
          <p:cNvSpPr txBox="1"/>
          <p:nvPr/>
        </p:nvSpPr>
        <p:spPr>
          <a:xfrm>
            <a:off x="2683794" y="5260290"/>
            <a:ext cx="6116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77 = 7 </a:t>
            </a:r>
            <a:r>
              <a:rPr kumimoji="0" lang="ru-RU" sz="8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дес</a:t>
            </a:r>
            <a:r>
              <a:rPr kumimoji="0" lang="ru-RU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 7 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.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3347164" y="501567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Оберіть відповідну цеглинку </a:t>
            </a:r>
            <a:r>
              <a:rPr lang="uk-UA" sz="2000" b="1" dirty="0" err="1">
                <a:solidFill>
                  <a:schemeClr val="bg1"/>
                </a:solidFill>
              </a:rPr>
              <a:t>лего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E43342-029B-4C75-BB88-C367F6B9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0" y="4870705"/>
            <a:ext cx="4966283" cy="18211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D629D0-336C-419F-A8A4-2C0197B93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12" y="2942318"/>
            <a:ext cx="5298087" cy="19428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A90978-B131-4245-BEFF-17900FEC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27" y="1061608"/>
            <a:ext cx="5103303" cy="18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Розглянь малюнок. Склади розповідь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за анімованим малюнком.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42A17E-5CBD-4EB3-A715-2D330E8F12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8" b="9052"/>
          <a:stretch/>
        </p:blipFill>
        <p:spPr>
          <a:xfrm>
            <a:off x="134884" y="1232034"/>
            <a:ext cx="11922232" cy="546685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B5DEC7-A719-414D-972F-3D641AEC3E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5"/>
          <a:stretch/>
        </p:blipFill>
        <p:spPr>
          <a:xfrm>
            <a:off x="5872772" y="2948871"/>
            <a:ext cx="1312877" cy="9602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402F1F-2F03-4CE0-BB75-4613E129A0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>
          <a:xfrm>
            <a:off x="3310621" y="5155229"/>
            <a:ext cx="765877" cy="10819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9D0ED4-9FAA-4A2D-8FC1-F8E01EEC8B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>
          <a:xfrm>
            <a:off x="4802536" y="4717533"/>
            <a:ext cx="765877" cy="10819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176F6F-6201-4874-838E-30AB76E9423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>
          <a:xfrm>
            <a:off x="7948474" y="4881162"/>
            <a:ext cx="765877" cy="10819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4E5FF7-0F29-4901-9AD4-60E0A9128C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>
          <a:xfrm>
            <a:off x="11159498" y="4606532"/>
            <a:ext cx="765877" cy="10819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E2A75-EF65-467E-81F9-D847DFED4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>
          <a:xfrm>
            <a:off x="9216746" y="4279838"/>
            <a:ext cx="2160742" cy="19573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F767C3-1BC5-48DB-964A-31C647A1BC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>
          <a:xfrm>
            <a:off x="1296544" y="4340163"/>
            <a:ext cx="765877" cy="10819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68EEE0-BBF6-4F7E-960E-F9E9BC16DE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 flipH="1">
            <a:off x="637279" y="3615958"/>
            <a:ext cx="2553886" cy="25304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215AD3-C4FB-4261-9C81-EF06E869A9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8" b="24829"/>
          <a:stretch/>
        </p:blipFill>
        <p:spPr>
          <a:xfrm>
            <a:off x="5964157" y="2822489"/>
            <a:ext cx="1659983" cy="960258"/>
          </a:xfrm>
          <a:prstGeom prst="rect">
            <a:avLst/>
          </a:prstGeom>
        </p:spPr>
      </p:pic>
      <p:pic>
        <p:nvPicPr>
          <p:cNvPr id="22" name="Півник">
            <a:hlinkClick r:id="" action="ppaction://media"/>
            <a:extLst>
              <a:ext uri="{FF2B5EF4-FFF2-40B4-BE49-F238E27FC236}">
                <a16:creationId xmlns:a16="http://schemas.microsoft.com/office/drawing/2014/main" id="{2BE80D17-6771-464D-9B26-2F1896BE5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679" y="-609600"/>
            <a:ext cx="609600" cy="609600"/>
          </a:xfrm>
          <a:prstGeom prst="rect">
            <a:avLst/>
          </a:prstGeom>
        </p:spPr>
      </p:pic>
      <p:pic>
        <p:nvPicPr>
          <p:cNvPr id="23" name="Собачка">
            <a:hlinkClick r:id="" action="ppaction://media"/>
            <a:extLst>
              <a:ext uri="{FF2B5EF4-FFF2-40B4-BE49-F238E27FC236}">
                <a16:creationId xmlns:a16="http://schemas.microsoft.com/office/drawing/2014/main" id="{32585B91-3387-4714-A5D5-1FE839F9E8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4564" y="-636069"/>
            <a:ext cx="609600" cy="609600"/>
          </a:xfrm>
          <a:prstGeom prst="rect">
            <a:avLst/>
          </a:prstGeom>
        </p:spPr>
      </p:pic>
      <p:pic>
        <p:nvPicPr>
          <p:cNvPr id="24" name="Спів птахів">
            <a:hlinkClick r:id="" action="ppaction://media"/>
            <a:extLst>
              <a:ext uri="{FF2B5EF4-FFF2-40B4-BE49-F238E27FC236}">
                <a16:creationId xmlns:a16="http://schemas.microsoft.com/office/drawing/2014/main" id="{F36871C9-1B44-46B6-9FDE-2183DA07088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20373.41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21449" y="-656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97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97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97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97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6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27044 4.44444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Дайте відповіді на запитання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9DFC579A-236C-4C79-85D4-95B3341E852F}"/>
              </a:ext>
            </a:extLst>
          </p:cNvPr>
          <p:cNvGrpSpPr/>
          <p:nvPr/>
        </p:nvGrpSpPr>
        <p:grpSpPr>
          <a:xfrm>
            <a:off x="3647975" y="1886552"/>
            <a:ext cx="8341764" cy="3825059"/>
            <a:chOff x="134884" y="1232034"/>
            <a:chExt cx="11922232" cy="546685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6C5DAB-72D0-4722-A9C5-5DE9F778C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58" b="9052"/>
            <a:stretch/>
          </p:blipFill>
          <p:spPr>
            <a:xfrm>
              <a:off x="134884" y="1232034"/>
              <a:ext cx="11922232" cy="5466858"/>
            </a:xfrm>
            <a:prstGeom prst="rect">
              <a:avLst/>
            </a:prstGeom>
            <a:ln w="38100" cap="sq">
              <a:solidFill>
                <a:srgbClr val="2F324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9F9FBF2-8B1F-455D-9AFB-DFCA728DB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35"/>
            <a:stretch/>
          </p:blipFill>
          <p:spPr>
            <a:xfrm>
              <a:off x="5872772" y="2948871"/>
              <a:ext cx="1312877" cy="96025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D92FCFB-0282-4F24-8F46-7C29DDF63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33"/>
            <a:stretch/>
          </p:blipFill>
          <p:spPr>
            <a:xfrm>
              <a:off x="3310621" y="5155229"/>
              <a:ext cx="765877" cy="108199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13589C1-CEF0-499F-8A0E-289304A94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33"/>
            <a:stretch/>
          </p:blipFill>
          <p:spPr>
            <a:xfrm>
              <a:off x="4802536" y="4717533"/>
              <a:ext cx="765877" cy="1081998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5317876-DB57-4DEA-84BC-934136C63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33"/>
            <a:stretch/>
          </p:blipFill>
          <p:spPr>
            <a:xfrm>
              <a:off x="7948474" y="4881162"/>
              <a:ext cx="765877" cy="108199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193A56F-2435-4AB3-96BC-F4EB9E18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33"/>
            <a:stretch/>
          </p:blipFill>
          <p:spPr>
            <a:xfrm>
              <a:off x="11159498" y="4606532"/>
              <a:ext cx="765877" cy="1081998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2A5A9B4-2C2D-4FA6-94E5-5C4F5BBF8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5"/>
            <a:stretch/>
          </p:blipFill>
          <p:spPr>
            <a:xfrm>
              <a:off x="9216746" y="4279838"/>
              <a:ext cx="2160742" cy="195738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DC8F9D9-BF43-496B-81A7-E068F74E5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33"/>
            <a:stretch/>
          </p:blipFill>
          <p:spPr>
            <a:xfrm>
              <a:off x="1296544" y="4340163"/>
              <a:ext cx="765877" cy="108199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153CF6D-E0D1-493D-A9B2-8503B907E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52"/>
            <a:stretch/>
          </p:blipFill>
          <p:spPr>
            <a:xfrm flipH="1">
              <a:off x="637279" y="3615958"/>
              <a:ext cx="2553886" cy="2530407"/>
            </a:xfrm>
            <a:prstGeom prst="rect">
              <a:avLst/>
            </a:prstGeom>
          </p:spPr>
        </p:pic>
      </p:grp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F85260F-6439-4FF6-9D9A-D0511653B389}"/>
              </a:ext>
            </a:extLst>
          </p:cNvPr>
          <p:cNvSpPr/>
          <p:nvPr/>
        </p:nvSpPr>
        <p:spPr>
          <a:xfrm>
            <a:off x="202131" y="1530417"/>
            <a:ext cx="3153465" cy="702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Скільки тварин ми бачимо на малюнку?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3086FAC0-6936-4DAA-9CB7-512C71B00A6C}"/>
              </a:ext>
            </a:extLst>
          </p:cNvPr>
          <p:cNvSpPr/>
          <p:nvPr/>
        </p:nvSpPr>
        <p:spPr>
          <a:xfrm>
            <a:off x="202131" y="2310063"/>
            <a:ext cx="3153465" cy="702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Скільки квітів на малюнку? А кущів плюща?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C54E5B2-29E7-47D8-B923-42272AB2DD9E}"/>
              </a:ext>
            </a:extLst>
          </p:cNvPr>
          <p:cNvSpPr/>
          <p:nvPr/>
        </p:nvSpPr>
        <p:spPr>
          <a:xfrm>
            <a:off x="202131" y="3106061"/>
            <a:ext cx="3153465" cy="260554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Прочитай вирази. Що за допомогою їх можна дізнатись?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F42CD6B0-9BAB-49D9-8E64-AA9EFDC539BC}"/>
              </a:ext>
            </a:extLst>
          </p:cNvPr>
          <p:cNvSpPr/>
          <p:nvPr/>
        </p:nvSpPr>
        <p:spPr>
          <a:xfrm>
            <a:off x="555990" y="5885905"/>
            <a:ext cx="2701078" cy="7026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1 + 1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2FA25C13-6EF2-4002-ADC3-43DEF6FBB824}"/>
              </a:ext>
            </a:extLst>
          </p:cNvPr>
          <p:cNvSpPr/>
          <p:nvPr/>
        </p:nvSpPr>
        <p:spPr>
          <a:xfrm>
            <a:off x="3394922" y="5885905"/>
            <a:ext cx="2701078" cy="7026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3 - 1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2041AED6-EA71-46D7-A0A2-34C8CA6BCB72}"/>
              </a:ext>
            </a:extLst>
          </p:cNvPr>
          <p:cNvSpPr/>
          <p:nvPr/>
        </p:nvSpPr>
        <p:spPr>
          <a:xfrm>
            <a:off x="6233854" y="5885905"/>
            <a:ext cx="2701078" cy="7026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0 + 5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C5D7AFCF-155B-46C6-8337-D886FE09E2A2}"/>
              </a:ext>
            </a:extLst>
          </p:cNvPr>
          <p:cNvSpPr/>
          <p:nvPr/>
        </p:nvSpPr>
        <p:spPr>
          <a:xfrm>
            <a:off x="9134263" y="5885905"/>
            <a:ext cx="2701078" cy="7026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4 + 5</a:t>
            </a:r>
          </a:p>
        </p:txBody>
      </p:sp>
    </p:spTree>
    <p:extLst>
      <p:ext uri="{BB962C8B-B14F-4D97-AF65-F5344CB8AC3E}">
        <p14:creationId xmlns:p14="http://schemas.microsoft.com/office/powerpoint/2010/main" val="24662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643EC8-17C4-4AD3-A74E-AD3415E8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06.09.2022</a:t>
            </a:fld>
            <a:endParaRPr lang="ru-RU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49477AAF-8D45-4323-BE4C-5F57C5CF0480}"/>
              </a:ext>
            </a:extLst>
          </p:cNvPr>
          <p:cNvSpPr txBox="1">
            <a:spLocks/>
          </p:cNvSpPr>
          <p:nvPr/>
        </p:nvSpPr>
        <p:spPr>
          <a:xfrm>
            <a:off x="1577377" y="690642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95837-A9CE-470A-9790-534DE5570F71}"/>
              </a:ext>
            </a:extLst>
          </p:cNvPr>
          <p:cNvSpPr txBox="1"/>
          <p:nvPr/>
        </p:nvSpPr>
        <p:spPr>
          <a:xfrm>
            <a:off x="1700945" y="2289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9AD7A8-C333-43D0-BF79-22F80C7E4490}"/>
              </a:ext>
            </a:extLst>
          </p:cNvPr>
          <p:cNvSpPr/>
          <p:nvPr/>
        </p:nvSpPr>
        <p:spPr>
          <a:xfrm>
            <a:off x="330948" y="1680504"/>
            <a:ext cx="4652681" cy="45615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 підручником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з математики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Ольга </a:t>
            </a:r>
            <a:r>
              <a:rPr lang="uk-UA" sz="4000" b="1" dirty="0" err="1">
                <a:solidFill>
                  <a:schemeClr val="bg1"/>
                </a:solidFill>
              </a:rPr>
              <a:t>Гісь</a:t>
            </a:r>
            <a:r>
              <a:rPr lang="uk-UA" sz="40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 Ірина </a:t>
            </a:r>
            <a:r>
              <a:rPr lang="uk-UA" sz="4000" b="1" dirty="0" err="1">
                <a:solidFill>
                  <a:schemeClr val="bg1"/>
                </a:solidFill>
              </a:rPr>
              <a:t>Філяк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с. 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9CEB0-E940-4B13-8ABA-4DB1EFA8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/>
        </p:blipFill>
        <p:spPr>
          <a:xfrm>
            <a:off x="5511053" y="564398"/>
            <a:ext cx="6350000" cy="60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0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Пригадай!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5793EAE7-A6A6-4F23-98A3-005C8C2CD13E}"/>
              </a:ext>
            </a:extLst>
          </p:cNvPr>
          <p:cNvSpPr/>
          <p:nvPr/>
        </p:nvSpPr>
        <p:spPr>
          <a:xfrm>
            <a:off x="1977080" y="1399246"/>
            <a:ext cx="8854440" cy="4957103"/>
          </a:xfrm>
          <a:prstGeom prst="verticalScroll">
            <a:avLst>
              <a:gd name="adj" fmla="val 656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8 — </a:t>
            </a:r>
            <a:r>
              <a:rPr lang="ru-RU" sz="3600" b="1" dirty="0" err="1"/>
              <a:t>одноцифрове</a:t>
            </a:r>
            <a:r>
              <a:rPr lang="ru-RU" sz="3600" b="1" dirty="0"/>
              <a:t> число, тому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складається</a:t>
            </a:r>
            <a:r>
              <a:rPr lang="ru-RU" sz="3600" b="1" dirty="0"/>
              <a:t> з  </a:t>
            </a:r>
            <a:r>
              <a:rPr lang="ru-RU" sz="3600" b="1" dirty="0" err="1"/>
              <a:t>однієї</a:t>
            </a:r>
            <a:r>
              <a:rPr lang="ru-RU" sz="3600" b="1" dirty="0"/>
              <a:t> </a:t>
            </a:r>
            <a:r>
              <a:rPr lang="ru-RU" sz="3600" b="1" dirty="0" err="1"/>
              <a:t>цифри</a:t>
            </a:r>
            <a:r>
              <a:rPr lang="ru-RU" sz="3600" b="1" dirty="0"/>
              <a:t> — 8. 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16 — </a:t>
            </a:r>
            <a:r>
              <a:rPr lang="ru-RU" sz="3600" b="1" dirty="0" err="1"/>
              <a:t>двоцифрове</a:t>
            </a:r>
            <a:r>
              <a:rPr lang="ru-RU" sz="3600" b="1" dirty="0"/>
              <a:t> число, тому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складається</a:t>
            </a:r>
            <a:r>
              <a:rPr lang="ru-RU" sz="3600" b="1" dirty="0"/>
              <a:t> з  </a:t>
            </a:r>
            <a:r>
              <a:rPr lang="ru-RU" sz="3600" b="1" dirty="0" err="1"/>
              <a:t>двох</a:t>
            </a:r>
            <a:r>
              <a:rPr lang="ru-RU" sz="3600" b="1" dirty="0"/>
              <a:t> цифр — 1 і 6. 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100 — </a:t>
            </a:r>
            <a:r>
              <a:rPr lang="ru-RU" sz="3600" b="1" dirty="0" err="1"/>
              <a:t>трицифрове</a:t>
            </a:r>
            <a:r>
              <a:rPr lang="ru-RU" sz="3600" b="1" dirty="0"/>
              <a:t> число, тому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складається</a:t>
            </a:r>
            <a:r>
              <a:rPr lang="ru-RU" sz="3600" b="1" dirty="0"/>
              <a:t> з  </a:t>
            </a:r>
            <a:r>
              <a:rPr lang="ru-RU" sz="3600" b="1" dirty="0" err="1"/>
              <a:t>трьох</a:t>
            </a:r>
            <a:r>
              <a:rPr lang="ru-RU" sz="3600" b="1" dirty="0"/>
              <a:t> цифр — 1, 0 і 0.</a:t>
            </a:r>
            <a:endParaRPr lang="ru-UA" sz="3600" b="1" dirty="0"/>
          </a:p>
        </p:txBody>
      </p:sp>
    </p:spTree>
    <p:extLst>
      <p:ext uri="{BB962C8B-B14F-4D97-AF65-F5344CB8AC3E}">
        <p14:creationId xmlns:p14="http://schemas.microsoft.com/office/powerpoint/2010/main" val="26387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Пригадай!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Свиток: вертикальный 16">
            <a:extLst>
              <a:ext uri="{FF2B5EF4-FFF2-40B4-BE49-F238E27FC236}">
                <a16:creationId xmlns:a16="http://schemas.microsoft.com/office/drawing/2014/main" id="{F048410B-1F70-4664-9DCE-5B0DB14676AC}"/>
              </a:ext>
            </a:extLst>
          </p:cNvPr>
          <p:cNvSpPr/>
          <p:nvPr/>
        </p:nvSpPr>
        <p:spPr>
          <a:xfrm>
            <a:off x="1889683" y="1354650"/>
            <a:ext cx="8854440" cy="4957103"/>
          </a:xfrm>
          <a:prstGeom prst="verticalScroll">
            <a:avLst>
              <a:gd name="adj" fmla="val 656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6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3ECAF-D92A-44DD-980F-BD53AC3373EE}"/>
              </a:ext>
            </a:extLst>
          </p:cNvPr>
          <p:cNvSpPr/>
          <p:nvPr/>
        </p:nvSpPr>
        <p:spPr>
          <a:xfrm>
            <a:off x="2327539" y="2472967"/>
            <a:ext cx="2169948" cy="2856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числі</a:t>
            </a:r>
            <a:r>
              <a:rPr lang="ru-RU" sz="2400" dirty="0"/>
              <a:t> 8 є </a:t>
            </a:r>
          </a:p>
          <a:p>
            <a:pPr algn="ctr"/>
            <a:r>
              <a:rPr lang="ru-RU" sz="2400" u="sng" dirty="0"/>
              <a:t>один </a:t>
            </a:r>
            <a:r>
              <a:rPr lang="ru-RU" sz="2400" u="sng" dirty="0" err="1"/>
              <a:t>розряд</a:t>
            </a:r>
            <a:endParaRPr lang="ru-RU" sz="2400" u="sng" dirty="0"/>
          </a:p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400" b="1" dirty="0"/>
              <a:t>8 </a:t>
            </a:r>
          </a:p>
          <a:p>
            <a:pPr algn="ctr"/>
            <a:r>
              <a:rPr lang="ru-RU" sz="2400" b="1" dirty="0"/>
              <a:t>од.</a:t>
            </a:r>
            <a:endParaRPr lang="ru-UA" sz="24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86E975F-46AE-4D0E-A5D0-85F68F775890}"/>
              </a:ext>
            </a:extLst>
          </p:cNvPr>
          <p:cNvSpPr/>
          <p:nvPr/>
        </p:nvSpPr>
        <p:spPr>
          <a:xfrm>
            <a:off x="4620034" y="2481844"/>
            <a:ext cx="2688702" cy="2856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числі</a:t>
            </a:r>
            <a:r>
              <a:rPr lang="ru-RU" sz="2400" dirty="0"/>
              <a:t> 16 є два </a:t>
            </a:r>
            <a:r>
              <a:rPr lang="ru-RU" sz="2400" dirty="0" err="1"/>
              <a:t>розряди</a:t>
            </a:r>
            <a:endParaRPr lang="ru-RU" sz="2400" dirty="0"/>
          </a:p>
          <a:p>
            <a:pPr algn="ctr"/>
            <a:r>
              <a:rPr lang="ru-RU" sz="2400" u="sng" dirty="0"/>
              <a:t> </a:t>
            </a:r>
            <a:r>
              <a:rPr lang="ru-RU" sz="2400" u="sng" dirty="0" err="1"/>
              <a:t>другий</a:t>
            </a:r>
            <a:r>
              <a:rPr lang="ru-RU" sz="2400" u="sng" dirty="0"/>
              <a:t>     перший</a:t>
            </a:r>
            <a:r>
              <a:rPr lang="ru-RU" sz="2400" dirty="0"/>
              <a:t> </a:t>
            </a:r>
          </a:p>
          <a:p>
            <a:pPr algn="ctr"/>
            <a:r>
              <a:rPr lang="ru-RU" sz="2400" b="1" dirty="0"/>
              <a:t>1          6 </a:t>
            </a:r>
          </a:p>
          <a:p>
            <a:pPr algn="ctr"/>
            <a:r>
              <a:rPr lang="ru-RU" sz="2400" b="1" dirty="0" err="1"/>
              <a:t>дес</a:t>
            </a:r>
            <a:r>
              <a:rPr lang="ru-RU" sz="2400" b="1" dirty="0"/>
              <a:t>.     од.</a:t>
            </a:r>
            <a:endParaRPr lang="ru-UA" sz="24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27A82D6-4F4F-43FE-9AC7-AAA3362EDFEB}"/>
              </a:ext>
            </a:extLst>
          </p:cNvPr>
          <p:cNvSpPr/>
          <p:nvPr/>
        </p:nvSpPr>
        <p:spPr>
          <a:xfrm>
            <a:off x="7377344" y="2472967"/>
            <a:ext cx="2924973" cy="2856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числі</a:t>
            </a:r>
            <a:r>
              <a:rPr lang="ru-RU" sz="2400" dirty="0"/>
              <a:t> 100 є три </a:t>
            </a:r>
            <a:r>
              <a:rPr lang="ru-RU" sz="2400" dirty="0" err="1"/>
              <a:t>розряди</a:t>
            </a:r>
            <a:endParaRPr lang="ru-RU" sz="2400" dirty="0"/>
          </a:p>
          <a:p>
            <a:pPr algn="ctr"/>
            <a:r>
              <a:rPr lang="ru-RU" sz="2000" u="sng" dirty="0" err="1"/>
              <a:t>Третій</a:t>
            </a:r>
            <a:r>
              <a:rPr lang="ru-RU" sz="2000" u="sng" dirty="0"/>
              <a:t>    </a:t>
            </a:r>
            <a:r>
              <a:rPr lang="ru-RU" sz="2000" u="sng" dirty="0" err="1"/>
              <a:t>другий</a:t>
            </a:r>
            <a:r>
              <a:rPr lang="ru-RU" sz="2000" u="sng" dirty="0"/>
              <a:t>    перший</a:t>
            </a:r>
          </a:p>
          <a:p>
            <a:pPr marL="342900" indent="-342900" algn="ctr">
              <a:buAutoNum type="arabicPlain"/>
            </a:pPr>
            <a:r>
              <a:rPr lang="ru-RU" sz="2000" b="1" dirty="0"/>
              <a:t>           0             0 </a:t>
            </a:r>
          </a:p>
          <a:p>
            <a:pPr algn="ctr"/>
            <a:r>
              <a:rPr lang="ru-RU" sz="2000" b="1" dirty="0"/>
              <a:t>сот.          </a:t>
            </a:r>
            <a:r>
              <a:rPr lang="ru-RU" sz="2000" b="1" dirty="0" err="1"/>
              <a:t>дес</a:t>
            </a:r>
            <a:r>
              <a:rPr lang="ru-RU" sz="2000" b="1" dirty="0"/>
              <a:t>.       од.   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37381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A32CEB-35BC-4BE4-8B41-648BC3D22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2853" r="22577" b="10756"/>
          <a:stretch/>
        </p:blipFill>
        <p:spPr>
          <a:xfrm flipH="1">
            <a:off x="838199" y="1479297"/>
            <a:ext cx="1886787" cy="4273903"/>
          </a:xfrm>
          <a:prstGeom prst="rect">
            <a:avLst/>
          </a:prstGeom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Прочитай числа. Дай відповіді на запитання.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291124-C8B4-48E6-AA31-92F854A79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6" y="1397832"/>
            <a:ext cx="8890592" cy="49148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FEF9BB-4864-4E71-98BD-A16164914D06}"/>
              </a:ext>
            </a:extLst>
          </p:cNvPr>
          <p:cNvSpPr txBox="1"/>
          <p:nvPr/>
        </p:nvSpPr>
        <p:spPr>
          <a:xfrm>
            <a:off x="4087726" y="3154583"/>
            <a:ext cx="64056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•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чисел записано?    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•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різних</a:t>
            </a:r>
            <a:r>
              <a:rPr lang="ru-RU" sz="2800" b="1" dirty="0">
                <a:solidFill>
                  <a:schemeClr val="bg1"/>
                </a:solidFill>
              </a:rPr>
              <a:t> цифр </a:t>
            </a:r>
            <a:r>
              <a:rPr lang="ru-RU" sz="2800" b="1" dirty="0" err="1">
                <a:solidFill>
                  <a:schemeClr val="bg1"/>
                </a:solidFill>
              </a:rPr>
              <a:t>використано</a:t>
            </a:r>
            <a:r>
              <a:rPr lang="ru-RU" sz="2800" b="1" dirty="0">
                <a:solidFill>
                  <a:schemeClr val="bg1"/>
                </a:solidFill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</a:rPr>
              <a:t>запису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цих</a:t>
            </a:r>
            <a:r>
              <a:rPr lang="ru-RU" sz="2800" b="1" dirty="0">
                <a:solidFill>
                  <a:schemeClr val="bg1"/>
                </a:solidFill>
              </a:rPr>
              <a:t> чисел?       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• Як одним словом </a:t>
            </a:r>
            <a:r>
              <a:rPr lang="ru-RU" sz="2800" b="1" dirty="0" err="1">
                <a:solidFill>
                  <a:schemeClr val="bg1"/>
                </a:solidFill>
              </a:rPr>
              <a:t>можна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ці</a:t>
            </a:r>
            <a:r>
              <a:rPr lang="ru-RU" sz="2800" b="1" dirty="0">
                <a:solidFill>
                  <a:schemeClr val="bg1"/>
                </a:solidFill>
              </a:rPr>
              <a:t> числа? </a:t>
            </a:r>
            <a:endParaRPr lang="ru-UA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D38F5-99FB-4173-843E-6874FC653C08}"/>
              </a:ext>
            </a:extLst>
          </p:cNvPr>
          <p:cNvSpPr txBox="1"/>
          <p:nvPr/>
        </p:nvSpPr>
        <p:spPr>
          <a:xfrm>
            <a:off x="3480046" y="2144419"/>
            <a:ext cx="7492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Прочитай числа:   12   21   11  22 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68165A4-6A5C-45B5-BC19-9B651C9C8384}"/>
              </a:ext>
            </a:extLst>
          </p:cNvPr>
          <p:cNvSpPr/>
          <p:nvPr/>
        </p:nvSpPr>
        <p:spPr>
          <a:xfrm>
            <a:off x="8487052" y="3175349"/>
            <a:ext cx="506027" cy="4739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D091510-01B7-45CF-B696-C8E63827A506}"/>
              </a:ext>
            </a:extLst>
          </p:cNvPr>
          <p:cNvSpPr/>
          <p:nvPr/>
        </p:nvSpPr>
        <p:spPr>
          <a:xfrm>
            <a:off x="7465381" y="4047682"/>
            <a:ext cx="471996" cy="46056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B27F3A3-F6E6-4752-9324-64D54CCDCF65}"/>
              </a:ext>
            </a:extLst>
          </p:cNvPr>
          <p:cNvSpPr/>
          <p:nvPr/>
        </p:nvSpPr>
        <p:spPr>
          <a:xfrm>
            <a:off x="5680968" y="5004763"/>
            <a:ext cx="3568825" cy="568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двоцифрові</a:t>
            </a:r>
            <a:endParaRPr lang="ru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913" y="15683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№4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83" y="1197777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1DB83-62EE-4159-A3F2-E734F2CA233A}"/>
              </a:ext>
            </a:extLst>
          </p:cNvPr>
          <p:cNvSpPr txBox="1"/>
          <p:nvPr/>
        </p:nvSpPr>
        <p:spPr>
          <a:xfrm>
            <a:off x="3013969" y="3313136"/>
            <a:ext cx="611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bg1"/>
                </a:solidFill>
              </a:rPr>
              <a:t>Сьогодні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89469-068B-4B45-B373-8B0F33BE9D9A}"/>
              </a:ext>
            </a:extLst>
          </p:cNvPr>
          <p:cNvSpPr txBox="1"/>
          <p:nvPr/>
        </p:nvSpPr>
        <p:spPr>
          <a:xfrm>
            <a:off x="3013969" y="3266970"/>
            <a:ext cx="611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629DD63E-FFA1-4093-8517-FFE36A149B98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4189A-0FC4-4C4A-9221-A67D7411CA8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B12AC-BF08-4F68-91C6-AADEAE441B8E}"/>
              </a:ext>
            </a:extLst>
          </p:cNvPr>
          <p:cNvSpPr/>
          <p:nvPr/>
        </p:nvSpPr>
        <p:spPr>
          <a:xfrm>
            <a:off x="3400148" y="620773"/>
            <a:ext cx="8602462" cy="5308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/>
                </a:solidFill>
              </a:rPr>
              <a:t>Дай відповідь на питання. </a:t>
            </a:r>
            <a:endParaRPr lang="ru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8ED540-6F14-4477-AF34-A05D27D9FCB7}"/>
              </a:ext>
            </a:extLst>
          </p:cNvPr>
          <p:cNvSpPr/>
          <p:nvPr/>
        </p:nvSpPr>
        <p:spPr>
          <a:xfrm>
            <a:off x="0" y="5590803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A515B-CD5E-4DDC-A4BB-C5BCB8F67398}"/>
              </a:ext>
            </a:extLst>
          </p:cNvPr>
          <p:cNvSpPr/>
          <p:nvPr/>
        </p:nvSpPr>
        <p:spPr>
          <a:xfrm>
            <a:off x="0" y="4356996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DA520B9-B244-4170-B097-A4009816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40" y="1368064"/>
            <a:ext cx="8890592" cy="49148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6E609B-17AA-4CBD-A893-4FCC6B0DF5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t="8959" r="12846" b="17590"/>
          <a:stretch/>
        </p:blipFill>
        <p:spPr>
          <a:xfrm>
            <a:off x="498408" y="1281472"/>
            <a:ext cx="2127762" cy="29303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A642D7-E0EC-4585-AD05-955D35F8C2D4}"/>
              </a:ext>
            </a:extLst>
          </p:cNvPr>
          <p:cNvSpPr txBox="1"/>
          <p:nvPr/>
        </p:nvSpPr>
        <p:spPr>
          <a:xfrm>
            <a:off x="4382910" y="2203917"/>
            <a:ext cx="61167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</a:rPr>
              <a:t>Що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спільне</a:t>
            </a:r>
            <a:r>
              <a:rPr lang="ru-RU" sz="4800" b="1" dirty="0">
                <a:solidFill>
                  <a:schemeClr val="bg1"/>
                </a:solidFill>
              </a:rPr>
              <a:t> і </a:t>
            </a:r>
            <a:r>
              <a:rPr lang="ru-RU" sz="4800" b="1" dirty="0" err="1">
                <a:solidFill>
                  <a:schemeClr val="bg1"/>
                </a:solidFill>
              </a:rPr>
              <a:t>що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відмінне</a:t>
            </a:r>
            <a:r>
              <a:rPr lang="ru-RU" sz="4800" b="1" dirty="0">
                <a:solidFill>
                  <a:schemeClr val="bg1"/>
                </a:solidFill>
              </a:rPr>
              <a:t> мають числа </a:t>
            </a:r>
            <a:r>
              <a:rPr lang="ru-RU" sz="6600" b="1" dirty="0">
                <a:solidFill>
                  <a:schemeClr val="bg1"/>
                </a:solidFill>
              </a:rPr>
              <a:t>1, 10 і 100?</a:t>
            </a:r>
            <a:endParaRPr lang="ru-U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860</Words>
  <Application>Microsoft Office PowerPoint</Application>
  <PresentationFormat>Широкий екран</PresentationFormat>
  <Paragraphs>336</Paragraphs>
  <Slides>21</Slides>
  <Notes>0</Notes>
  <HiddenSlides>0</HiddenSlides>
  <MMClips>3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Марина Нагорна</cp:lastModifiedBy>
  <cp:revision>427</cp:revision>
  <dcterms:created xsi:type="dcterms:W3CDTF">2018-01-05T16:38:53Z</dcterms:created>
  <dcterms:modified xsi:type="dcterms:W3CDTF">2022-09-06T08:39:39Z</dcterms:modified>
</cp:coreProperties>
</file>