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9" r:id="rId3"/>
    <p:sldId id="280" r:id="rId4"/>
    <p:sldId id="281" r:id="rId5"/>
    <p:sldId id="260" r:id="rId6"/>
    <p:sldId id="261" r:id="rId7"/>
    <p:sldId id="262" r:id="rId8"/>
    <p:sldId id="25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CC00"/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6B41C-F5F5-43E4-866C-42113A4E231E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F79DE-A759-4FFA-A7F1-F6BB29850C7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699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856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744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891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566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74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970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592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7351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826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4237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1168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212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F9960-52E6-4293-B17A-6809D39D64D6}" type="datetimeFigureOut">
              <a:rPr lang="uk-UA" smtClean="0"/>
              <a:t>12.09.2022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4D424-6944-46AD-A0FF-48399C0830C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58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varog.cx/product/zdorov-ya-bezpeka-ta-dobrobut-integrovanyj-kurs-5-klas-shyyan-o-i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m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9108"/>
            <a:ext cx="8732066" cy="58803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Організація класу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ᐈ Будильник рисунки, вектор будильник рисунок | скачать 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5">
            <a:off x="4170111" y="2590869"/>
            <a:ext cx="3177218" cy="317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рненська ЗОШ І-ІІ ступенів №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"/>
          <a:stretch/>
        </p:blipFill>
        <p:spPr bwMode="auto">
          <a:xfrm flipH="1">
            <a:off x="7591107" y="3503820"/>
            <a:ext cx="4328539" cy="27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584516" y="1737503"/>
            <a:ext cx="5969696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           </a:t>
            </a:r>
            <a:r>
              <a:rPr lang="ru-RU" sz="2400" b="1" i="1" dirty="0">
                <a:solidFill>
                  <a:srgbClr val="002060"/>
                </a:solidFill>
              </a:rPr>
              <a:t>Уже дзвінок нам дав сигнал: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</a:rPr>
              <a:t>        Працювати час настав.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</a:rPr>
              <a:t>        Тож і ми часу не </a:t>
            </a:r>
            <a:r>
              <a:rPr lang="ru-RU" sz="2400" b="1" i="1" dirty="0" err="1">
                <a:solidFill>
                  <a:srgbClr val="002060"/>
                </a:solidFill>
              </a:rPr>
              <a:t>гаймо</a:t>
            </a:r>
            <a:r>
              <a:rPr lang="ru-RU" sz="2400" b="1" i="1" dirty="0">
                <a:solidFill>
                  <a:srgbClr val="002060"/>
                </a:solidFill>
              </a:rPr>
              <a:t>, </a:t>
            </a:r>
          </a:p>
          <a:p>
            <a:pPr marR="179705" indent="450850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i="1" dirty="0">
                <a:solidFill>
                  <a:srgbClr val="002060"/>
                </a:solidFill>
              </a:rPr>
              <a:t>        Роботу швидше починаймо.</a:t>
            </a:r>
          </a:p>
        </p:txBody>
      </p:sp>
    </p:spTree>
    <p:extLst>
      <p:ext uri="{BB962C8B-B14F-4D97-AF65-F5344CB8AC3E}">
        <p14:creationId xmlns:p14="http://schemas.microsoft.com/office/powerpoint/2010/main" val="24953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40701" y="192138"/>
            <a:ext cx="8732066" cy="94107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Учителька записала на аркуші паперу слово “</a:t>
            </a:r>
            <a:r>
              <a:rPr lang="uk-UA" sz="2000" b="1" dirty="0" smtClean="0">
                <a:solidFill>
                  <a:srgbClr val="FFFF00"/>
                </a:solidFill>
              </a:rPr>
              <a:t>Добро</a:t>
            </a:r>
            <a:r>
              <a:rPr lang="uk-UA" sz="2000" b="1" dirty="0" smtClean="0">
                <a:solidFill>
                  <a:schemeClr val="bg1"/>
                </a:solidFill>
              </a:rPr>
              <a:t>” і попросила п’ятикласників і п’ятикласниць дібрати споріднені слова.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Діти почали складати мапу думок. Доповніть мапу думок усім класом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280" y="3511296"/>
            <a:ext cx="3311382" cy="3210877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4032504" y="2852928"/>
            <a:ext cx="2103120" cy="2093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dirty="0">
                <a:solidFill>
                  <a:srgbClr val="FFFF00"/>
                </a:solidFill>
              </a:rPr>
              <a:t>Добро </a:t>
            </a:r>
            <a:endParaRPr lang="ru-RU" sz="3500" b="1" dirty="0">
              <a:solidFill>
                <a:srgbClr val="FFFF0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9507969">
            <a:off x="5789245" y="2930559"/>
            <a:ext cx="670489" cy="25155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459237">
            <a:off x="5968294" y="4390046"/>
            <a:ext cx="670489" cy="25155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4327190">
            <a:off x="4068818" y="2635710"/>
            <a:ext cx="670489" cy="25155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630736">
            <a:off x="3446486" y="3762242"/>
            <a:ext cx="670489" cy="25155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6901938">
            <a:off x="4324132" y="4999703"/>
            <a:ext cx="670489" cy="251553"/>
          </a:xfrm>
          <a:prstGeom prst="right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349943" y="2198849"/>
            <a:ext cx="2115448" cy="1072209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dirty="0">
                <a:solidFill>
                  <a:schemeClr val="bg1"/>
                </a:solidFill>
              </a:rPr>
              <a:t>Добробут </a:t>
            </a:r>
            <a:endParaRPr lang="ru-RU" sz="2500" dirty="0">
              <a:solidFill>
                <a:schemeClr val="bg1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495068" y="5423669"/>
            <a:ext cx="3700651" cy="107220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dirty="0">
                <a:solidFill>
                  <a:schemeClr val="tx1"/>
                </a:solidFill>
              </a:rPr>
              <a:t>Добросердечний 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427836" y="3443613"/>
            <a:ext cx="1927759" cy="1072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dirty="0">
                <a:solidFill>
                  <a:schemeClr val="tx1"/>
                </a:solidFill>
              </a:rPr>
              <a:t>Доброта 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220648" y="1662744"/>
            <a:ext cx="1056235" cy="1072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dirty="0">
                <a:solidFill>
                  <a:schemeClr val="tx1"/>
                </a:solidFill>
              </a:rPr>
              <a:t>?</a:t>
            </a:r>
            <a:endParaRPr lang="ru-RU" sz="2500" dirty="0"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6588834" y="4263140"/>
            <a:ext cx="1056235" cy="107220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500" dirty="0">
                <a:solidFill>
                  <a:schemeClr val="tx1"/>
                </a:solidFill>
              </a:rPr>
              <a:t>?</a:t>
            </a: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69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92799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337509" y="1456402"/>
            <a:ext cx="8622792" cy="3765340"/>
          </a:xfrm>
          <a:prstGeom prst="roundRect">
            <a:avLst/>
          </a:prstGeom>
          <a:solidFill>
            <a:srgbClr val="99CC00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Складай </a:t>
            </a:r>
            <a:r>
              <a:rPr lang="uk-UA" sz="35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мапу думок </a:t>
            </a:r>
            <a:r>
              <a:rPr lang="uk-UA" sz="3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узагальнення та впорядкування інформації. Так тобі буде легше запам’ятати і зрозуміти матеріал. Також використовуй цей спосіб для пошуку рішень та ідей.</a:t>
            </a: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2185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Рухлива вправа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78" y="2085952"/>
            <a:ext cx="6900032" cy="38812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82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38436"/>
            <a:ext cx="8732066" cy="67123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Учителька Олена Анатоліївна запитала учнів та учениць,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 як вони розуміють слово “буття”. Ось що відповіли діти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12" y="1305969"/>
            <a:ext cx="6749764" cy="4502093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536350" y="4164674"/>
            <a:ext cx="1545336" cy="773086"/>
          </a:xfrm>
          <a:prstGeom prst="wedgeRoundRectCallout">
            <a:avLst>
              <a:gd name="adj1" fmla="val 174433"/>
              <a:gd name="adj2" fmla="val -1468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Жити </a:t>
            </a:r>
            <a:endParaRPr lang="ru-RU" sz="35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sp>
        <p:nvSpPr>
          <p:cNvPr id="24" name="Скругленная прямоугольная выноска 23"/>
          <p:cNvSpPr/>
          <p:nvPr/>
        </p:nvSpPr>
        <p:spPr>
          <a:xfrm>
            <a:off x="3355596" y="5948263"/>
            <a:ext cx="1545336" cy="773086"/>
          </a:xfrm>
          <a:prstGeom prst="wedgeRoundRectCallout">
            <a:avLst>
              <a:gd name="adj1" fmla="val 172658"/>
              <a:gd name="adj2" fmla="val -3479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Бути </a:t>
            </a:r>
            <a:endParaRPr lang="ru-RU" sz="3500" dirty="0"/>
          </a:p>
        </p:txBody>
      </p:sp>
      <p:sp>
        <p:nvSpPr>
          <p:cNvPr id="25" name="Скругленная прямоугольная выноска 24"/>
          <p:cNvSpPr/>
          <p:nvPr/>
        </p:nvSpPr>
        <p:spPr>
          <a:xfrm>
            <a:off x="9455249" y="1875626"/>
            <a:ext cx="1545336" cy="773086"/>
          </a:xfrm>
          <a:prstGeom prst="wedgeRoundRectCallout">
            <a:avLst>
              <a:gd name="adj1" fmla="val -131484"/>
              <a:gd name="adj2" fmla="val 1618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dirty="0"/>
              <a:t>Побут </a:t>
            </a:r>
            <a:endParaRPr lang="ru-RU" sz="3500" dirty="0"/>
          </a:p>
        </p:txBody>
      </p:sp>
    </p:spTree>
    <p:extLst>
      <p:ext uri="{BB962C8B-B14F-4D97-AF65-F5344CB8AC3E}">
        <p14:creationId xmlns:p14="http://schemas.microsoft.com/office/powerpoint/2010/main" val="102913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59108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А як </a:t>
            </a:r>
            <a:r>
              <a:rPr lang="ru-RU" sz="2000" b="1" dirty="0" err="1">
                <a:solidFill>
                  <a:schemeClr val="bg1"/>
                </a:solidFill>
              </a:rPr>
              <a:t>думаєш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ти</a:t>
            </a:r>
            <a:r>
              <a:rPr lang="ru-RU" sz="2000" b="1" dirty="0">
                <a:solidFill>
                  <a:schemeClr val="bg1"/>
                </a:solidFill>
              </a:rPr>
              <a:t>? Поясни,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таке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добробут</a:t>
            </a:r>
            <a:r>
              <a:rPr lang="ru-RU" sz="2000" b="1" dirty="0">
                <a:solidFill>
                  <a:schemeClr val="bg1"/>
                </a:solidFill>
              </a:rPr>
              <a:t>, за </a:t>
            </a:r>
            <a:r>
              <a:rPr lang="ru-RU" sz="2000" b="1" dirty="0" err="1">
                <a:solidFill>
                  <a:schemeClr val="bg1"/>
                </a:solidFill>
              </a:rPr>
              <a:t>запропонованою</a:t>
            </a:r>
            <a:r>
              <a:rPr lang="ru-RU" sz="2000" b="1" dirty="0">
                <a:solidFill>
                  <a:schemeClr val="bg1"/>
                </a:solidFill>
              </a:rPr>
              <a:t> формулою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72" y="3227832"/>
            <a:ext cx="2167790" cy="34964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29158" y="2500991"/>
            <a:ext cx="602940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Добро + </a:t>
            </a:r>
            <a:r>
              <a:rPr lang="ru-RU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</a:t>
            </a:r>
            <a:r>
              <a:rPr lang="ru-RU" sz="6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уття</a:t>
            </a:r>
            <a:r>
              <a:rPr lang="ru-RU" sz="6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= </a:t>
            </a:r>
          </a:p>
        </p:txBody>
      </p:sp>
    </p:spTree>
    <p:extLst>
      <p:ext uri="{BB962C8B-B14F-4D97-AF65-F5344CB8AC3E}">
        <p14:creationId xmlns:p14="http://schemas.microsoft.com/office/powerpoint/2010/main" val="258738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67511" y="159108"/>
            <a:ext cx="8732066" cy="9867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“То що ж таке добробут?” — запитав Кирило.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Учителька запропонувала відшукати відповідь у доступних джерелах. </a:t>
            </a: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Хлопчик прочитав визначення в українській </a:t>
            </a:r>
            <a:r>
              <a:rPr lang="uk-UA" sz="2000" b="1" dirty="0" err="1" smtClean="0">
                <a:solidFill>
                  <a:schemeClr val="bg1"/>
                </a:solidFill>
              </a:rPr>
              <a:t>Вікіпедії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6" y="1965253"/>
            <a:ext cx="2755448" cy="254551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987224" y="1952407"/>
            <a:ext cx="4846320" cy="257120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041067" y="2326371"/>
            <a:ext cx="479247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500" dirty="0" err="1" smtClean="0"/>
              <a:t>Добро́бут</a:t>
            </a:r>
            <a:r>
              <a:rPr lang="uk-UA" sz="3500" dirty="0" smtClean="0"/>
              <a:t> — ступінь задоволення певних </a:t>
            </a:r>
            <a:r>
              <a:rPr lang="uk-UA" sz="3500" b="1" dirty="0" smtClean="0"/>
              <a:t>потреб людини</a:t>
            </a:r>
            <a:r>
              <a:rPr lang="uk-UA" sz="3500" dirty="0" smtClean="0"/>
              <a:t>. </a:t>
            </a:r>
            <a:endParaRPr lang="uk-UA" sz="3500" dirty="0"/>
          </a:p>
        </p:txBody>
      </p:sp>
    </p:spTree>
    <p:extLst>
      <p:ext uri="{BB962C8B-B14F-4D97-AF65-F5344CB8AC3E}">
        <p14:creationId xmlns:p14="http://schemas.microsoft.com/office/powerpoint/2010/main" val="264284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59108"/>
            <a:ext cx="8732066" cy="125197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Олена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Анатоліївна розповіла дітям про сучасне розуміння добробуту людини і його складників, оприлюднене 2020 року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Європейською Комісією в документі </a:t>
            </a:r>
            <a:r>
              <a:rPr lang="en-US" sz="2000" b="1" dirty="0" err="1" smtClean="0">
                <a:solidFill>
                  <a:schemeClr val="bg1"/>
                </a:solidFill>
              </a:rPr>
              <a:t>LifeComp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endParaRPr lang="uk-UA" sz="2000" b="1" dirty="0">
              <a:solidFill>
                <a:schemeClr val="bg1"/>
              </a:solidFill>
            </a:endParaRP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над </a:t>
            </a:r>
            <a:r>
              <a:rPr lang="uk-UA" sz="2000" b="1" dirty="0" smtClean="0">
                <a:solidFill>
                  <a:schemeClr val="bg1"/>
                </a:solidFill>
              </a:rPr>
              <a:t>яким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працювали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освітяни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та </a:t>
            </a:r>
            <a:r>
              <a:rPr lang="uk-UA" sz="2000" b="1" dirty="0" smtClean="0">
                <a:solidFill>
                  <a:schemeClr val="bg1"/>
                </a:solidFill>
              </a:rPr>
              <a:t>вчені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з </a:t>
            </a:r>
            <a:r>
              <a:rPr lang="uk-UA" sz="2000" b="1" dirty="0" smtClean="0">
                <a:solidFill>
                  <a:schemeClr val="bg1"/>
                </a:solidFill>
              </a:rPr>
              <a:t>країн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Євро</a:t>
            </a:r>
            <a:r>
              <a:rPr lang="en-US" sz="2000" b="1" dirty="0">
                <a:solidFill>
                  <a:schemeClr val="bg1"/>
                </a:solidFill>
              </a:rPr>
              <a:t>c</a:t>
            </a:r>
            <a:r>
              <a:rPr lang="ru-RU" sz="2000" b="1" dirty="0" err="1">
                <a:solidFill>
                  <a:schemeClr val="bg1"/>
                </a:solidFill>
              </a:rPr>
              <a:t>оюзу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249" y="2753534"/>
            <a:ext cx="2851680" cy="41092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2227" y="2753534"/>
            <a:ext cx="9193022" cy="2246769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uk-UA" sz="3500" b="1" i="1" dirty="0" smtClean="0">
                <a:solidFill>
                  <a:srgbClr val="FFFF00"/>
                </a:solidFill>
              </a:rPr>
              <a:t>Добробут людини </a:t>
            </a:r>
            <a:r>
              <a:rPr lang="uk-UA" sz="3500" b="1" i="1" dirty="0" smtClean="0">
                <a:solidFill>
                  <a:schemeClr val="bg1"/>
                </a:solidFill>
              </a:rPr>
              <a:t>— це стан задоволення від життя, фізичне, психічне й соціальне здоров’я, а також дотримання сталого способу життя (</a:t>
            </a:r>
            <a:r>
              <a:rPr lang="uk-UA" sz="3500" b="1" i="1" dirty="0" err="1" smtClean="0">
                <a:solidFill>
                  <a:schemeClr val="bg1"/>
                </a:solidFill>
              </a:rPr>
              <a:t>LifeComp</a:t>
            </a:r>
            <a:r>
              <a:rPr lang="uk-UA" sz="3500" b="1" i="1" dirty="0" smtClean="0">
                <a:solidFill>
                  <a:schemeClr val="bg1"/>
                </a:solidFill>
              </a:rPr>
              <a:t>, 2020).</a:t>
            </a:r>
            <a:endParaRPr lang="uk-UA" sz="3500" b="1" i="1" dirty="0">
              <a:solidFill>
                <a:schemeClr val="bg1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848934" y="1716468"/>
            <a:ext cx="10734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до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зошита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визначення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86302" y="862245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6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Вправа «Трибуна думок»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02736" y="1457400"/>
            <a:ext cx="8864081" cy="29651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i="1" dirty="0" smtClean="0"/>
              <a:t>Яке визначення тобі зрозуміліше? Поясни, чим різняться ці два тлумачення. Чи є в них терміни, які тобі ще не знайомі?</a:t>
            </a:r>
            <a:endParaRPr lang="uk-UA" sz="4400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7" t="10892" r="28163" b="4923"/>
          <a:stretch/>
        </p:blipFill>
        <p:spPr>
          <a:xfrm>
            <a:off x="10181247" y="2939971"/>
            <a:ext cx="1906415" cy="373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79262"/>
            <a:ext cx="8732066" cy="99594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 запропоновану мапу думок і подумай, як кожний із зазначених складників може формувати твій добробут.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 Доповни мапу думок своїми ідеями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067" y="3410713"/>
            <a:ext cx="2732933" cy="33192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513" y="1456402"/>
            <a:ext cx="6940140" cy="50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85922"/>
            <a:ext cx="8732066" cy="50020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Поміркуй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056" y="3386135"/>
            <a:ext cx="3361944" cy="3361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08" y="1030902"/>
            <a:ext cx="8394382" cy="53724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74208" y="2278509"/>
            <a:ext cx="728790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chemeClr val="bg1"/>
                </a:solidFill>
              </a:rPr>
              <a:t>Як пов’язані між собою складники добробуту?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chemeClr val="bg1"/>
                </a:solidFill>
              </a:rPr>
              <a:t>Чи є серед них більш і менш важливі?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chemeClr val="bg1"/>
                </a:solidFill>
              </a:rPr>
              <a:t>Чому добробут важливий?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uk-UA" sz="3200" i="1" dirty="0" smtClean="0">
                <a:solidFill>
                  <a:schemeClr val="bg1"/>
                </a:solidFill>
              </a:rPr>
              <a:t>Що таке сталий спосіб життя?</a:t>
            </a:r>
            <a:endParaRPr lang="uk-UA" sz="32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4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5910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Емоційне налаштування «Екран настрою»</a:t>
            </a:r>
          </a:p>
        </p:txBody>
      </p:sp>
      <p:pic>
        <p:nvPicPr>
          <p:cNvPr id="2050" name="Picture 2" descr="Смайлики - красивые картинк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1" r="11104"/>
          <a:stretch/>
        </p:blipFill>
        <p:spPr bwMode="auto">
          <a:xfrm>
            <a:off x="6746779" y="1512633"/>
            <a:ext cx="2433080" cy="19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думать emoticon иллюстрация вектора. иллюстрации насчитывающей шарж -  1556380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83" y="1512633"/>
            <a:ext cx="1962728" cy="196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День рождения Смайлика! - Гимназия №4 - Великий Новгор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52" y="1512633"/>
            <a:ext cx="2045642" cy="204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Смайлики - красивые картинки (40 фото) • Прикольные картинки и позити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111" y="4337127"/>
            <a:ext cx="2253748" cy="219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Наша миссия - Благотворительный Фонд помощи детям Жизнь бесценн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9010"/>
          <a:stretch/>
        </p:blipFill>
        <p:spPr bwMode="auto">
          <a:xfrm>
            <a:off x="381827" y="1226880"/>
            <a:ext cx="3087513" cy="25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A73F0C-0D57-400A-B93A-CD1F3CD002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8"/>
          <a:stretch/>
        </p:blipFill>
        <p:spPr>
          <a:xfrm>
            <a:off x="159152" y="4277564"/>
            <a:ext cx="3147831" cy="225206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99E9C7-9647-4538-B9E6-7811814C60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34"/>
          <a:stretch/>
        </p:blipFill>
        <p:spPr>
          <a:xfrm>
            <a:off x="3952805" y="4259888"/>
            <a:ext cx="2473749" cy="22520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0ECC02C-3B34-4E55-B4C4-DA7957FBB59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2"/>
          <a:stretch/>
        </p:blipFill>
        <p:spPr>
          <a:xfrm>
            <a:off x="9422257" y="4182649"/>
            <a:ext cx="2475838" cy="226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84069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Словникова робота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8C8CE9-DEEF-4DC6-9315-AA1EBFD4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89" y="1333364"/>
            <a:ext cx="11558273" cy="5452766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DA5A203C-42B0-4175-9103-135DDFC1F04F}"/>
              </a:ext>
            </a:extLst>
          </p:cNvPr>
          <p:cNvSpPr/>
          <p:nvPr/>
        </p:nvSpPr>
        <p:spPr>
          <a:xfrm>
            <a:off x="918409" y="2001260"/>
            <a:ext cx="708740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300" b="1" i="1" dirty="0">
                <a:solidFill>
                  <a:srgbClr val="C00000"/>
                </a:solidFill>
              </a:rPr>
              <a:t>Сталий спосіб життя </a:t>
            </a:r>
            <a:r>
              <a:rPr lang="uk-UA" sz="3300" i="1" dirty="0"/>
              <a:t>— це зменшення використання природних ресурсів задля збереження Землі для майбутніх поколінь. Такий спосіб життя називають ще екологічним, життям у гармонії з природою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кутник 9"/>
          <p:cNvSpPr/>
          <p:nvPr/>
        </p:nvSpPr>
        <p:spPr>
          <a:xfrm>
            <a:off x="728668" y="957999"/>
            <a:ext cx="10734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до зошита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визначення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54675" y="66044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2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13499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Практичне завдання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7202" y="1457568"/>
            <a:ext cx="8864081" cy="2894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500" i="1" dirty="0"/>
              <a:t>Склади свій список дій, які допоможуть реалізувати три основні складники добробуту.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92" y="62077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1387"/>
            <a:ext cx="8732066" cy="101105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Кирило та Мар’ян обговорювали, із чим пов’язане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 їхнє відчуття добробуту. Хлопчики склали чималий список.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 Поміркуй, яких складників добробуту стосуються запропоновані активності.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568" y="1071877"/>
            <a:ext cx="6406896" cy="6406896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814093"/>
              </p:ext>
            </p:extLst>
          </p:nvPr>
        </p:nvGraphicFramePr>
        <p:xfrm>
          <a:off x="486664" y="2162449"/>
          <a:ext cx="8128000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27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2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chemeClr val="tx1"/>
                          </a:solidFill>
                        </a:rPr>
                        <a:t>Дії 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noProof="0" dirty="0" smtClean="0">
                          <a:solidFill>
                            <a:schemeClr val="tx1"/>
                          </a:solidFill>
                        </a:rPr>
                        <a:t>Задоволеність</a:t>
                      </a:r>
                    </a:p>
                    <a:p>
                      <a:pPr algn="ctr"/>
                      <a:r>
                        <a:rPr lang="uk-UA" b="1" noProof="0" dirty="0" smtClean="0">
                          <a:solidFill>
                            <a:schemeClr val="tx1"/>
                          </a:solidFill>
                        </a:rPr>
                        <a:t>життям</a:t>
                      </a:r>
                      <a:endParaRPr lang="uk-UA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noProof="0" dirty="0" smtClean="0">
                          <a:solidFill>
                            <a:schemeClr val="tx1"/>
                          </a:solidFill>
                        </a:rPr>
                        <a:t>Піклування</a:t>
                      </a:r>
                    </a:p>
                    <a:p>
                      <a:pPr algn="ctr"/>
                      <a:r>
                        <a:rPr lang="uk-UA" b="1" noProof="0" dirty="0" smtClean="0">
                          <a:solidFill>
                            <a:schemeClr val="tx1"/>
                          </a:solidFill>
                        </a:rPr>
                        <a:t>про здоров’я</a:t>
                      </a:r>
                      <a:endParaRPr lang="uk-UA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noProof="0" dirty="0" smtClean="0">
                          <a:solidFill>
                            <a:schemeClr val="tx1"/>
                          </a:solidFill>
                        </a:rPr>
                        <a:t>Сталий спосіб</a:t>
                      </a:r>
                    </a:p>
                    <a:p>
                      <a:pPr algn="ctr"/>
                      <a:r>
                        <a:rPr lang="uk-UA" b="1" noProof="0" dirty="0" smtClean="0">
                          <a:solidFill>
                            <a:schemeClr val="tx1"/>
                          </a:solidFill>
                        </a:rPr>
                        <a:t>життя</a:t>
                      </a:r>
                      <a:endParaRPr lang="uk-UA" b="1" noProof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Спілкування з родиною</a:t>
                      </a:r>
                      <a:endParaRPr lang="uk-UA" b="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anose="05000000000000000000" pitchFamily="2" charset="2"/>
                        <a:buChar char="ü"/>
                      </a:pP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Спілкування з однолітками</a:t>
                      </a:r>
                      <a:endParaRPr lang="uk-UA" b="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Заняття в басейні</a:t>
                      </a:r>
                      <a:endParaRPr lang="uk-UA" b="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Прогулянки з домашнім улюбленцем</a:t>
                      </a:r>
                      <a:endParaRPr lang="uk-UA" b="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Написання віршів</a:t>
                      </a:r>
                      <a:endParaRPr lang="uk-UA" b="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Приготування домашнього</a:t>
                      </a:r>
                    </a:p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фруктового морозива</a:t>
                      </a:r>
                      <a:endParaRPr lang="uk-UA" b="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uk-UA" b="0" i="1" noProof="0" dirty="0" smtClean="0">
                          <a:solidFill>
                            <a:schemeClr val="tx1"/>
                          </a:solidFill>
                        </a:rPr>
                        <a:t>Відвідування гуртка робототехніки</a:t>
                      </a:r>
                      <a:endParaRPr lang="uk-UA" b="0" i="1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02" y="2734056"/>
            <a:ext cx="369380" cy="41524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42" y="2734056"/>
            <a:ext cx="369380" cy="415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02" y="3149296"/>
            <a:ext cx="369380" cy="41524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42" y="3149296"/>
            <a:ext cx="369380" cy="4152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02" y="3513283"/>
            <a:ext cx="369380" cy="4152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42" y="3513283"/>
            <a:ext cx="369380" cy="4152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02" y="3995932"/>
            <a:ext cx="369380" cy="41524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38" y="3995932"/>
            <a:ext cx="369380" cy="4152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02" y="4483352"/>
            <a:ext cx="369380" cy="41524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702" y="5054959"/>
            <a:ext cx="369380" cy="4152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629" y="5054959"/>
            <a:ext cx="369380" cy="41524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664" y="5651064"/>
            <a:ext cx="369380" cy="41524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417041" y="287205"/>
            <a:ext cx="399753" cy="1569345"/>
          </a:xfrm>
          <a:prstGeom prst="rect">
            <a:avLst/>
          </a:prstGeom>
        </p:spPr>
      </p:pic>
      <p:sp>
        <p:nvSpPr>
          <p:cNvPr id="25" name="Прямокутник 24"/>
          <p:cNvSpPr/>
          <p:nvPr/>
        </p:nvSpPr>
        <p:spPr>
          <a:xfrm>
            <a:off x="728668" y="1252340"/>
            <a:ext cx="107346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Накресли та заповни таблицю в зошиті</a:t>
            </a:r>
          </a:p>
        </p:txBody>
      </p:sp>
    </p:spTree>
    <p:extLst>
      <p:ext uri="{BB962C8B-B14F-4D97-AF65-F5344CB8AC3E}">
        <p14:creationId xmlns:p14="http://schemas.microsoft.com/office/powerpoint/2010/main" val="17543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02021"/>
            <a:ext cx="8732066" cy="576889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Коротко про головне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7050" y="1995853"/>
            <a:ext cx="8363806" cy="17632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>
                <a:solidFill>
                  <a:prstClr val="white"/>
                </a:solidFill>
              </a:rPr>
              <a:t>Прочитайте висновок.</a:t>
            </a:r>
            <a:endParaRPr lang="uk-UA" sz="40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364" name="Picture 4" descr="XXXI ЯК СФОРМУВАТИ ВИСНОВОК - Мої статті - Каталог статей -  Великосорочинська ЗОШ І-ІІІ ступені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992" y="3678363"/>
            <a:ext cx="2864602" cy="30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26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459934" y="197716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</a:t>
            </a:r>
            <a:r>
              <a:rPr lang="ru-RU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</a:t>
            </a:r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запитанням</a:t>
            </a:r>
            <a:r>
              <a:rPr lang="ru-RU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добробут важливий</a:t>
            </a:r>
            <a:r>
              <a:rPr lang="ru-RU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?” 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напиши </a:t>
            </a:r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коротке есе</a:t>
            </a:r>
            <a:r>
              <a:rPr lang="ru-RU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uk-UA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Оціни</a:t>
            </a:r>
            <a:r>
              <a:rPr lang="ru-RU" sz="3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свою роботу</a:t>
            </a:r>
            <a:r>
              <a:rPr lang="uk-UA" sz="3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uk-U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Короткий запис в щоденник</a:t>
            </a:r>
          </a:p>
          <a:p>
            <a:pPr algn="ctr"/>
            <a:r>
              <a:rPr lang="uk-U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с.4-7, есе.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2F97B0F-818D-4D27-91E4-94C57DB582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4" t="60055" r="66300" b="15090"/>
          <a:stretch/>
        </p:blipFill>
        <p:spPr>
          <a:xfrm>
            <a:off x="285907" y="5172205"/>
            <a:ext cx="1099579" cy="110349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27C13FC-099A-4EB0-AA28-5A53BEBF74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7" t="7996" r="36627" b="67149"/>
          <a:stretch/>
        </p:blipFill>
        <p:spPr>
          <a:xfrm>
            <a:off x="3601143" y="4416896"/>
            <a:ext cx="1099579" cy="110349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D372A8D-40DD-4D92-A902-20D1E92C4A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6" t="8200" r="65687" b="66945"/>
          <a:stretch/>
        </p:blipFill>
        <p:spPr>
          <a:xfrm>
            <a:off x="146487" y="2870370"/>
            <a:ext cx="1099579" cy="110349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0A7E287-D115-460B-A347-D5E4520A67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8" t="60446" r="36415" b="14699"/>
          <a:stretch/>
        </p:blipFill>
        <p:spPr>
          <a:xfrm>
            <a:off x="3396697" y="2461994"/>
            <a:ext cx="1099579" cy="11034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F475EA0-41D3-4D67-9D7B-6E93588D5B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" t="34439" r="65533" b="40706"/>
          <a:stretch/>
        </p:blipFill>
        <p:spPr>
          <a:xfrm>
            <a:off x="285907" y="1314785"/>
            <a:ext cx="1099579" cy="1103498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12.09.2022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59934" y="234809"/>
            <a:ext cx="8732066" cy="50020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Рефлексія «Запитання від віртуального друга»</a:t>
            </a:r>
          </a:p>
        </p:txBody>
      </p:sp>
      <p:sp>
        <p:nvSpPr>
          <p:cNvPr id="20" name="Бульбашка прямої мови: прямокутна з округленими кутами 19">
            <a:extLst>
              <a:ext uri="{FF2B5EF4-FFF2-40B4-BE49-F238E27FC236}">
                <a16:creationId xmlns:a16="http://schemas.microsoft.com/office/drawing/2014/main" id="{DB40991F-202C-45DC-AA09-EB95A44A9152}"/>
              </a:ext>
            </a:extLst>
          </p:cNvPr>
          <p:cNvSpPr/>
          <p:nvPr/>
        </p:nvSpPr>
        <p:spPr>
          <a:xfrm>
            <a:off x="1562924" y="1673785"/>
            <a:ext cx="2554847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Якийсь </a:t>
            </a:r>
            <a:r>
              <a:rPr lang="uk-UA" b="1" dirty="0" err="1">
                <a:solidFill>
                  <a:schemeClr val="bg1"/>
                </a:solidFill>
              </a:rPr>
              <a:t>кріндж</a:t>
            </a:r>
            <a:r>
              <a:rPr lang="uk-UA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4" name="Бульбашка прямої мови: прямокутна з округленими кутами 23">
            <a:extLst>
              <a:ext uri="{FF2B5EF4-FFF2-40B4-BE49-F238E27FC236}">
                <a16:creationId xmlns:a16="http://schemas.microsoft.com/office/drawing/2014/main" id="{6DC4ED84-4A7B-4D21-937D-152A4116C67E}"/>
              </a:ext>
            </a:extLst>
          </p:cNvPr>
          <p:cNvSpPr/>
          <p:nvPr/>
        </p:nvSpPr>
        <p:spPr>
          <a:xfrm>
            <a:off x="4700722" y="2925893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Ну це повний треш …</a:t>
            </a:r>
          </a:p>
        </p:txBody>
      </p:sp>
      <p:sp>
        <p:nvSpPr>
          <p:cNvPr id="27" name="Бульбашка прямої мови: прямокутна з округленими кутами 26">
            <a:extLst>
              <a:ext uri="{FF2B5EF4-FFF2-40B4-BE49-F238E27FC236}">
                <a16:creationId xmlns:a16="http://schemas.microsoft.com/office/drawing/2014/main" id="{D6781AB3-901E-448B-8554-B8E29B0F5C3F}"/>
              </a:ext>
            </a:extLst>
          </p:cNvPr>
          <p:cNvSpPr/>
          <p:nvPr/>
        </p:nvSpPr>
        <p:spPr>
          <a:xfrm>
            <a:off x="1203145" y="3765015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Та </a:t>
            </a:r>
            <a:r>
              <a:rPr lang="uk-UA" b="1" dirty="0" err="1">
                <a:solidFill>
                  <a:schemeClr val="bg1"/>
                </a:solidFill>
              </a:rPr>
              <a:t>найсовий</a:t>
            </a:r>
            <a:r>
              <a:rPr lang="uk-UA" b="1" dirty="0">
                <a:solidFill>
                  <a:schemeClr val="bg1"/>
                </a:solidFill>
              </a:rPr>
              <a:t> урок!</a:t>
            </a:r>
          </a:p>
        </p:txBody>
      </p:sp>
      <p:sp>
        <p:nvSpPr>
          <p:cNvPr id="29" name="Бульбашка прямої мови: прямокутна з округленими кутами 28">
            <a:extLst>
              <a:ext uri="{FF2B5EF4-FFF2-40B4-BE49-F238E27FC236}">
                <a16:creationId xmlns:a16="http://schemas.microsoft.com/office/drawing/2014/main" id="{2CA7763B-C542-4EAF-AFC5-31F377D50631}"/>
              </a:ext>
            </a:extLst>
          </p:cNvPr>
          <p:cNvSpPr/>
          <p:nvPr/>
        </p:nvSpPr>
        <p:spPr>
          <a:xfrm>
            <a:off x="4886960" y="5172205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«</a:t>
            </a:r>
            <a:r>
              <a:rPr lang="en-US" b="1" dirty="0">
                <a:solidFill>
                  <a:schemeClr val="bg1"/>
                </a:solidFill>
              </a:rPr>
              <a:t>OMG</a:t>
            </a:r>
            <a:r>
              <a:rPr lang="uk-UA" b="1" dirty="0">
                <a:solidFill>
                  <a:schemeClr val="bg1"/>
                </a:solidFill>
              </a:rPr>
              <a:t>». Було сумно та не цікаво.</a:t>
            </a:r>
          </a:p>
        </p:txBody>
      </p:sp>
      <p:sp>
        <p:nvSpPr>
          <p:cNvPr id="31" name="Бульбашка прямої мови: прямокутна з округленими кутами 30">
            <a:extLst>
              <a:ext uri="{FF2B5EF4-FFF2-40B4-BE49-F238E27FC236}">
                <a16:creationId xmlns:a16="http://schemas.microsoft.com/office/drawing/2014/main" id="{7EC06548-A883-44F3-BD26-C93D287CB9EE}"/>
              </a:ext>
            </a:extLst>
          </p:cNvPr>
          <p:cNvSpPr/>
          <p:nvPr/>
        </p:nvSpPr>
        <p:spPr>
          <a:xfrm>
            <a:off x="1559733" y="6048313"/>
            <a:ext cx="2743342" cy="630314"/>
          </a:xfrm>
          <a:prstGeom prst="wedgeRoundRectCallout">
            <a:avLst>
              <a:gd name="adj1" fmla="val -58709"/>
              <a:gd name="adj2" fmla="val -45951"/>
              <a:gd name="adj3" fmla="val 16667"/>
            </a:avLst>
          </a:prstGeom>
          <a:gradFill flip="none" rotWithShape="1">
            <a:gsLst>
              <a:gs pos="0">
                <a:srgbClr val="008CFF"/>
              </a:gs>
              <a:gs pos="100000">
                <a:srgbClr val="04B9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Засвоїв знання </a:t>
            </a:r>
            <a:r>
              <a:rPr lang="uk-UA" b="1">
                <a:solidFill>
                  <a:schemeClr val="bg1"/>
                </a:solidFill>
              </a:rPr>
              <a:t>на «</a:t>
            </a:r>
            <a:r>
              <a:rPr lang="en-US" b="1" dirty="0" err="1">
                <a:solidFill>
                  <a:schemeClr val="bg1"/>
                </a:solidFill>
              </a:rPr>
              <a:t>izi</a:t>
            </a:r>
            <a:r>
              <a:rPr lang="uk-UA" b="1" dirty="0">
                <a:solidFill>
                  <a:schemeClr val="bg1"/>
                </a:solidFill>
              </a:rPr>
              <a:t>»!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37A8B-92D9-4A53-BC18-8EEC5E71F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18" y="1012832"/>
            <a:ext cx="3365775" cy="584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4571999" cy="6858000"/>
          </a:xfrm>
          <a:prstGeom prst="rect">
            <a:avLst/>
          </a:prstGeom>
        </p:spPr>
      </p:pic>
      <p:sp>
        <p:nvSpPr>
          <p:cNvPr id="7" name="Округлена прямокутна виноска 6"/>
          <p:cNvSpPr/>
          <p:nvPr/>
        </p:nvSpPr>
        <p:spPr>
          <a:xfrm>
            <a:off x="4862284" y="804340"/>
            <a:ext cx="7213600" cy="2624661"/>
          </a:xfrm>
          <a:prstGeom prst="wedgeRoundRectCallout">
            <a:avLst>
              <a:gd name="adj1" fmla="val -69122"/>
              <a:gd name="adj2" fmla="val 43054"/>
              <a:gd name="adj3" fmla="val 16667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i="1" dirty="0" smtClean="0">
                <a:solidFill>
                  <a:srgbClr val="002060"/>
                </a:solidFill>
              </a:rPr>
              <a:t>Вітаю вас дорогі учні </a:t>
            </a:r>
            <a:r>
              <a:rPr lang="uk-UA" sz="2800" i="1" dirty="0" smtClean="0">
                <a:solidFill>
                  <a:srgbClr val="002060"/>
                </a:solidFill>
              </a:rPr>
              <a:t>та </a:t>
            </a:r>
            <a:r>
              <a:rPr lang="uk-UA" sz="2800" i="1" dirty="0" smtClean="0">
                <a:solidFill>
                  <a:srgbClr val="002060"/>
                </a:solidFill>
              </a:rPr>
              <a:t>учениці </a:t>
            </a:r>
            <a:r>
              <a:rPr lang="uk-UA" sz="2800" i="1" dirty="0" smtClean="0">
                <a:solidFill>
                  <a:srgbClr val="002060"/>
                </a:solidFill>
              </a:rPr>
              <a:t>5 </a:t>
            </a:r>
            <a:r>
              <a:rPr lang="uk-UA" sz="2800" i="1" dirty="0" smtClean="0">
                <a:solidFill>
                  <a:srgbClr val="002060"/>
                </a:solidFill>
              </a:rPr>
              <a:t>класу! </a:t>
            </a:r>
          </a:p>
          <a:p>
            <a:pPr algn="ctr"/>
            <a:r>
              <a:rPr lang="uk-UA" sz="2800" i="1" dirty="0" smtClean="0">
                <a:solidFill>
                  <a:srgbClr val="002060"/>
                </a:solidFill>
              </a:rPr>
              <a:t>Давайте </a:t>
            </a:r>
            <a:r>
              <a:rPr lang="uk-UA" sz="2800" i="1" dirty="0">
                <a:solidFill>
                  <a:srgbClr val="002060"/>
                </a:solidFill>
              </a:rPr>
              <a:t>знайомитись. </a:t>
            </a:r>
            <a:endParaRPr lang="uk-UA" sz="2800" i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</a:t>
            </a:r>
            <a:r>
              <a:rPr lang="uk-UA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Анастасія Володимирівна Жукова </a:t>
            </a:r>
          </a:p>
          <a:p>
            <a:pPr algn="ctr"/>
            <a:r>
              <a:rPr lang="uk-UA" sz="2800" i="1" dirty="0" smtClean="0">
                <a:solidFill>
                  <a:srgbClr val="002060"/>
                </a:solidFill>
              </a:rPr>
              <a:t>Цього року ми з вами будемо </a:t>
            </a:r>
            <a:r>
              <a:rPr lang="uk-UA" sz="2800" i="1" dirty="0" smtClean="0">
                <a:solidFill>
                  <a:srgbClr val="002060"/>
                </a:solidFill>
              </a:rPr>
              <a:t>вивчати предмет</a:t>
            </a:r>
            <a:endParaRPr lang="uk-UA" sz="2800" i="1" dirty="0" smtClean="0">
              <a:solidFill>
                <a:srgbClr val="002060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4746169" y="4045605"/>
            <a:ext cx="7445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ЗДОРОВ’Я, БЕЗПЕКА </a:t>
            </a:r>
          </a:p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ТА ДОБРОБУТ</a:t>
            </a:r>
            <a:endParaRPr lang="uk-UA" sz="5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393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15771"/>
            <a:ext cx="2694819" cy="4042230"/>
          </a:xfrm>
          <a:prstGeom prst="rect">
            <a:avLst/>
          </a:prstGeom>
        </p:spPr>
      </p:pic>
      <p:sp>
        <p:nvSpPr>
          <p:cNvPr id="7" name="Округлена прямокутна виноска 6"/>
          <p:cNvSpPr/>
          <p:nvPr/>
        </p:nvSpPr>
        <p:spPr>
          <a:xfrm>
            <a:off x="653143" y="119346"/>
            <a:ext cx="10392234" cy="3862438"/>
          </a:xfrm>
          <a:custGeom>
            <a:avLst/>
            <a:gdLst>
              <a:gd name="connsiteX0" fmla="*/ 0 w 10392234"/>
              <a:gd name="connsiteY0" fmla="*/ 419972 h 2519784"/>
              <a:gd name="connsiteX1" fmla="*/ 419972 w 10392234"/>
              <a:gd name="connsiteY1" fmla="*/ 0 h 2519784"/>
              <a:gd name="connsiteX2" fmla="*/ 1732039 w 10392234"/>
              <a:gd name="connsiteY2" fmla="*/ 0 h 2519784"/>
              <a:gd name="connsiteX3" fmla="*/ 1732039 w 10392234"/>
              <a:gd name="connsiteY3" fmla="*/ 0 h 2519784"/>
              <a:gd name="connsiteX4" fmla="*/ 4330098 w 10392234"/>
              <a:gd name="connsiteY4" fmla="*/ 0 h 2519784"/>
              <a:gd name="connsiteX5" fmla="*/ 9972262 w 10392234"/>
              <a:gd name="connsiteY5" fmla="*/ 0 h 2519784"/>
              <a:gd name="connsiteX6" fmla="*/ 10392234 w 10392234"/>
              <a:gd name="connsiteY6" fmla="*/ 419972 h 2519784"/>
              <a:gd name="connsiteX7" fmla="*/ 10392234 w 10392234"/>
              <a:gd name="connsiteY7" fmla="*/ 1469874 h 2519784"/>
              <a:gd name="connsiteX8" fmla="*/ 10392234 w 10392234"/>
              <a:gd name="connsiteY8" fmla="*/ 1469874 h 2519784"/>
              <a:gd name="connsiteX9" fmla="*/ 10392234 w 10392234"/>
              <a:gd name="connsiteY9" fmla="*/ 2099820 h 2519784"/>
              <a:gd name="connsiteX10" fmla="*/ 10392234 w 10392234"/>
              <a:gd name="connsiteY10" fmla="*/ 2099812 h 2519784"/>
              <a:gd name="connsiteX11" fmla="*/ 9972262 w 10392234"/>
              <a:gd name="connsiteY11" fmla="*/ 2519784 h 2519784"/>
              <a:gd name="connsiteX12" fmla="*/ 4330098 w 10392234"/>
              <a:gd name="connsiteY12" fmla="*/ 2519784 h 2519784"/>
              <a:gd name="connsiteX13" fmla="*/ 1733944 w 10392234"/>
              <a:gd name="connsiteY13" fmla="*/ 3298044 h 2519784"/>
              <a:gd name="connsiteX14" fmla="*/ 1732039 w 10392234"/>
              <a:gd name="connsiteY14" fmla="*/ 2519784 h 2519784"/>
              <a:gd name="connsiteX15" fmla="*/ 419972 w 10392234"/>
              <a:gd name="connsiteY15" fmla="*/ 2519784 h 2519784"/>
              <a:gd name="connsiteX16" fmla="*/ 0 w 10392234"/>
              <a:gd name="connsiteY16" fmla="*/ 2099812 h 2519784"/>
              <a:gd name="connsiteX17" fmla="*/ 0 w 10392234"/>
              <a:gd name="connsiteY17" fmla="*/ 2099820 h 2519784"/>
              <a:gd name="connsiteX18" fmla="*/ 0 w 10392234"/>
              <a:gd name="connsiteY18" fmla="*/ 1469874 h 2519784"/>
              <a:gd name="connsiteX19" fmla="*/ 0 w 10392234"/>
              <a:gd name="connsiteY19" fmla="*/ 1469874 h 2519784"/>
              <a:gd name="connsiteX20" fmla="*/ 0 w 10392234"/>
              <a:gd name="connsiteY20" fmla="*/ 419972 h 2519784"/>
              <a:gd name="connsiteX0" fmla="*/ 0 w 10392234"/>
              <a:gd name="connsiteY0" fmla="*/ 419972 h 3298044"/>
              <a:gd name="connsiteX1" fmla="*/ 419972 w 10392234"/>
              <a:gd name="connsiteY1" fmla="*/ 0 h 3298044"/>
              <a:gd name="connsiteX2" fmla="*/ 1732039 w 10392234"/>
              <a:gd name="connsiteY2" fmla="*/ 0 h 3298044"/>
              <a:gd name="connsiteX3" fmla="*/ 1732039 w 10392234"/>
              <a:gd name="connsiteY3" fmla="*/ 0 h 3298044"/>
              <a:gd name="connsiteX4" fmla="*/ 4330098 w 10392234"/>
              <a:gd name="connsiteY4" fmla="*/ 0 h 3298044"/>
              <a:gd name="connsiteX5" fmla="*/ 9972262 w 10392234"/>
              <a:gd name="connsiteY5" fmla="*/ 0 h 3298044"/>
              <a:gd name="connsiteX6" fmla="*/ 10392234 w 10392234"/>
              <a:gd name="connsiteY6" fmla="*/ 419972 h 3298044"/>
              <a:gd name="connsiteX7" fmla="*/ 10392234 w 10392234"/>
              <a:gd name="connsiteY7" fmla="*/ 1469874 h 3298044"/>
              <a:gd name="connsiteX8" fmla="*/ 10392234 w 10392234"/>
              <a:gd name="connsiteY8" fmla="*/ 1469874 h 3298044"/>
              <a:gd name="connsiteX9" fmla="*/ 10392234 w 10392234"/>
              <a:gd name="connsiteY9" fmla="*/ 2099820 h 3298044"/>
              <a:gd name="connsiteX10" fmla="*/ 10392234 w 10392234"/>
              <a:gd name="connsiteY10" fmla="*/ 2099812 h 3298044"/>
              <a:gd name="connsiteX11" fmla="*/ 9972262 w 10392234"/>
              <a:gd name="connsiteY11" fmla="*/ 2519784 h 3298044"/>
              <a:gd name="connsiteX12" fmla="*/ 2457755 w 10392234"/>
              <a:gd name="connsiteY12" fmla="*/ 2548812 h 3298044"/>
              <a:gd name="connsiteX13" fmla="*/ 1733944 w 10392234"/>
              <a:gd name="connsiteY13" fmla="*/ 3298044 h 3298044"/>
              <a:gd name="connsiteX14" fmla="*/ 1732039 w 10392234"/>
              <a:gd name="connsiteY14" fmla="*/ 2519784 h 3298044"/>
              <a:gd name="connsiteX15" fmla="*/ 419972 w 10392234"/>
              <a:gd name="connsiteY15" fmla="*/ 2519784 h 3298044"/>
              <a:gd name="connsiteX16" fmla="*/ 0 w 10392234"/>
              <a:gd name="connsiteY16" fmla="*/ 2099812 h 3298044"/>
              <a:gd name="connsiteX17" fmla="*/ 0 w 10392234"/>
              <a:gd name="connsiteY17" fmla="*/ 2099820 h 3298044"/>
              <a:gd name="connsiteX18" fmla="*/ 0 w 10392234"/>
              <a:gd name="connsiteY18" fmla="*/ 1469874 h 3298044"/>
              <a:gd name="connsiteX19" fmla="*/ 0 w 10392234"/>
              <a:gd name="connsiteY19" fmla="*/ 1469874 h 3298044"/>
              <a:gd name="connsiteX20" fmla="*/ 0 w 10392234"/>
              <a:gd name="connsiteY20" fmla="*/ 419972 h 3298044"/>
              <a:gd name="connsiteX0" fmla="*/ 0 w 10392234"/>
              <a:gd name="connsiteY0" fmla="*/ 419972 h 3298044"/>
              <a:gd name="connsiteX1" fmla="*/ 419972 w 10392234"/>
              <a:gd name="connsiteY1" fmla="*/ 0 h 3298044"/>
              <a:gd name="connsiteX2" fmla="*/ 1732039 w 10392234"/>
              <a:gd name="connsiteY2" fmla="*/ 0 h 3298044"/>
              <a:gd name="connsiteX3" fmla="*/ 1732039 w 10392234"/>
              <a:gd name="connsiteY3" fmla="*/ 0 h 3298044"/>
              <a:gd name="connsiteX4" fmla="*/ 4330098 w 10392234"/>
              <a:gd name="connsiteY4" fmla="*/ 0 h 3298044"/>
              <a:gd name="connsiteX5" fmla="*/ 9972262 w 10392234"/>
              <a:gd name="connsiteY5" fmla="*/ 0 h 3298044"/>
              <a:gd name="connsiteX6" fmla="*/ 10392234 w 10392234"/>
              <a:gd name="connsiteY6" fmla="*/ 419972 h 3298044"/>
              <a:gd name="connsiteX7" fmla="*/ 10392234 w 10392234"/>
              <a:gd name="connsiteY7" fmla="*/ 1469874 h 3298044"/>
              <a:gd name="connsiteX8" fmla="*/ 10392234 w 10392234"/>
              <a:gd name="connsiteY8" fmla="*/ 1469874 h 3298044"/>
              <a:gd name="connsiteX9" fmla="*/ 10392234 w 10392234"/>
              <a:gd name="connsiteY9" fmla="*/ 2099820 h 3298044"/>
              <a:gd name="connsiteX10" fmla="*/ 10392234 w 10392234"/>
              <a:gd name="connsiteY10" fmla="*/ 2099812 h 3298044"/>
              <a:gd name="connsiteX11" fmla="*/ 9972262 w 10392234"/>
              <a:gd name="connsiteY11" fmla="*/ 2519784 h 3298044"/>
              <a:gd name="connsiteX12" fmla="*/ 2457755 w 10392234"/>
              <a:gd name="connsiteY12" fmla="*/ 2548812 h 3298044"/>
              <a:gd name="connsiteX13" fmla="*/ 1733944 w 10392234"/>
              <a:gd name="connsiteY13" fmla="*/ 3298044 h 3298044"/>
              <a:gd name="connsiteX14" fmla="*/ 1673982 w 10392234"/>
              <a:gd name="connsiteY14" fmla="*/ 2563327 h 3298044"/>
              <a:gd name="connsiteX15" fmla="*/ 419972 w 10392234"/>
              <a:gd name="connsiteY15" fmla="*/ 2519784 h 3298044"/>
              <a:gd name="connsiteX16" fmla="*/ 0 w 10392234"/>
              <a:gd name="connsiteY16" fmla="*/ 2099812 h 3298044"/>
              <a:gd name="connsiteX17" fmla="*/ 0 w 10392234"/>
              <a:gd name="connsiteY17" fmla="*/ 2099820 h 3298044"/>
              <a:gd name="connsiteX18" fmla="*/ 0 w 10392234"/>
              <a:gd name="connsiteY18" fmla="*/ 1469874 h 3298044"/>
              <a:gd name="connsiteX19" fmla="*/ 0 w 10392234"/>
              <a:gd name="connsiteY19" fmla="*/ 1469874 h 3298044"/>
              <a:gd name="connsiteX20" fmla="*/ 0 w 10392234"/>
              <a:gd name="connsiteY20" fmla="*/ 419972 h 3298044"/>
              <a:gd name="connsiteX0" fmla="*/ 0 w 10392234"/>
              <a:gd name="connsiteY0" fmla="*/ 419972 h 3762502"/>
              <a:gd name="connsiteX1" fmla="*/ 419972 w 10392234"/>
              <a:gd name="connsiteY1" fmla="*/ 0 h 3762502"/>
              <a:gd name="connsiteX2" fmla="*/ 1732039 w 10392234"/>
              <a:gd name="connsiteY2" fmla="*/ 0 h 3762502"/>
              <a:gd name="connsiteX3" fmla="*/ 1732039 w 10392234"/>
              <a:gd name="connsiteY3" fmla="*/ 0 h 3762502"/>
              <a:gd name="connsiteX4" fmla="*/ 4330098 w 10392234"/>
              <a:gd name="connsiteY4" fmla="*/ 0 h 3762502"/>
              <a:gd name="connsiteX5" fmla="*/ 9972262 w 10392234"/>
              <a:gd name="connsiteY5" fmla="*/ 0 h 3762502"/>
              <a:gd name="connsiteX6" fmla="*/ 10392234 w 10392234"/>
              <a:gd name="connsiteY6" fmla="*/ 419972 h 3762502"/>
              <a:gd name="connsiteX7" fmla="*/ 10392234 w 10392234"/>
              <a:gd name="connsiteY7" fmla="*/ 1469874 h 3762502"/>
              <a:gd name="connsiteX8" fmla="*/ 10392234 w 10392234"/>
              <a:gd name="connsiteY8" fmla="*/ 1469874 h 3762502"/>
              <a:gd name="connsiteX9" fmla="*/ 10392234 w 10392234"/>
              <a:gd name="connsiteY9" fmla="*/ 2099820 h 3762502"/>
              <a:gd name="connsiteX10" fmla="*/ 10392234 w 10392234"/>
              <a:gd name="connsiteY10" fmla="*/ 2099812 h 3762502"/>
              <a:gd name="connsiteX11" fmla="*/ 9972262 w 10392234"/>
              <a:gd name="connsiteY11" fmla="*/ 2519784 h 3762502"/>
              <a:gd name="connsiteX12" fmla="*/ 2457755 w 10392234"/>
              <a:gd name="connsiteY12" fmla="*/ 2548812 h 3762502"/>
              <a:gd name="connsiteX13" fmla="*/ 1559772 w 10392234"/>
              <a:gd name="connsiteY13" fmla="*/ 3762502 h 3762502"/>
              <a:gd name="connsiteX14" fmla="*/ 1673982 w 10392234"/>
              <a:gd name="connsiteY14" fmla="*/ 2563327 h 3762502"/>
              <a:gd name="connsiteX15" fmla="*/ 419972 w 10392234"/>
              <a:gd name="connsiteY15" fmla="*/ 2519784 h 3762502"/>
              <a:gd name="connsiteX16" fmla="*/ 0 w 10392234"/>
              <a:gd name="connsiteY16" fmla="*/ 2099812 h 3762502"/>
              <a:gd name="connsiteX17" fmla="*/ 0 w 10392234"/>
              <a:gd name="connsiteY17" fmla="*/ 2099820 h 3762502"/>
              <a:gd name="connsiteX18" fmla="*/ 0 w 10392234"/>
              <a:gd name="connsiteY18" fmla="*/ 1469874 h 3762502"/>
              <a:gd name="connsiteX19" fmla="*/ 0 w 10392234"/>
              <a:gd name="connsiteY19" fmla="*/ 1469874 h 3762502"/>
              <a:gd name="connsiteX20" fmla="*/ 0 w 10392234"/>
              <a:gd name="connsiteY20" fmla="*/ 419972 h 376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392234" h="3762502">
                <a:moveTo>
                  <a:pt x="0" y="419972"/>
                </a:moveTo>
                <a:cubicBezTo>
                  <a:pt x="0" y="188028"/>
                  <a:pt x="188028" y="0"/>
                  <a:pt x="419972" y="0"/>
                </a:cubicBezTo>
                <a:lnTo>
                  <a:pt x="1732039" y="0"/>
                </a:lnTo>
                <a:lnTo>
                  <a:pt x="1732039" y="0"/>
                </a:lnTo>
                <a:lnTo>
                  <a:pt x="4330098" y="0"/>
                </a:lnTo>
                <a:lnTo>
                  <a:pt x="9972262" y="0"/>
                </a:lnTo>
                <a:cubicBezTo>
                  <a:pt x="10204206" y="0"/>
                  <a:pt x="10392234" y="188028"/>
                  <a:pt x="10392234" y="419972"/>
                </a:cubicBezTo>
                <a:lnTo>
                  <a:pt x="10392234" y="1469874"/>
                </a:lnTo>
                <a:lnTo>
                  <a:pt x="10392234" y="1469874"/>
                </a:lnTo>
                <a:lnTo>
                  <a:pt x="10392234" y="2099820"/>
                </a:lnTo>
                <a:lnTo>
                  <a:pt x="10392234" y="2099812"/>
                </a:lnTo>
                <a:cubicBezTo>
                  <a:pt x="10392234" y="2331756"/>
                  <a:pt x="10204206" y="2519784"/>
                  <a:pt x="9972262" y="2519784"/>
                </a:cubicBezTo>
                <a:lnTo>
                  <a:pt x="2457755" y="2548812"/>
                </a:lnTo>
                <a:lnTo>
                  <a:pt x="1559772" y="3762502"/>
                </a:lnTo>
                <a:lnTo>
                  <a:pt x="1673982" y="2563327"/>
                </a:lnTo>
                <a:lnTo>
                  <a:pt x="419972" y="2519784"/>
                </a:lnTo>
                <a:cubicBezTo>
                  <a:pt x="188028" y="2519784"/>
                  <a:pt x="0" y="2331756"/>
                  <a:pt x="0" y="2099812"/>
                </a:cubicBezTo>
                <a:lnTo>
                  <a:pt x="0" y="2099820"/>
                </a:lnTo>
                <a:lnTo>
                  <a:pt x="0" y="1469874"/>
                </a:lnTo>
                <a:lnTo>
                  <a:pt x="0" y="1469874"/>
                </a:lnTo>
                <a:lnTo>
                  <a:pt x="0" y="419972"/>
                </a:lnTo>
                <a:close/>
              </a:path>
            </a:pathLst>
          </a:cu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800" i="1" dirty="0" smtClean="0">
              <a:solidFill>
                <a:srgbClr val="002060"/>
              </a:solidFill>
            </a:endParaRPr>
          </a:p>
        </p:txBody>
      </p:sp>
      <p:sp>
        <p:nvSpPr>
          <p:cNvPr id="8" name="Прямокутник 7"/>
          <p:cNvSpPr/>
          <p:nvPr/>
        </p:nvSpPr>
        <p:spPr>
          <a:xfrm>
            <a:off x="2895600" y="3013501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i="1" dirty="0" smtClean="0">
                <a:solidFill>
                  <a:srgbClr val="0000FF"/>
                </a:solidFill>
                <a:hlinkClick r:id="rId3"/>
              </a:rPr>
              <a:t>https://svarog.cx/product/zdorov-ya-bezpeka-ta-dobrobut-integrovanyj-kurs-5-klas-shyyan-o-i/</a:t>
            </a:r>
            <a:r>
              <a:rPr lang="uk-UA" sz="2400" i="1" dirty="0" smtClean="0">
                <a:solidFill>
                  <a:srgbClr val="0000FF"/>
                </a:solidFill>
              </a:rPr>
              <a:t> </a:t>
            </a:r>
            <a:endParaRPr lang="uk-UA" sz="2400" i="1" dirty="0" smtClean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8150" y="240909"/>
            <a:ext cx="102072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002060"/>
                </a:solidFill>
              </a:rPr>
              <a:t>А допоможе нам в цьому підручник, який написали для вас </a:t>
            </a:r>
          </a:p>
          <a:p>
            <a:pPr algn="ctr"/>
            <a:r>
              <a:rPr lang="uk-UA" sz="2800" i="1" dirty="0" smtClean="0">
                <a:solidFill>
                  <a:srgbClr val="002060"/>
                </a:solidFill>
              </a:rPr>
              <a:t>Шиян О.І., </a:t>
            </a:r>
            <a:r>
              <a:rPr lang="uk-UA" sz="2800" i="1" dirty="0" err="1" smtClean="0">
                <a:solidFill>
                  <a:srgbClr val="002060"/>
                </a:solidFill>
              </a:rPr>
              <a:t>Волощенко</a:t>
            </a:r>
            <a:r>
              <a:rPr lang="uk-UA" sz="2800" i="1" dirty="0" smtClean="0">
                <a:solidFill>
                  <a:srgbClr val="002060"/>
                </a:solidFill>
              </a:rPr>
              <a:t> О.В., </a:t>
            </a:r>
            <a:r>
              <a:rPr lang="uk-UA" sz="2800" i="1" dirty="0" err="1" smtClean="0">
                <a:solidFill>
                  <a:srgbClr val="002060"/>
                </a:solidFill>
              </a:rPr>
              <a:t>Гриньова</a:t>
            </a:r>
            <a:r>
              <a:rPr lang="uk-UA" sz="2800" i="1" dirty="0" smtClean="0">
                <a:solidFill>
                  <a:srgbClr val="002060"/>
                </a:solidFill>
              </a:rPr>
              <a:t> М.В. та інші.</a:t>
            </a:r>
            <a:endParaRPr lang="uk-UA" i="1" dirty="0" smtClean="0">
              <a:solidFill>
                <a:srgbClr val="002060"/>
              </a:solidFill>
            </a:endParaRPr>
          </a:p>
          <a:p>
            <a:pPr algn="ctr"/>
            <a:endParaRPr lang="uk-UA" sz="2800" i="1" dirty="0" smtClean="0">
              <a:solidFill>
                <a:srgbClr val="002060"/>
              </a:solidFill>
            </a:endParaRPr>
          </a:p>
          <a:p>
            <a:pPr algn="ctr"/>
            <a:r>
              <a:rPr lang="uk-UA" sz="2800" i="1" dirty="0" smtClean="0">
                <a:solidFill>
                  <a:srgbClr val="002060"/>
                </a:solidFill>
              </a:rPr>
              <a:t>Завантажити </a:t>
            </a:r>
            <a:r>
              <a:rPr lang="uk-UA" sz="2800" i="1" dirty="0" smtClean="0">
                <a:solidFill>
                  <a:srgbClr val="002060"/>
                </a:solidFill>
              </a:rPr>
              <a:t>його ви зможете за посиланням нижче або </a:t>
            </a:r>
          </a:p>
          <a:p>
            <a:pPr algn="ctr"/>
            <a:r>
              <a:rPr lang="uk-UA" sz="2800" i="1" dirty="0" smtClean="0">
                <a:solidFill>
                  <a:srgbClr val="002060"/>
                </a:solidFill>
              </a:rPr>
              <a:t>за </a:t>
            </a:r>
            <a:r>
              <a:rPr lang="en-US" sz="2800" i="1" dirty="0" smtClean="0">
                <a:solidFill>
                  <a:srgbClr val="002060"/>
                </a:solidFill>
              </a:rPr>
              <a:t>QR</a:t>
            </a:r>
            <a:r>
              <a:rPr lang="uk-UA" sz="2800" i="1" dirty="0" smtClean="0">
                <a:solidFill>
                  <a:srgbClr val="002060"/>
                </a:solidFill>
              </a:rPr>
              <a:t>-кодом, використавши </a:t>
            </a:r>
            <a:r>
              <a:rPr lang="uk-UA" sz="2800" i="1" dirty="0">
                <a:solidFill>
                  <a:srgbClr val="002060"/>
                </a:solidFill>
              </a:rPr>
              <a:t>свої </a:t>
            </a:r>
            <a:r>
              <a:rPr lang="uk-UA" sz="2800" i="1" dirty="0" err="1">
                <a:solidFill>
                  <a:srgbClr val="002060"/>
                </a:solidFill>
              </a:rPr>
              <a:t>ґаджети</a:t>
            </a:r>
            <a:endParaRPr lang="uk-UA" sz="2800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076" y="3981784"/>
            <a:ext cx="2654368" cy="2654368"/>
          </a:xfrm>
          <a:prstGeom prst="rect">
            <a:avLst/>
          </a:prstGeom>
        </p:spPr>
      </p:pic>
      <p:pic>
        <p:nvPicPr>
          <p:cNvPr id="4" name="Рисунок 3" descr="Фрагмент е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573">
            <a:off x="9055920" y="2601487"/>
            <a:ext cx="2628823" cy="385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9562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4">
            <a:hlinkClick r:id="" action="ppaction://media"/>
            <a:extLst>
              <a:ext uri="{FF2B5EF4-FFF2-40B4-BE49-F238E27FC236}">
                <a16:creationId xmlns:a16="http://schemas.microsoft.com/office/drawing/2014/main" id="{B8076168-520D-4BBD-8E0A-9AD21652BC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30333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Знайомимося з підручником. Прочитай звернення авторів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1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59934" y="16231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Знайомимося з розділом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04710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1488" y="1661770"/>
            <a:ext cx="6908078" cy="1002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cs typeface="Times New Roman" panose="02020603050405020304" pitchFamily="18" charset="0"/>
              </a:rPr>
              <a:t>Яку назву має перший розділ нашого нового підручника?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1488" y="3120775"/>
            <a:ext cx="6908078" cy="100287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>
                <a:cs typeface="Times New Roman" panose="02020603050405020304" pitchFamily="18" charset="0"/>
              </a:rPr>
              <a:t>Прочитайте тему сьогоднішнього уроку.</a:t>
            </a:r>
          </a:p>
        </p:txBody>
      </p:sp>
      <p:pic>
        <p:nvPicPr>
          <p:cNvPr id="2050" name="Picture 2" descr="Партпроект запустил голосование заключительного этапа конкурса рисунков  «Земля - наш дом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483" y="2756196"/>
            <a:ext cx="4102601" cy="3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0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4512531"/>
            <a:ext cx="12076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</a:rPr>
              <a:t>Урок 1. Добробут — добре буття</a:t>
            </a:r>
            <a:endParaRPr lang="uk-UA" sz="60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Тупизна на выходе. Остановитесь!&amp;quot; | Aartyk.ru - Хроника, События и Фак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32" y="395654"/>
            <a:ext cx="4125753" cy="361003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7546" y="2426850"/>
            <a:ext cx="7028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5400" b="1" dirty="0" smtClean="0">
                <a:solidFill>
                  <a:srgbClr val="FF0000"/>
                </a:solidFill>
              </a:rPr>
              <a:t>Модуль 1. ДОБРОБУТ</a:t>
            </a:r>
            <a:endParaRPr lang="uk-UA" sz="5400" b="1" dirty="0">
              <a:solidFill>
                <a:srgbClr val="FF0000"/>
              </a:solidFill>
            </a:endParaRPr>
          </a:p>
        </p:txBody>
      </p:sp>
      <p:sp>
        <p:nvSpPr>
          <p:cNvPr id="11" name="Прямокутник 10"/>
          <p:cNvSpPr/>
          <p:nvPr/>
        </p:nvSpPr>
        <p:spPr>
          <a:xfrm>
            <a:off x="1190578" y="433502"/>
            <a:ext cx="5797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i="1" dirty="0" err="1" smtClean="0">
                <a:solidFill>
                  <a:srgbClr val="0070C0"/>
                </a:solidFill>
                <a:cs typeface="Times New Roman" panose="02020603050405020304" pitchFamily="18" charset="0"/>
              </a:rPr>
              <a:t>Запиши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uk-UA" sz="2400" i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до зошита сьогоднішню дату, тему розділу та тему уроку</a:t>
            </a:r>
            <a:endParaRPr lang="uk-UA" sz="2400" i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79" l="33603" r="51621">
                        <a14:foregroundMark x1="48189" y1="94545" x2="47092" y2="80424"/>
                        <a14:foregroundMark x1="35510" y1="27636" x2="33603" y2="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49" r="47912"/>
          <a:stretch/>
        </p:blipFill>
        <p:spPr>
          <a:xfrm rot="2378708">
            <a:off x="557846" y="64329"/>
            <a:ext cx="399753" cy="156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380636" y="159108"/>
            <a:ext cx="8732066" cy="485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690</Words>
  <Application>Microsoft Office PowerPoint</Application>
  <PresentationFormat>Широкий екран</PresentationFormat>
  <Paragraphs>154</Paragraphs>
  <Slides>25</Slides>
  <Notes>1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5</cp:revision>
  <dcterms:created xsi:type="dcterms:W3CDTF">2022-09-12T20:34:06Z</dcterms:created>
  <dcterms:modified xsi:type="dcterms:W3CDTF">2022-09-12T21:04:45Z</dcterms:modified>
</cp:coreProperties>
</file>