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4v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8" r:id="rId2"/>
    <p:sldId id="259" r:id="rId3"/>
    <p:sldId id="280" r:id="rId4"/>
    <p:sldId id="281" r:id="rId5"/>
    <p:sldId id="260" r:id="rId6"/>
    <p:sldId id="261" r:id="rId7"/>
    <p:sldId id="262" r:id="rId8"/>
    <p:sldId id="257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  <a:srgbClr val="99CC00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6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C6B41C-F5F5-43E4-866C-42113A4E231E}" type="datetimeFigureOut">
              <a:rPr lang="uk-UA" smtClean="0"/>
              <a:t>12.09.2022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F79DE-A759-4FFA-A7F1-F6BB29850C7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6990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C08AAFC-F45B-4763-9C1F-8029DFCE03FE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56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12.09.2022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4484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12.09.2022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8912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12.09.2022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45665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12.09.2022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2747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12.09.2022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9700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12.09.2022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5926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12.09.2022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735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12.09.2022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3826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12.09.2022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2374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12.09.2022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1168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F9960-52E6-4293-B17A-6809D39D64D6}" type="datetimeFigureOut">
              <a:rPr lang="uk-UA" smtClean="0"/>
              <a:t>12.09.2022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21232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F9960-52E6-4293-B17A-6809D39D64D6}" type="datetimeFigureOut">
              <a:rPr lang="uk-UA" smtClean="0"/>
              <a:t>12.09.2022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4D424-6944-46AD-A0FF-48399C0830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5892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image" Target="../media/image25.gif"/><Relationship Id="rId7" Type="http://schemas.openxmlformats.org/officeDocument/2006/relationships/image" Target="../media/image29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10" Type="http://schemas.openxmlformats.org/officeDocument/2006/relationships/image" Target="../media/image32.gif"/><Relationship Id="rId4" Type="http://schemas.openxmlformats.org/officeDocument/2006/relationships/image" Target="../media/image26.gif"/><Relationship Id="rId9" Type="http://schemas.openxmlformats.org/officeDocument/2006/relationships/image" Target="../media/image3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varog.cx/product/zdorov-ya-bezpeka-ta-dobrobut-integrovanyj-kurs-5-klas-shyyan-o-i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tmp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59108"/>
            <a:ext cx="8732066" cy="58803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>
                <a:solidFill>
                  <a:schemeClr val="bg1"/>
                </a:solidFill>
              </a:rPr>
              <a:t>Організація класу </a:t>
            </a:r>
            <a:endParaRPr lang="uk-UA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ᐈ Будильник рисунки, вектор будильник рисунок | скачать на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95">
            <a:off x="4170111" y="2590869"/>
            <a:ext cx="3177218" cy="317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арненська ЗОШ І-ІІ ступенів №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6"/>
          <a:stretch/>
        </p:blipFill>
        <p:spPr bwMode="auto">
          <a:xfrm flipH="1">
            <a:off x="7591107" y="3503820"/>
            <a:ext cx="4328539" cy="2745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584516" y="1737503"/>
            <a:ext cx="5969696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79705"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accent1">
                    <a:lumMod val="50000"/>
                  </a:schemeClr>
                </a:solidFill>
              </a:rPr>
              <a:t>           </a:t>
            </a:r>
            <a:r>
              <a:rPr lang="ru-RU" sz="2400" b="1" i="1" dirty="0">
                <a:solidFill>
                  <a:srgbClr val="002060"/>
                </a:solidFill>
              </a:rPr>
              <a:t>Уже дзвінок нам дав сигнал:</a:t>
            </a:r>
          </a:p>
          <a:p>
            <a:pPr marR="179705"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2060"/>
                </a:solidFill>
              </a:rPr>
              <a:t>        Працювати час настав.</a:t>
            </a:r>
          </a:p>
          <a:p>
            <a:pPr marR="179705"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2060"/>
                </a:solidFill>
              </a:rPr>
              <a:t>        Тож і ми часу не </a:t>
            </a:r>
            <a:r>
              <a:rPr lang="ru-RU" sz="2400" b="1" i="1" dirty="0" err="1">
                <a:solidFill>
                  <a:srgbClr val="002060"/>
                </a:solidFill>
              </a:rPr>
              <a:t>гаймо</a:t>
            </a:r>
            <a:r>
              <a:rPr lang="ru-RU" sz="2400" b="1" i="1" dirty="0">
                <a:solidFill>
                  <a:srgbClr val="002060"/>
                </a:solidFill>
              </a:rPr>
              <a:t>, </a:t>
            </a:r>
          </a:p>
          <a:p>
            <a:pPr marR="179705" indent="45085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2060"/>
                </a:solidFill>
              </a:rPr>
              <a:t>        Роботу швидше починаймо.</a:t>
            </a:r>
          </a:p>
        </p:txBody>
      </p:sp>
    </p:spTree>
    <p:extLst>
      <p:ext uri="{BB962C8B-B14F-4D97-AF65-F5344CB8AC3E}">
        <p14:creationId xmlns:p14="http://schemas.microsoft.com/office/powerpoint/2010/main" val="249538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40701" y="192138"/>
            <a:ext cx="8732066" cy="94107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Учителька записала на аркуші паперу слово “</a:t>
            </a:r>
            <a:r>
              <a:rPr lang="uk-UA" sz="2000" b="1" dirty="0" smtClean="0">
                <a:solidFill>
                  <a:srgbClr val="FFFF00"/>
                </a:solidFill>
              </a:rPr>
              <a:t>Добро</a:t>
            </a:r>
            <a:r>
              <a:rPr lang="uk-UA" sz="2000" b="1" dirty="0" smtClean="0">
                <a:solidFill>
                  <a:schemeClr val="bg1"/>
                </a:solidFill>
              </a:rPr>
              <a:t>” і попросила п’ятикласників і п’ятикласниць дібрати споріднені слова. </a:t>
            </a:r>
          </a:p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Діти почали складати мапу думок. Доповніть мапу думок усім класом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4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6280" y="3511296"/>
            <a:ext cx="3311382" cy="3210877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>
            <a:off x="4032504" y="2852928"/>
            <a:ext cx="2103120" cy="20939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b="1" dirty="0">
                <a:solidFill>
                  <a:srgbClr val="FFFF00"/>
                </a:solidFill>
              </a:rPr>
              <a:t>Добро </a:t>
            </a:r>
            <a:endParaRPr lang="ru-RU" sz="3500" b="1" dirty="0">
              <a:solidFill>
                <a:srgbClr val="FFFF00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19507969">
            <a:off x="5789245" y="2930559"/>
            <a:ext cx="670489" cy="251553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459237">
            <a:off x="5968294" y="4390046"/>
            <a:ext cx="670489" cy="251553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4327190">
            <a:off x="4068818" y="2635710"/>
            <a:ext cx="670489" cy="251553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0630736">
            <a:off x="3446486" y="3762242"/>
            <a:ext cx="670489" cy="251553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6901938">
            <a:off x="4324132" y="4999703"/>
            <a:ext cx="670489" cy="251553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349943" y="2198849"/>
            <a:ext cx="2115448" cy="1072209"/>
          </a:xfrm>
          <a:prstGeom prst="ellips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dirty="0">
                <a:solidFill>
                  <a:schemeClr val="bg1"/>
                </a:solidFill>
              </a:rPr>
              <a:t>Добробут </a:t>
            </a:r>
            <a:endParaRPr lang="ru-RU" sz="2500" dirty="0">
              <a:solidFill>
                <a:schemeClr val="bg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2495068" y="5423669"/>
            <a:ext cx="3700651" cy="107220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dirty="0">
                <a:solidFill>
                  <a:schemeClr val="tx1"/>
                </a:solidFill>
              </a:rPr>
              <a:t>Добросердечний </a:t>
            </a:r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1427836" y="3443613"/>
            <a:ext cx="1927759" cy="107220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dirty="0">
                <a:solidFill>
                  <a:schemeClr val="tx1"/>
                </a:solidFill>
              </a:rPr>
              <a:t>Доброта </a:t>
            </a:r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3220648" y="1662744"/>
            <a:ext cx="1056235" cy="107220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dirty="0">
                <a:solidFill>
                  <a:schemeClr val="tx1"/>
                </a:solidFill>
              </a:rPr>
              <a:t>?</a:t>
            </a:r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88834" y="4263140"/>
            <a:ext cx="1056235" cy="107220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500" dirty="0">
                <a:solidFill>
                  <a:schemeClr val="tx1"/>
                </a:solidFill>
              </a:rPr>
              <a:t>?</a:t>
            </a:r>
            <a:endParaRPr lang="ru-RU" sz="2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69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92799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Запам'ятай!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57AD322-B33C-407A-878D-BCD8F27E8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2026" y="1600200"/>
            <a:ext cx="2191350" cy="4959626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D4EF735-0A72-41DF-9EC4-188D7C661255}"/>
              </a:ext>
            </a:extLst>
          </p:cNvPr>
          <p:cNvSpPr/>
          <p:nvPr/>
        </p:nvSpPr>
        <p:spPr>
          <a:xfrm>
            <a:off x="337509" y="1456402"/>
            <a:ext cx="8622792" cy="3765340"/>
          </a:xfrm>
          <a:prstGeom prst="roundRect">
            <a:avLst/>
          </a:prstGeom>
          <a:solidFill>
            <a:srgbClr val="99CC00"/>
          </a:solidFill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Складай </a:t>
            </a:r>
            <a:r>
              <a:rPr lang="uk-UA" sz="35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мапу думок </a:t>
            </a:r>
            <a:r>
              <a:rPr lang="uk-UA" sz="35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узагальнення та впорядкування інформації. Так тобі буде легше запам’ятати і зрозуміти матеріал. Також використовуй цей спосіб для пошуку рішень та ідей.</a:t>
            </a:r>
          </a:p>
        </p:txBody>
      </p:sp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4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5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52185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Рухлива вправа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58C5B0-4ED2-459B-8532-FA7A458FC4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578" y="2085952"/>
            <a:ext cx="6900032" cy="388126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D7CDBA-1596-4AC8-AE3C-6D967E810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1249271"/>
            <a:ext cx="1834393" cy="19811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91E0AEC-CE4E-438E-8221-FBAB2C23CD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80" y="4229006"/>
            <a:ext cx="2426445" cy="2469897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ACE0E24-1BDE-49C0-AC0B-09893BF6E9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563" y="5704110"/>
            <a:ext cx="1022350" cy="110413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03FE00A-A62F-431F-9251-0BA96BDF59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436" y="5704110"/>
            <a:ext cx="1022350" cy="110413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B9B7160-7D90-4EEA-87F7-0EC0C6C689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725" y="3410256"/>
            <a:ext cx="3146289" cy="339799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C855D78-15F6-4087-B931-E39E18F2F4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5242" y="1127662"/>
            <a:ext cx="2440409" cy="263564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1FDE6561-8509-4745-A19A-AF8D96ED94A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201" y="890780"/>
            <a:ext cx="1441817" cy="155716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BC73600-2430-421C-9032-69FE63BB19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13" y="988057"/>
            <a:ext cx="1220203" cy="13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82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38436"/>
            <a:ext cx="8732066" cy="67123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Учителька Олена Анатоліївна запитала учнів та учениць,</a:t>
            </a:r>
          </a:p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 як вони розуміють слово “буття”. Ось що відповіли діти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312" y="1305969"/>
            <a:ext cx="6749764" cy="4502093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21" name="Скругленная прямоугольная выноска 20"/>
          <p:cNvSpPr/>
          <p:nvPr/>
        </p:nvSpPr>
        <p:spPr>
          <a:xfrm>
            <a:off x="536350" y="4164674"/>
            <a:ext cx="1545336" cy="773086"/>
          </a:xfrm>
          <a:prstGeom prst="wedgeRoundRectCallout">
            <a:avLst>
              <a:gd name="adj1" fmla="val 174433"/>
              <a:gd name="adj2" fmla="val -14685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Жити </a:t>
            </a:r>
            <a:endParaRPr lang="ru-RU" sz="350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49" y="2753534"/>
            <a:ext cx="2851680" cy="4109280"/>
          </a:xfrm>
          <a:prstGeom prst="rect">
            <a:avLst/>
          </a:prstGeom>
        </p:spPr>
      </p:pic>
      <p:sp>
        <p:nvSpPr>
          <p:cNvPr id="24" name="Скругленная прямоугольная выноска 23"/>
          <p:cNvSpPr/>
          <p:nvPr/>
        </p:nvSpPr>
        <p:spPr>
          <a:xfrm>
            <a:off x="3355596" y="5948263"/>
            <a:ext cx="1545336" cy="773086"/>
          </a:xfrm>
          <a:prstGeom prst="wedgeRoundRectCallout">
            <a:avLst>
              <a:gd name="adj1" fmla="val 172658"/>
              <a:gd name="adj2" fmla="val -34793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Бути </a:t>
            </a:r>
            <a:endParaRPr lang="ru-RU" sz="3500" dirty="0"/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9455249" y="1875626"/>
            <a:ext cx="1545336" cy="773086"/>
          </a:xfrm>
          <a:prstGeom prst="wedgeRoundRectCallout">
            <a:avLst>
              <a:gd name="adj1" fmla="val -131484"/>
              <a:gd name="adj2" fmla="val 16185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dirty="0"/>
              <a:t>Побут </a:t>
            </a:r>
            <a:endParaRPr lang="ru-RU" sz="3500" dirty="0"/>
          </a:p>
        </p:txBody>
      </p:sp>
    </p:spTree>
    <p:extLst>
      <p:ext uri="{BB962C8B-B14F-4D97-AF65-F5344CB8AC3E}">
        <p14:creationId xmlns:p14="http://schemas.microsoft.com/office/powerpoint/2010/main" val="102913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59108"/>
            <a:ext cx="8732066" cy="50020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А як </a:t>
            </a:r>
            <a:r>
              <a:rPr lang="ru-RU" sz="2000" b="1" dirty="0" err="1">
                <a:solidFill>
                  <a:schemeClr val="bg1"/>
                </a:solidFill>
              </a:rPr>
              <a:t>думаєш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ти</a:t>
            </a:r>
            <a:r>
              <a:rPr lang="ru-RU" sz="2000" b="1" dirty="0">
                <a:solidFill>
                  <a:schemeClr val="bg1"/>
                </a:solidFill>
              </a:rPr>
              <a:t>? Поясни, </a:t>
            </a:r>
            <a:r>
              <a:rPr lang="ru-RU" sz="2000" b="1" dirty="0" err="1">
                <a:solidFill>
                  <a:schemeClr val="bg1"/>
                </a:solidFill>
              </a:rPr>
              <a:t>що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таке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добробут</a:t>
            </a:r>
            <a:r>
              <a:rPr lang="ru-RU" sz="2000" b="1" dirty="0">
                <a:solidFill>
                  <a:schemeClr val="bg1"/>
                </a:solidFill>
              </a:rPr>
              <a:t>, за </a:t>
            </a:r>
            <a:r>
              <a:rPr lang="ru-RU" sz="2000" b="1" dirty="0" err="1">
                <a:solidFill>
                  <a:schemeClr val="bg1"/>
                </a:solidFill>
              </a:rPr>
              <a:t>запропонованою</a:t>
            </a:r>
            <a:r>
              <a:rPr lang="ru-RU" sz="2000" b="1" dirty="0">
                <a:solidFill>
                  <a:schemeClr val="bg1"/>
                </a:solidFill>
              </a:rPr>
              <a:t> формулою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9872" y="3227832"/>
            <a:ext cx="2167790" cy="34964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929158" y="2500991"/>
            <a:ext cx="6029407" cy="10926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5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Добро + </a:t>
            </a:r>
            <a:r>
              <a:rPr lang="ru-RU" sz="65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Б</a:t>
            </a:r>
            <a:r>
              <a:rPr lang="ru-RU" sz="65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уття</a:t>
            </a:r>
            <a:r>
              <a:rPr lang="ru-RU" sz="65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= </a:t>
            </a:r>
          </a:p>
        </p:txBody>
      </p:sp>
    </p:spTree>
    <p:extLst>
      <p:ext uri="{BB962C8B-B14F-4D97-AF65-F5344CB8AC3E}">
        <p14:creationId xmlns:p14="http://schemas.microsoft.com/office/powerpoint/2010/main" val="258738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67511" y="159108"/>
            <a:ext cx="8732066" cy="98679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“То що ж таке добробут?” — запитав Кирило. </a:t>
            </a:r>
          </a:p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Учителька запропонувала відшукати відповідь у доступних джерелах. </a:t>
            </a:r>
          </a:p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Хлопчик прочитав визначення в українській </a:t>
            </a:r>
            <a:r>
              <a:rPr lang="uk-UA" sz="2000" b="1" dirty="0" err="1" smtClean="0">
                <a:solidFill>
                  <a:schemeClr val="bg1"/>
                </a:solidFill>
              </a:rPr>
              <a:t>Вікіпедії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49" y="2753534"/>
            <a:ext cx="2851680" cy="4109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776" y="1965253"/>
            <a:ext cx="2755448" cy="2545510"/>
          </a:xfrm>
          <a:prstGeom prst="rect">
            <a:avLst/>
          </a:prstGeom>
          <a:ln w="38100">
            <a:solidFill>
              <a:schemeClr val="tx2"/>
            </a:solidFill>
          </a:ln>
        </p:spPr>
      </p:pic>
      <p:sp>
        <p:nvSpPr>
          <p:cNvPr id="9" name="Прямоугольник 8"/>
          <p:cNvSpPr/>
          <p:nvPr/>
        </p:nvSpPr>
        <p:spPr>
          <a:xfrm>
            <a:off x="2987224" y="1952407"/>
            <a:ext cx="4846320" cy="2571203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41067" y="2326371"/>
            <a:ext cx="4792477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500" dirty="0" err="1" smtClean="0"/>
              <a:t>Добро́бут</a:t>
            </a:r>
            <a:r>
              <a:rPr lang="uk-UA" sz="3500" dirty="0" smtClean="0"/>
              <a:t> — ступінь задоволення певних </a:t>
            </a:r>
            <a:r>
              <a:rPr lang="uk-UA" sz="3500" b="1" dirty="0" smtClean="0"/>
              <a:t>потреб людини</a:t>
            </a:r>
            <a:r>
              <a:rPr lang="uk-UA" sz="3500" dirty="0" smtClean="0"/>
              <a:t>. </a:t>
            </a:r>
            <a:endParaRPr lang="uk-UA" sz="3500" dirty="0"/>
          </a:p>
        </p:txBody>
      </p:sp>
    </p:spTree>
    <p:extLst>
      <p:ext uri="{BB962C8B-B14F-4D97-AF65-F5344CB8AC3E}">
        <p14:creationId xmlns:p14="http://schemas.microsoft.com/office/powerpoint/2010/main" val="2642849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59108"/>
            <a:ext cx="8732066" cy="125197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>
                <a:solidFill>
                  <a:schemeClr val="bg1"/>
                </a:solidFill>
              </a:rPr>
              <a:t>Олена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uk-UA" sz="2000" b="1" dirty="0" smtClean="0">
                <a:solidFill>
                  <a:schemeClr val="bg1"/>
                </a:solidFill>
              </a:rPr>
              <a:t>Анатоліївна розповіла дітям про сучасне розуміння добробуту людини і його складників, оприлюднене 2020 року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uk-UA" sz="2000" b="1" dirty="0" smtClean="0">
                <a:solidFill>
                  <a:schemeClr val="bg1"/>
                </a:solidFill>
              </a:rPr>
              <a:t>Європейською Комісією в документі </a:t>
            </a:r>
            <a:r>
              <a:rPr lang="en-US" sz="2000" b="1" dirty="0" err="1" smtClean="0">
                <a:solidFill>
                  <a:schemeClr val="bg1"/>
                </a:solidFill>
              </a:rPr>
              <a:t>LifeComp</a:t>
            </a:r>
            <a:r>
              <a:rPr lang="en-US" sz="2000" b="1" dirty="0">
                <a:solidFill>
                  <a:schemeClr val="bg1"/>
                </a:solidFill>
              </a:rPr>
              <a:t>, </a:t>
            </a:r>
            <a:endParaRPr lang="uk-UA" sz="2000" b="1" dirty="0">
              <a:solidFill>
                <a:schemeClr val="bg1"/>
              </a:solidFill>
            </a:endParaRP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над </a:t>
            </a:r>
            <a:r>
              <a:rPr lang="uk-UA" sz="2000" b="1" dirty="0" smtClean="0">
                <a:solidFill>
                  <a:schemeClr val="bg1"/>
                </a:solidFill>
              </a:rPr>
              <a:t>яким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uk-UA" sz="2000" b="1" dirty="0" smtClean="0">
                <a:solidFill>
                  <a:schemeClr val="bg1"/>
                </a:solidFill>
              </a:rPr>
              <a:t>працювали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uk-UA" sz="2000" b="1" dirty="0" smtClean="0">
                <a:solidFill>
                  <a:schemeClr val="bg1"/>
                </a:solidFill>
              </a:rPr>
              <a:t>освітяни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та </a:t>
            </a:r>
            <a:r>
              <a:rPr lang="uk-UA" sz="2000" b="1" dirty="0" smtClean="0">
                <a:solidFill>
                  <a:schemeClr val="bg1"/>
                </a:solidFill>
              </a:rPr>
              <a:t>вчені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>
                <a:solidFill>
                  <a:schemeClr val="bg1"/>
                </a:solidFill>
              </a:rPr>
              <a:t>з </a:t>
            </a:r>
            <a:r>
              <a:rPr lang="uk-UA" sz="2000" b="1" dirty="0" smtClean="0">
                <a:solidFill>
                  <a:schemeClr val="bg1"/>
                </a:solidFill>
              </a:rPr>
              <a:t>країн</a:t>
            </a:r>
            <a:r>
              <a:rPr lang="ru-RU" sz="2000" b="1" dirty="0" smtClean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Євро</a:t>
            </a:r>
            <a:r>
              <a:rPr lang="en-US" sz="2000" b="1" dirty="0">
                <a:solidFill>
                  <a:schemeClr val="bg1"/>
                </a:solidFill>
              </a:rPr>
              <a:t>c</a:t>
            </a:r>
            <a:r>
              <a:rPr lang="ru-RU" sz="2000" b="1" dirty="0" err="1">
                <a:solidFill>
                  <a:schemeClr val="bg1"/>
                </a:solidFill>
              </a:rPr>
              <a:t>оюзу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5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5249" y="2753534"/>
            <a:ext cx="2851680" cy="410928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2227" y="2753534"/>
            <a:ext cx="9193022" cy="2246769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r>
              <a:rPr lang="uk-UA" sz="3500" b="1" i="1" dirty="0" smtClean="0">
                <a:solidFill>
                  <a:srgbClr val="FFFF00"/>
                </a:solidFill>
              </a:rPr>
              <a:t>Добробут людини </a:t>
            </a:r>
            <a:r>
              <a:rPr lang="uk-UA" sz="3500" b="1" i="1" dirty="0" smtClean="0">
                <a:solidFill>
                  <a:schemeClr val="bg1"/>
                </a:solidFill>
              </a:rPr>
              <a:t>— це стан задоволення від життя, фізичне, психічне й соціальне здоров’я, а також дотримання сталого способу життя (</a:t>
            </a:r>
            <a:r>
              <a:rPr lang="uk-UA" sz="3500" b="1" i="1" dirty="0" err="1" smtClean="0">
                <a:solidFill>
                  <a:schemeClr val="bg1"/>
                </a:solidFill>
              </a:rPr>
              <a:t>LifeComp</a:t>
            </a:r>
            <a:r>
              <a:rPr lang="uk-UA" sz="3500" b="1" i="1" dirty="0" smtClean="0">
                <a:solidFill>
                  <a:schemeClr val="bg1"/>
                </a:solidFill>
              </a:rPr>
              <a:t>, 2020).</a:t>
            </a:r>
            <a:endParaRPr lang="uk-UA" sz="3500" b="1" i="1" dirty="0">
              <a:solidFill>
                <a:schemeClr val="bg1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848934" y="1716468"/>
            <a:ext cx="107346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до 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зошита 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визначення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486302" y="862245"/>
            <a:ext cx="399753" cy="156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6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Вправа «Трибуна думок»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02736" y="1457400"/>
            <a:ext cx="8864081" cy="29651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i="1" dirty="0" smtClean="0"/>
              <a:t>Яке визначення тобі зрозуміліше? Поясни, чим різняться ці два тлумачення. Чи є в них терміни, які тобі ще не знайомі?</a:t>
            </a:r>
            <a:endParaRPr lang="uk-UA" sz="4400" i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27" t="10892" r="28163" b="4923"/>
          <a:stretch/>
        </p:blipFill>
        <p:spPr>
          <a:xfrm>
            <a:off x="10181247" y="2939971"/>
            <a:ext cx="1906415" cy="373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73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79262"/>
            <a:ext cx="8732066" cy="99594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Розглянь запропоновану мапу думок і подумай, як кожний із зазначених складників може формувати твій добробут.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</a:rPr>
              <a:t> Доповни мапу думок своїми ідеями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6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067" y="3410713"/>
            <a:ext cx="2732933" cy="331927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513" y="1456402"/>
            <a:ext cx="6940140" cy="50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63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85922"/>
            <a:ext cx="8732066" cy="50020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Поміркуй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6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056" y="3386135"/>
            <a:ext cx="3361944" cy="336194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08" y="1030902"/>
            <a:ext cx="8394382" cy="537240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774208" y="2278509"/>
            <a:ext cx="72879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3200" i="1" dirty="0" smtClean="0">
                <a:solidFill>
                  <a:schemeClr val="bg1"/>
                </a:solidFill>
              </a:rPr>
              <a:t>Як пов’язані між собою складники добробуту?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3200" i="1" dirty="0" smtClean="0">
                <a:solidFill>
                  <a:schemeClr val="bg1"/>
                </a:solidFill>
              </a:rPr>
              <a:t>Чи є серед них більш і менш важливі?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3200" i="1" dirty="0" smtClean="0">
                <a:solidFill>
                  <a:schemeClr val="bg1"/>
                </a:solidFill>
              </a:rPr>
              <a:t>Чому добробут важливий?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uk-UA" sz="3200" i="1" dirty="0" smtClean="0">
                <a:solidFill>
                  <a:schemeClr val="bg1"/>
                </a:solidFill>
              </a:rPr>
              <a:t>Що таке сталий спосіб життя?</a:t>
            </a:r>
            <a:endParaRPr lang="uk-UA" sz="32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84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59108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Емоційне налаштування «Екран настрою»</a:t>
            </a:r>
          </a:p>
        </p:txBody>
      </p:sp>
      <p:pic>
        <p:nvPicPr>
          <p:cNvPr id="2050" name="Picture 2" descr="Смайлики - красивые картинк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1" r="11104"/>
          <a:stretch/>
        </p:blipFill>
        <p:spPr bwMode="auto">
          <a:xfrm>
            <a:off x="6746779" y="1512633"/>
            <a:ext cx="2433080" cy="1941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думать emoticon иллюстрация вектора. иллюстрации насчитывающей шарж -  1556380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083" y="1512633"/>
            <a:ext cx="1962728" cy="196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День рождения Смайлика! - Гимназия №4 - Великий Новгород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52" y="1512633"/>
            <a:ext cx="2045642" cy="204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Смайлики - красивые картинки (40 фото) • Прикольные картинки и позитив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111" y="4337127"/>
            <a:ext cx="2253748" cy="219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Наша миссия - Благотворительный Фонд помощи детям Жизнь бесценна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7" b="9010"/>
          <a:stretch/>
        </p:blipFill>
        <p:spPr bwMode="auto">
          <a:xfrm>
            <a:off x="381827" y="1226880"/>
            <a:ext cx="3087513" cy="254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A73F0C-0D57-400A-B93A-CD1F3CD0026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58"/>
          <a:stretch/>
        </p:blipFill>
        <p:spPr>
          <a:xfrm>
            <a:off x="159152" y="4277564"/>
            <a:ext cx="3147831" cy="22520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E99E9C7-9647-4538-B9E6-7811814C608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34"/>
          <a:stretch/>
        </p:blipFill>
        <p:spPr>
          <a:xfrm>
            <a:off x="3952805" y="4259888"/>
            <a:ext cx="2473749" cy="225206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0ECC02C-3B34-4E55-B4C4-DA7957FBB59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52"/>
          <a:stretch/>
        </p:blipFill>
        <p:spPr>
          <a:xfrm>
            <a:off x="9422257" y="4182649"/>
            <a:ext cx="2475838" cy="226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31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84069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Словникова робота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A8C8CE9-DEEF-4DC6-9315-AA1EBFD4B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389" y="1333364"/>
            <a:ext cx="11558273" cy="5452766"/>
          </a:xfrm>
          <a:prstGeom prst="rect">
            <a:avLst/>
          </a:prstGeom>
        </p:spPr>
      </p:pic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DA5A203C-42B0-4175-9103-135DDFC1F04F}"/>
              </a:ext>
            </a:extLst>
          </p:cNvPr>
          <p:cNvSpPr/>
          <p:nvPr/>
        </p:nvSpPr>
        <p:spPr>
          <a:xfrm>
            <a:off x="918409" y="2001260"/>
            <a:ext cx="708740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3300" b="1" i="1" dirty="0">
                <a:solidFill>
                  <a:srgbClr val="C00000"/>
                </a:solidFill>
              </a:rPr>
              <a:t>Сталий спосіб життя </a:t>
            </a:r>
            <a:r>
              <a:rPr lang="uk-UA" sz="3300" i="1" dirty="0"/>
              <a:t>— це зменшення використання природних ресурсів задля збереження Землі для майбутніх поколінь. Такий спосіб життя називають ще екологічним, життям у гармонії з природою</a:t>
            </a:r>
          </a:p>
        </p:txBody>
      </p:sp>
      <p:sp>
        <p:nvSpPr>
          <p:cNvPr id="11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0" name="Прямокутник 9"/>
          <p:cNvSpPr/>
          <p:nvPr/>
        </p:nvSpPr>
        <p:spPr>
          <a:xfrm>
            <a:off x="728668" y="957999"/>
            <a:ext cx="107346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до зошита 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визначення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454675" y="66044"/>
            <a:ext cx="399753" cy="156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923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134998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Практичне завдання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07202" y="1457568"/>
            <a:ext cx="8864081" cy="28949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500" i="1" dirty="0"/>
              <a:t>Склади свій список дій, які допоможуть реалізувати три основні складники добробуту.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2192" y="620773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1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1387"/>
            <a:ext cx="8732066" cy="101105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Кирило та Мар’ян обговорювали, із чим пов’язане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</a:rPr>
              <a:t> їхнє відчуття добробуту. Хлопчики склали чималий список.</a:t>
            </a:r>
          </a:p>
          <a:p>
            <a:pPr algn="ctr"/>
            <a:r>
              <a:rPr lang="uk-UA" sz="2000" b="1" dirty="0">
                <a:solidFill>
                  <a:schemeClr val="bg1"/>
                </a:solidFill>
              </a:rPr>
              <a:t> Поміркуй, яких складників добробуту стосуються запропоновані активності.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568" y="1071877"/>
            <a:ext cx="6406896" cy="6406896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5814093"/>
              </p:ext>
            </p:extLst>
          </p:nvPr>
        </p:nvGraphicFramePr>
        <p:xfrm>
          <a:off x="486664" y="2162449"/>
          <a:ext cx="8128000" cy="404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6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27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29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b="1" dirty="0">
                          <a:solidFill>
                            <a:schemeClr val="tx1"/>
                          </a:solidFill>
                        </a:rPr>
                        <a:t>Дії 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noProof="0" dirty="0" smtClean="0">
                          <a:solidFill>
                            <a:schemeClr val="tx1"/>
                          </a:solidFill>
                        </a:rPr>
                        <a:t>Задоволеність</a:t>
                      </a:r>
                    </a:p>
                    <a:p>
                      <a:pPr algn="ctr"/>
                      <a:r>
                        <a:rPr lang="uk-UA" b="1" noProof="0" dirty="0" smtClean="0">
                          <a:solidFill>
                            <a:schemeClr val="tx1"/>
                          </a:solidFill>
                        </a:rPr>
                        <a:t>життям</a:t>
                      </a:r>
                      <a:endParaRPr lang="uk-UA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noProof="0" dirty="0" smtClean="0">
                          <a:solidFill>
                            <a:schemeClr val="tx1"/>
                          </a:solidFill>
                        </a:rPr>
                        <a:t>Піклування</a:t>
                      </a:r>
                    </a:p>
                    <a:p>
                      <a:pPr algn="ctr"/>
                      <a:r>
                        <a:rPr lang="uk-UA" b="1" noProof="0" dirty="0" smtClean="0">
                          <a:solidFill>
                            <a:schemeClr val="tx1"/>
                          </a:solidFill>
                        </a:rPr>
                        <a:t>про здоров’я</a:t>
                      </a:r>
                      <a:endParaRPr lang="uk-UA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b="1" noProof="0" dirty="0" smtClean="0">
                          <a:solidFill>
                            <a:schemeClr val="tx1"/>
                          </a:solidFill>
                        </a:rPr>
                        <a:t>Сталий спосіб</a:t>
                      </a:r>
                    </a:p>
                    <a:p>
                      <a:pPr algn="ctr"/>
                      <a:r>
                        <a:rPr lang="uk-UA" b="1" noProof="0" dirty="0" smtClean="0">
                          <a:solidFill>
                            <a:schemeClr val="tx1"/>
                          </a:solidFill>
                        </a:rPr>
                        <a:t>життя</a:t>
                      </a:r>
                      <a:endParaRPr lang="uk-UA" b="1" noProof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b="0" i="1" noProof="0" dirty="0" smtClean="0">
                          <a:solidFill>
                            <a:schemeClr val="tx1"/>
                          </a:solidFill>
                        </a:rPr>
                        <a:t>Спілкування з родиною</a:t>
                      </a:r>
                      <a:endParaRPr lang="uk-UA" b="0" i="1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Wingdings" panose="05000000000000000000" pitchFamily="2" charset="2"/>
                        <a:buChar char="ü"/>
                      </a:pP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b="0" i="1" noProof="0" dirty="0" smtClean="0">
                          <a:solidFill>
                            <a:schemeClr val="tx1"/>
                          </a:solidFill>
                        </a:rPr>
                        <a:t>Спілкування з однолітками</a:t>
                      </a:r>
                      <a:endParaRPr lang="uk-UA" b="0" i="1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b="0" i="1" noProof="0" dirty="0" smtClean="0">
                          <a:solidFill>
                            <a:schemeClr val="tx1"/>
                          </a:solidFill>
                        </a:rPr>
                        <a:t>Заняття в басейні</a:t>
                      </a:r>
                      <a:endParaRPr lang="uk-UA" b="0" i="1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b="0" i="1" noProof="0" dirty="0" smtClean="0">
                          <a:solidFill>
                            <a:schemeClr val="tx1"/>
                          </a:solidFill>
                        </a:rPr>
                        <a:t>Прогулянки з домашнім улюбленцем</a:t>
                      </a:r>
                      <a:endParaRPr lang="uk-UA" b="0" i="1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b="0" i="1" noProof="0" dirty="0" smtClean="0">
                          <a:solidFill>
                            <a:schemeClr val="tx1"/>
                          </a:solidFill>
                        </a:rPr>
                        <a:t>Написання віршів</a:t>
                      </a:r>
                      <a:endParaRPr lang="uk-UA" b="0" i="1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b="0" i="1" noProof="0" dirty="0" smtClean="0">
                          <a:solidFill>
                            <a:schemeClr val="tx1"/>
                          </a:solidFill>
                        </a:rPr>
                        <a:t>Приготування домашнього</a:t>
                      </a:r>
                    </a:p>
                    <a:p>
                      <a:pPr algn="l"/>
                      <a:r>
                        <a:rPr lang="uk-UA" b="0" i="1" noProof="0" dirty="0" smtClean="0">
                          <a:solidFill>
                            <a:schemeClr val="tx1"/>
                          </a:solidFill>
                        </a:rPr>
                        <a:t>фруктового морозива</a:t>
                      </a:r>
                      <a:endParaRPr lang="uk-UA" b="0" i="1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b="0" i="1" noProof="0" dirty="0" smtClean="0">
                          <a:solidFill>
                            <a:schemeClr val="tx1"/>
                          </a:solidFill>
                        </a:rPr>
                        <a:t>Відвідування гуртка робототехніки</a:t>
                      </a:r>
                      <a:endParaRPr lang="uk-UA" b="0" i="1" noProof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702" y="2734056"/>
            <a:ext cx="369380" cy="41524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142" y="2734056"/>
            <a:ext cx="369380" cy="41524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702" y="3149296"/>
            <a:ext cx="369380" cy="41524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142" y="3149296"/>
            <a:ext cx="369380" cy="41524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702" y="3513283"/>
            <a:ext cx="369380" cy="41524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9142" y="3513283"/>
            <a:ext cx="369380" cy="4152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702" y="3995932"/>
            <a:ext cx="369380" cy="415240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3438" y="3995932"/>
            <a:ext cx="369380" cy="41524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702" y="4483352"/>
            <a:ext cx="369380" cy="41524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702" y="5054959"/>
            <a:ext cx="369380" cy="41524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629" y="5054959"/>
            <a:ext cx="369380" cy="41524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664" y="5651064"/>
            <a:ext cx="369380" cy="41524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417041" y="287205"/>
            <a:ext cx="399753" cy="1569345"/>
          </a:xfrm>
          <a:prstGeom prst="rect">
            <a:avLst/>
          </a:prstGeom>
        </p:spPr>
      </p:pic>
      <p:sp>
        <p:nvSpPr>
          <p:cNvPr id="25" name="Прямокутник 24"/>
          <p:cNvSpPr/>
          <p:nvPr/>
        </p:nvSpPr>
        <p:spPr>
          <a:xfrm>
            <a:off x="728668" y="1252340"/>
            <a:ext cx="107346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Накресли та заповни таблицю в зошиті</a:t>
            </a:r>
          </a:p>
        </p:txBody>
      </p:sp>
    </p:spTree>
    <p:extLst>
      <p:ext uri="{BB962C8B-B14F-4D97-AF65-F5344CB8AC3E}">
        <p14:creationId xmlns:p14="http://schemas.microsoft.com/office/powerpoint/2010/main" val="175433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02021"/>
            <a:ext cx="8732066" cy="57688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Коротко про головне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27050" y="1995853"/>
            <a:ext cx="8363806" cy="17632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prstClr val="white"/>
                </a:solidFill>
              </a:rPr>
              <a:t>Прочитайте висновок.</a:t>
            </a:r>
            <a:endParaRPr lang="uk-UA" sz="4000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7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15364" name="Picture 4" descr="XXXI ЯК СФОРМУВАТИ ВИСНОВОК - Мої статті - Каталог статей -  Великосорочинська ЗОШ І-ІІІ ступені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992" y="3678363"/>
            <a:ext cx="2864602" cy="303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26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459934" y="197716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Домашнє завдання</a:t>
            </a:r>
          </a:p>
        </p:txBody>
      </p:sp>
      <p:sp>
        <p:nvSpPr>
          <p:cNvPr id="5" name="Прямокутник: округлені кути 5">
            <a:extLst>
              <a:ext uri="{FF2B5EF4-FFF2-40B4-BE49-F238E27FC236}">
                <a16:creationId xmlns:a16="http://schemas.microsoft.com/office/drawing/2014/main" id="{F35B1DC1-1FB4-485D-B536-AB95778CE417}"/>
              </a:ext>
            </a:extLst>
          </p:cNvPr>
          <p:cNvSpPr/>
          <p:nvPr/>
        </p:nvSpPr>
        <p:spPr>
          <a:xfrm>
            <a:off x="5822576" y="1250576"/>
            <a:ext cx="6064624" cy="5378824"/>
          </a:xfrm>
          <a:prstGeom prst="roundRect">
            <a:avLst/>
          </a:prstGeom>
          <a:ln w="57150">
            <a:solidFill>
              <a:srgbClr val="2F3242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Поміркуй</a:t>
            </a:r>
            <a:r>
              <a:rPr lang="ru-RU" sz="3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 </a:t>
            </a:r>
            <a:r>
              <a:rPr lang="uk-UA" sz="3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запитанням</a:t>
            </a:r>
            <a:r>
              <a:rPr lang="ru-RU" sz="3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</a:t>
            </a:r>
            <a:r>
              <a:rPr lang="uk-UA" sz="3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Чому добробут важливий</a:t>
            </a:r>
            <a:r>
              <a:rPr lang="ru-RU" sz="3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?” 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напиши </a:t>
            </a:r>
            <a:r>
              <a:rPr lang="uk-UA" sz="3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коротке есе</a:t>
            </a:r>
            <a:r>
              <a:rPr lang="ru-RU" sz="3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r>
              <a:rPr lang="uk-UA" sz="3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Оціни</a:t>
            </a:r>
            <a:r>
              <a:rPr lang="ru-RU" sz="3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свою роботу</a:t>
            </a:r>
            <a:r>
              <a:rPr lang="uk-UA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uk-UA" sz="3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3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Короткий запис в щоденник</a:t>
            </a:r>
          </a:p>
          <a:p>
            <a:pPr algn="ctr"/>
            <a:r>
              <a:rPr lang="uk-UA" sz="30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с.4-7, есе.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9" b="10000"/>
          <a:stretch/>
        </p:blipFill>
        <p:spPr>
          <a:xfrm>
            <a:off x="240165" y="1983441"/>
            <a:ext cx="5340365" cy="391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9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2F97B0F-818D-4D27-91E4-94C57DB582C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4" t="60055" r="66300" b="15090"/>
          <a:stretch/>
        </p:blipFill>
        <p:spPr>
          <a:xfrm>
            <a:off x="285907" y="5172205"/>
            <a:ext cx="1099579" cy="1103498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B27C13FC-099A-4EB0-AA28-5A53BEBF74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7" t="7996" r="36627" b="67149"/>
          <a:stretch/>
        </p:blipFill>
        <p:spPr>
          <a:xfrm>
            <a:off x="3601143" y="4416896"/>
            <a:ext cx="1099579" cy="110349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D372A8D-40DD-4D92-A902-20D1E92C4A7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6" t="8200" r="65687" b="66945"/>
          <a:stretch/>
        </p:blipFill>
        <p:spPr>
          <a:xfrm>
            <a:off x="146487" y="2870370"/>
            <a:ext cx="1099579" cy="110349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0A7E287-D115-460B-A347-D5E4520A67A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38" t="60446" r="36415" b="14699"/>
          <a:stretch/>
        </p:blipFill>
        <p:spPr>
          <a:xfrm>
            <a:off x="3396697" y="2461994"/>
            <a:ext cx="1099579" cy="11034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F475EA0-41D3-4D67-9D7B-6E93588D5B8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0" t="34439" r="65533" b="40706"/>
          <a:stretch/>
        </p:blipFill>
        <p:spPr>
          <a:xfrm>
            <a:off x="285907" y="1314785"/>
            <a:ext cx="1099579" cy="1103498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12.09.2022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59934" y="234809"/>
            <a:ext cx="8732066" cy="5002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Рефлексія «Запитання від віртуального друга»</a:t>
            </a:r>
          </a:p>
        </p:txBody>
      </p:sp>
      <p:sp>
        <p:nvSpPr>
          <p:cNvPr id="20" name="Бульбашка прямої мови: прямокутна з округленими кутами 19">
            <a:extLst>
              <a:ext uri="{FF2B5EF4-FFF2-40B4-BE49-F238E27FC236}">
                <a16:creationId xmlns:a16="http://schemas.microsoft.com/office/drawing/2014/main" id="{DB40991F-202C-45DC-AA09-EB95A44A9152}"/>
              </a:ext>
            </a:extLst>
          </p:cNvPr>
          <p:cNvSpPr/>
          <p:nvPr/>
        </p:nvSpPr>
        <p:spPr>
          <a:xfrm>
            <a:off x="1562924" y="1673785"/>
            <a:ext cx="2554847" cy="630314"/>
          </a:xfrm>
          <a:prstGeom prst="wedgeRoundRectCallout">
            <a:avLst>
              <a:gd name="adj1" fmla="val -58709"/>
              <a:gd name="adj2" fmla="val -45951"/>
              <a:gd name="adj3" fmla="val 16667"/>
            </a:avLst>
          </a:prstGeom>
          <a:gradFill flip="none" rotWithShape="1">
            <a:gsLst>
              <a:gs pos="0">
                <a:srgbClr val="008CFF"/>
              </a:gs>
              <a:gs pos="100000">
                <a:srgbClr val="04B9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Якийсь </a:t>
            </a:r>
            <a:r>
              <a:rPr lang="uk-UA" b="1" dirty="0" err="1">
                <a:solidFill>
                  <a:schemeClr val="bg1"/>
                </a:solidFill>
              </a:rPr>
              <a:t>кріндж</a:t>
            </a:r>
            <a:r>
              <a:rPr lang="uk-UA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4" name="Бульбашка прямої мови: прямокутна з округленими кутами 23">
            <a:extLst>
              <a:ext uri="{FF2B5EF4-FFF2-40B4-BE49-F238E27FC236}">
                <a16:creationId xmlns:a16="http://schemas.microsoft.com/office/drawing/2014/main" id="{6DC4ED84-4A7B-4D21-937D-152A4116C67E}"/>
              </a:ext>
            </a:extLst>
          </p:cNvPr>
          <p:cNvSpPr/>
          <p:nvPr/>
        </p:nvSpPr>
        <p:spPr>
          <a:xfrm>
            <a:off x="4700722" y="2925893"/>
            <a:ext cx="2743342" cy="630314"/>
          </a:xfrm>
          <a:prstGeom prst="wedgeRoundRectCallout">
            <a:avLst>
              <a:gd name="adj1" fmla="val -58709"/>
              <a:gd name="adj2" fmla="val -45951"/>
              <a:gd name="adj3" fmla="val 16667"/>
            </a:avLst>
          </a:prstGeom>
          <a:gradFill flip="none" rotWithShape="1">
            <a:gsLst>
              <a:gs pos="0">
                <a:srgbClr val="008CFF"/>
              </a:gs>
              <a:gs pos="100000">
                <a:srgbClr val="04B9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Ну це повний треш …</a:t>
            </a:r>
          </a:p>
        </p:txBody>
      </p:sp>
      <p:sp>
        <p:nvSpPr>
          <p:cNvPr id="27" name="Бульбашка прямої мови: прямокутна з округленими кутами 26">
            <a:extLst>
              <a:ext uri="{FF2B5EF4-FFF2-40B4-BE49-F238E27FC236}">
                <a16:creationId xmlns:a16="http://schemas.microsoft.com/office/drawing/2014/main" id="{D6781AB3-901E-448B-8554-B8E29B0F5C3F}"/>
              </a:ext>
            </a:extLst>
          </p:cNvPr>
          <p:cNvSpPr/>
          <p:nvPr/>
        </p:nvSpPr>
        <p:spPr>
          <a:xfrm>
            <a:off x="1203145" y="3765015"/>
            <a:ext cx="2743342" cy="630314"/>
          </a:xfrm>
          <a:prstGeom prst="wedgeRoundRectCallout">
            <a:avLst>
              <a:gd name="adj1" fmla="val -58709"/>
              <a:gd name="adj2" fmla="val -45951"/>
              <a:gd name="adj3" fmla="val 16667"/>
            </a:avLst>
          </a:prstGeom>
          <a:gradFill flip="none" rotWithShape="1">
            <a:gsLst>
              <a:gs pos="0">
                <a:srgbClr val="008CFF"/>
              </a:gs>
              <a:gs pos="100000">
                <a:srgbClr val="04B9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Та </a:t>
            </a:r>
            <a:r>
              <a:rPr lang="uk-UA" b="1" dirty="0" err="1">
                <a:solidFill>
                  <a:schemeClr val="bg1"/>
                </a:solidFill>
              </a:rPr>
              <a:t>найсовий</a:t>
            </a:r>
            <a:r>
              <a:rPr lang="uk-UA" b="1" dirty="0">
                <a:solidFill>
                  <a:schemeClr val="bg1"/>
                </a:solidFill>
              </a:rPr>
              <a:t> урок!</a:t>
            </a:r>
          </a:p>
        </p:txBody>
      </p:sp>
      <p:sp>
        <p:nvSpPr>
          <p:cNvPr id="29" name="Бульбашка прямої мови: прямокутна з округленими кутами 28">
            <a:extLst>
              <a:ext uri="{FF2B5EF4-FFF2-40B4-BE49-F238E27FC236}">
                <a16:creationId xmlns:a16="http://schemas.microsoft.com/office/drawing/2014/main" id="{2CA7763B-C542-4EAF-AFC5-31F377D50631}"/>
              </a:ext>
            </a:extLst>
          </p:cNvPr>
          <p:cNvSpPr/>
          <p:nvPr/>
        </p:nvSpPr>
        <p:spPr>
          <a:xfrm>
            <a:off x="4886960" y="5172205"/>
            <a:ext cx="2743342" cy="630314"/>
          </a:xfrm>
          <a:prstGeom prst="wedgeRoundRectCallout">
            <a:avLst>
              <a:gd name="adj1" fmla="val -58709"/>
              <a:gd name="adj2" fmla="val -45951"/>
              <a:gd name="adj3" fmla="val 16667"/>
            </a:avLst>
          </a:prstGeom>
          <a:gradFill flip="none" rotWithShape="1">
            <a:gsLst>
              <a:gs pos="0">
                <a:srgbClr val="008CFF"/>
              </a:gs>
              <a:gs pos="100000">
                <a:srgbClr val="04B9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«</a:t>
            </a:r>
            <a:r>
              <a:rPr lang="en-US" b="1" dirty="0">
                <a:solidFill>
                  <a:schemeClr val="bg1"/>
                </a:solidFill>
              </a:rPr>
              <a:t>OMG</a:t>
            </a:r>
            <a:r>
              <a:rPr lang="uk-UA" b="1" dirty="0">
                <a:solidFill>
                  <a:schemeClr val="bg1"/>
                </a:solidFill>
              </a:rPr>
              <a:t>». Було сумно та не цікаво.</a:t>
            </a:r>
          </a:p>
        </p:txBody>
      </p:sp>
      <p:sp>
        <p:nvSpPr>
          <p:cNvPr id="31" name="Бульбашка прямої мови: прямокутна з округленими кутами 30">
            <a:extLst>
              <a:ext uri="{FF2B5EF4-FFF2-40B4-BE49-F238E27FC236}">
                <a16:creationId xmlns:a16="http://schemas.microsoft.com/office/drawing/2014/main" id="{7EC06548-A883-44F3-BD26-C93D287CB9EE}"/>
              </a:ext>
            </a:extLst>
          </p:cNvPr>
          <p:cNvSpPr/>
          <p:nvPr/>
        </p:nvSpPr>
        <p:spPr>
          <a:xfrm>
            <a:off x="1559733" y="6048313"/>
            <a:ext cx="2743342" cy="630314"/>
          </a:xfrm>
          <a:prstGeom prst="wedgeRoundRectCallout">
            <a:avLst>
              <a:gd name="adj1" fmla="val -58709"/>
              <a:gd name="adj2" fmla="val -45951"/>
              <a:gd name="adj3" fmla="val 16667"/>
            </a:avLst>
          </a:prstGeom>
          <a:gradFill flip="none" rotWithShape="1">
            <a:gsLst>
              <a:gs pos="0">
                <a:srgbClr val="008CFF"/>
              </a:gs>
              <a:gs pos="100000">
                <a:srgbClr val="04B9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Засвоїв знання </a:t>
            </a:r>
            <a:r>
              <a:rPr lang="uk-UA" b="1">
                <a:solidFill>
                  <a:schemeClr val="bg1"/>
                </a:solidFill>
              </a:rPr>
              <a:t>на «</a:t>
            </a:r>
            <a:r>
              <a:rPr lang="en-US" b="1" dirty="0" err="1">
                <a:solidFill>
                  <a:schemeClr val="bg1"/>
                </a:solidFill>
              </a:rPr>
              <a:t>izi</a:t>
            </a:r>
            <a:r>
              <a:rPr lang="uk-UA" b="1" dirty="0">
                <a:solidFill>
                  <a:schemeClr val="bg1"/>
                </a:solidFill>
              </a:rPr>
              <a:t>»!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CA37A8B-92D9-4A53-BC18-8EEC5E71F3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318" y="1012832"/>
            <a:ext cx="3365775" cy="584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6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4571999" cy="6858000"/>
          </a:xfrm>
          <a:prstGeom prst="rect">
            <a:avLst/>
          </a:prstGeom>
        </p:spPr>
      </p:pic>
      <p:sp>
        <p:nvSpPr>
          <p:cNvPr id="7" name="Округлена прямокутна виноска 6"/>
          <p:cNvSpPr/>
          <p:nvPr/>
        </p:nvSpPr>
        <p:spPr>
          <a:xfrm>
            <a:off x="4862284" y="804340"/>
            <a:ext cx="7213600" cy="2624661"/>
          </a:xfrm>
          <a:prstGeom prst="wedgeRoundRectCallout">
            <a:avLst>
              <a:gd name="adj1" fmla="val -69122"/>
              <a:gd name="adj2" fmla="val 43054"/>
              <a:gd name="adj3" fmla="val 16667"/>
            </a:avLst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i="1" dirty="0" smtClean="0">
                <a:solidFill>
                  <a:srgbClr val="002060"/>
                </a:solidFill>
              </a:rPr>
              <a:t>Вітаю вас дорогі учні </a:t>
            </a:r>
            <a:r>
              <a:rPr lang="uk-UA" sz="2800" i="1" dirty="0" smtClean="0">
                <a:solidFill>
                  <a:srgbClr val="002060"/>
                </a:solidFill>
              </a:rPr>
              <a:t>та </a:t>
            </a:r>
            <a:r>
              <a:rPr lang="uk-UA" sz="2800" i="1" dirty="0" smtClean="0">
                <a:solidFill>
                  <a:srgbClr val="002060"/>
                </a:solidFill>
              </a:rPr>
              <a:t>учениці </a:t>
            </a:r>
            <a:r>
              <a:rPr lang="uk-UA" sz="2800" i="1" dirty="0" smtClean="0">
                <a:solidFill>
                  <a:srgbClr val="002060"/>
                </a:solidFill>
              </a:rPr>
              <a:t>5 </a:t>
            </a:r>
            <a:r>
              <a:rPr lang="uk-UA" sz="2800" i="1" dirty="0" smtClean="0">
                <a:solidFill>
                  <a:srgbClr val="002060"/>
                </a:solidFill>
              </a:rPr>
              <a:t>класу! </a:t>
            </a:r>
          </a:p>
          <a:p>
            <a:pPr algn="ctr"/>
            <a:r>
              <a:rPr lang="uk-UA" sz="2800" i="1" dirty="0" smtClean="0">
                <a:solidFill>
                  <a:srgbClr val="002060"/>
                </a:solidFill>
              </a:rPr>
              <a:t>Давайте </a:t>
            </a:r>
            <a:r>
              <a:rPr lang="uk-UA" sz="2800" i="1" dirty="0">
                <a:solidFill>
                  <a:srgbClr val="002060"/>
                </a:solidFill>
              </a:rPr>
              <a:t>знайомитись. </a:t>
            </a:r>
            <a:endParaRPr lang="uk-UA" sz="2800" i="1" dirty="0" smtClean="0">
              <a:solidFill>
                <a:srgbClr val="002060"/>
              </a:solidFill>
            </a:endParaRPr>
          </a:p>
          <a:p>
            <a:pPr algn="ctr"/>
            <a:r>
              <a:rPr lang="uk-UA" sz="2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</a:t>
            </a:r>
            <a:r>
              <a:rPr lang="uk-UA" sz="28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Анастасія Володимирівна Жукова </a:t>
            </a:r>
          </a:p>
          <a:p>
            <a:pPr algn="ctr"/>
            <a:r>
              <a:rPr lang="uk-UA" sz="2800" i="1" dirty="0" smtClean="0">
                <a:solidFill>
                  <a:srgbClr val="002060"/>
                </a:solidFill>
              </a:rPr>
              <a:t>Цього року ми з вами будемо </a:t>
            </a:r>
            <a:r>
              <a:rPr lang="uk-UA" sz="2800" i="1" dirty="0" smtClean="0">
                <a:solidFill>
                  <a:srgbClr val="002060"/>
                </a:solidFill>
              </a:rPr>
              <a:t>вивчати предмет</a:t>
            </a:r>
            <a:endParaRPr lang="uk-UA" sz="2800" i="1" dirty="0" smtClean="0">
              <a:solidFill>
                <a:srgbClr val="002060"/>
              </a:solidFill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4746169" y="4045605"/>
            <a:ext cx="74458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1" dirty="0" smtClean="0">
                <a:solidFill>
                  <a:srgbClr val="FF0000"/>
                </a:solidFill>
              </a:rPr>
              <a:t>ЗДОРОВ’Я, БЕЗПЕКА </a:t>
            </a:r>
          </a:p>
          <a:p>
            <a:pPr algn="ctr"/>
            <a:r>
              <a:rPr lang="uk-UA" sz="5400" b="1" dirty="0" smtClean="0">
                <a:solidFill>
                  <a:srgbClr val="FF0000"/>
                </a:solidFill>
              </a:rPr>
              <a:t>ТА ДОБРОБУТ</a:t>
            </a:r>
            <a:endParaRPr lang="uk-UA" sz="54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9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815771"/>
            <a:ext cx="2694819" cy="4042230"/>
          </a:xfrm>
          <a:prstGeom prst="rect">
            <a:avLst/>
          </a:prstGeom>
        </p:spPr>
      </p:pic>
      <p:sp>
        <p:nvSpPr>
          <p:cNvPr id="7" name="Округлена прямокутна виноска 6"/>
          <p:cNvSpPr/>
          <p:nvPr/>
        </p:nvSpPr>
        <p:spPr>
          <a:xfrm>
            <a:off x="653143" y="119346"/>
            <a:ext cx="10392234" cy="3862438"/>
          </a:xfrm>
          <a:custGeom>
            <a:avLst/>
            <a:gdLst>
              <a:gd name="connsiteX0" fmla="*/ 0 w 10392234"/>
              <a:gd name="connsiteY0" fmla="*/ 419972 h 2519784"/>
              <a:gd name="connsiteX1" fmla="*/ 419972 w 10392234"/>
              <a:gd name="connsiteY1" fmla="*/ 0 h 2519784"/>
              <a:gd name="connsiteX2" fmla="*/ 1732039 w 10392234"/>
              <a:gd name="connsiteY2" fmla="*/ 0 h 2519784"/>
              <a:gd name="connsiteX3" fmla="*/ 1732039 w 10392234"/>
              <a:gd name="connsiteY3" fmla="*/ 0 h 2519784"/>
              <a:gd name="connsiteX4" fmla="*/ 4330098 w 10392234"/>
              <a:gd name="connsiteY4" fmla="*/ 0 h 2519784"/>
              <a:gd name="connsiteX5" fmla="*/ 9972262 w 10392234"/>
              <a:gd name="connsiteY5" fmla="*/ 0 h 2519784"/>
              <a:gd name="connsiteX6" fmla="*/ 10392234 w 10392234"/>
              <a:gd name="connsiteY6" fmla="*/ 419972 h 2519784"/>
              <a:gd name="connsiteX7" fmla="*/ 10392234 w 10392234"/>
              <a:gd name="connsiteY7" fmla="*/ 1469874 h 2519784"/>
              <a:gd name="connsiteX8" fmla="*/ 10392234 w 10392234"/>
              <a:gd name="connsiteY8" fmla="*/ 1469874 h 2519784"/>
              <a:gd name="connsiteX9" fmla="*/ 10392234 w 10392234"/>
              <a:gd name="connsiteY9" fmla="*/ 2099820 h 2519784"/>
              <a:gd name="connsiteX10" fmla="*/ 10392234 w 10392234"/>
              <a:gd name="connsiteY10" fmla="*/ 2099812 h 2519784"/>
              <a:gd name="connsiteX11" fmla="*/ 9972262 w 10392234"/>
              <a:gd name="connsiteY11" fmla="*/ 2519784 h 2519784"/>
              <a:gd name="connsiteX12" fmla="*/ 4330098 w 10392234"/>
              <a:gd name="connsiteY12" fmla="*/ 2519784 h 2519784"/>
              <a:gd name="connsiteX13" fmla="*/ 1733944 w 10392234"/>
              <a:gd name="connsiteY13" fmla="*/ 3298044 h 2519784"/>
              <a:gd name="connsiteX14" fmla="*/ 1732039 w 10392234"/>
              <a:gd name="connsiteY14" fmla="*/ 2519784 h 2519784"/>
              <a:gd name="connsiteX15" fmla="*/ 419972 w 10392234"/>
              <a:gd name="connsiteY15" fmla="*/ 2519784 h 2519784"/>
              <a:gd name="connsiteX16" fmla="*/ 0 w 10392234"/>
              <a:gd name="connsiteY16" fmla="*/ 2099812 h 2519784"/>
              <a:gd name="connsiteX17" fmla="*/ 0 w 10392234"/>
              <a:gd name="connsiteY17" fmla="*/ 2099820 h 2519784"/>
              <a:gd name="connsiteX18" fmla="*/ 0 w 10392234"/>
              <a:gd name="connsiteY18" fmla="*/ 1469874 h 2519784"/>
              <a:gd name="connsiteX19" fmla="*/ 0 w 10392234"/>
              <a:gd name="connsiteY19" fmla="*/ 1469874 h 2519784"/>
              <a:gd name="connsiteX20" fmla="*/ 0 w 10392234"/>
              <a:gd name="connsiteY20" fmla="*/ 419972 h 2519784"/>
              <a:gd name="connsiteX0" fmla="*/ 0 w 10392234"/>
              <a:gd name="connsiteY0" fmla="*/ 419972 h 3298044"/>
              <a:gd name="connsiteX1" fmla="*/ 419972 w 10392234"/>
              <a:gd name="connsiteY1" fmla="*/ 0 h 3298044"/>
              <a:gd name="connsiteX2" fmla="*/ 1732039 w 10392234"/>
              <a:gd name="connsiteY2" fmla="*/ 0 h 3298044"/>
              <a:gd name="connsiteX3" fmla="*/ 1732039 w 10392234"/>
              <a:gd name="connsiteY3" fmla="*/ 0 h 3298044"/>
              <a:gd name="connsiteX4" fmla="*/ 4330098 w 10392234"/>
              <a:gd name="connsiteY4" fmla="*/ 0 h 3298044"/>
              <a:gd name="connsiteX5" fmla="*/ 9972262 w 10392234"/>
              <a:gd name="connsiteY5" fmla="*/ 0 h 3298044"/>
              <a:gd name="connsiteX6" fmla="*/ 10392234 w 10392234"/>
              <a:gd name="connsiteY6" fmla="*/ 419972 h 3298044"/>
              <a:gd name="connsiteX7" fmla="*/ 10392234 w 10392234"/>
              <a:gd name="connsiteY7" fmla="*/ 1469874 h 3298044"/>
              <a:gd name="connsiteX8" fmla="*/ 10392234 w 10392234"/>
              <a:gd name="connsiteY8" fmla="*/ 1469874 h 3298044"/>
              <a:gd name="connsiteX9" fmla="*/ 10392234 w 10392234"/>
              <a:gd name="connsiteY9" fmla="*/ 2099820 h 3298044"/>
              <a:gd name="connsiteX10" fmla="*/ 10392234 w 10392234"/>
              <a:gd name="connsiteY10" fmla="*/ 2099812 h 3298044"/>
              <a:gd name="connsiteX11" fmla="*/ 9972262 w 10392234"/>
              <a:gd name="connsiteY11" fmla="*/ 2519784 h 3298044"/>
              <a:gd name="connsiteX12" fmla="*/ 2457755 w 10392234"/>
              <a:gd name="connsiteY12" fmla="*/ 2548812 h 3298044"/>
              <a:gd name="connsiteX13" fmla="*/ 1733944 w 10392234"/>
              <a:gd name="connsiteY13" fmla="*/ 3298044 h 3298044"/>
              <a:gd name="connsiteX14" fmla="*/ 1732039 w 10392234"/>
              <a:gd name="connsiteY14" fmla="*/ 2519784 h 3298044"/>
              <a:gd name="connsiteX15" fmla="*/ 419972 w 10392234"/>
              <a:gd name="connsiteY15" fmla="*/ 2519784 h 3298044"/>
              <a:gd name="connsiteX16" fmla="*/ 0 w 10392234"/>
              <a:gd name="connsiteY16" fmla="*/ 2099812 h 3298044"/>
              <a:gd name="connsiteX17" fmla="*/ 0 w 10392234"/>
              <a:gd name="connsiteY17" fmla="*/ 2099820 h 3298044"/>
              <a:gd name="connsiteX18" fmla="*/ 0 w 10392234"/>
              <a:gd name="connsiteY18" fmla="*/ 1469874 h 3298044"/>
              <a:gd name="connsiteX19" fmla="*/ 0 w 10392234"/>
              <a:gd name="connsiteY19" fmla="*/ 1469874 h 3298044"/>
              <a:gd name="connsiteX20" fmla="*/ 0 w 10392234"/>
              <a:gd name="connsiteY20" fmla="*/ 419972 h 3298044"/>
              <a:gd name="connsiteX0" fmla="*/ 0 w 10392234"/>
              <a:gd name="connsiteY0" fmla="*/ 419972 h 3298044"/>
              <a:gd name="connsiteX1" fmla="*/ 419972 w 10392234"/>
              <a:gd name="connsiteY1" fmla="*/ 0 h 3298044"/>
              <a:gd name="connsiteX2" fmla="*/ 1732039 w 10392234"/>
              <a:gd name="connsiteY2" fmla="*/ 0 h 3298044"/>
              <a:gd name="connsiteX3" fmla="*/ 1732039 w 10392234"/>
              <a:gd name="connsiteY3" fmla="*/ 0 h 3298044"/>
              <a:gd name="connsiteX4" fmla="*/ 4330098 w 10392234"/>
              <a:gd name="connsiteY4" fmla="*/ 0 h 3298044"/>
              <a:gd name="connsiteX5" fmla="*/ 9972262 w 10392234"/>
              <a:gd name="connsiteY5" fmla="*/ 0 h 3298044"/>
              <a:gd name="connsiteX6" fmla="*/ 10392234 w 10392234"/>
              <a:gd name="connsiteY6" fmla="*/ 419972 h 3298044"/>
              <a:gd name="connsiteX7" fmla="*/ 10392234 w 10392234"/>
              <a:gd name="connsiteY7" fmla="*/ 1469874 h 3298044"/>
              <a:gd name="connsiteX8" fmla="*/ 10392234 w 10392234"/>
              <a:gd name="connsiteY8" fmla="*/ 1469874 h 3298044"/>
              <a:gd name="connsiteX9" fmla="*/ 10392234 w 10392234"/>
              <a:gd name="connsiteY9" fmla="*/ 2099820 h 3298044"/>
              <a:gd name="connsiteX10" fmla="*/ 10392234 w 10392234"/>
              <a:gd name="connsiteY10" fmla="*/ 2099812 h 3298044"/>
              <a:gd name="connsiteX11" fmla="*/ 9972262 w 10392234"/>
              <a:gd name="connsiteY11" fmla="*/ 2519784 h 3298044"/>
              <a:gd name="connsiteX12" fmla="*/ 2457755 w 10392234"/>
              <a:gd name="connsiteY12" fmla="*/ 2548812 h 3298044"/>
              <a:gd name="connsiteX13" fmla="*/ 1733944 w 10392234"/>
              <a:gd name="connsiteY13" fmla="*/ 3298044 h 3298044"/>
              <a:gd name="connsiteX14" fmla="*/ 1673982 w 10392234"/>
              <a:gd name="connsiteY14" fmla="*/ 2563327 h 3298044"/>
              <a:gd name="connsiteX15" fmla="*/ 419972 w 10392234"/>
              <a:gd name="connsiteY15" fmla="*/ 2519784 h 3298044"/>
              <a:gd name="connsiteX16" fmla="*/ 0 w 10392234"/>
              <a:gd name="connsiteY16" fmla="*/ 2099812 h 3298044"/>
              <a:gd name="connsiteX17" fmla="*/ 0 w 10392234"/>
              <a:gd name="connsiteY17" fmla="*/ 2099820 h 3298044"/>
              <a:gd name="connsiteX18" fmla="*/ 0 w 10392234"/>
              <a:gd name="connsiteY18" fmla="*/ 1469874 h 3298044"/>
              <a:gd name="connsiteX19" fmla="*/ 0 w 10392234"/>
              <a:gd name="connsiteY19" fmla="*/ 1469874 h 3298044"/>
              <a:gd name="connsiteX20" fmla="*/ 0 w 10392234"/>
              <a:gd name="connsiteY20" fmla="*/ 419972 h 3298044"/>
              <a:gd name="connsiteX0" fmla="*/ 0 w 10392234"/>
              <a:gd name="connsiteY0" fmla="*/ 419972 h 3762502"/>
              <a:gd name="connsiteX1" fmla="*/ 419972 w 10392234"/>
              <a:gd name="connsiteY1" fmla="*/ 0 h 3762502"/>
              <a:gd name="connsiteX2" fmla="*/ 1732039 w 10392234"/>
              <a:gd name="connsiteY2" fmla="*/ 0 h 3762502"/>
              <a:gd name="connsiteX3" fmla="*/ 1732039 w 10392234"/>
              <a:gd name="connsiteY3" fmla="*/ 0 h 3762502"/>
              <a:gd name="connsiteX4" fmla="*/ 4330098 w 10392234"/>
              <a:gd name="connsiteY4" fmla="*/ 0 h 3762502"/>
              <a:gd name="connsiteX5" fmla="*/ 9972262 w 10392234"/>
              <a:gd name="connsiteY5" fmla="*/ 0 h 3762502"/>
              <a:gd name="connsiteX6" fmla="*/ 10392234 w 10392234"/>
              <a:gd name="connsiteY6" fmla="*/ 419972 h 3762502"/>
              <a:gd name="connsiteX7" fmla="*/ 10392234 w 10392234"/>
              <a:gd name="connsiteY7" fmla="*/ 1469874 h 3762502"/>
              <a:gd name="connsiteX8" fmla="*/ 10392234 w 10392234"/>
              <a:gd name="connsiteY8" fmla="*/ 1469874 h 3762502"/>
              <a:gd name="connsiteX9" fmla="*/ 10392234 w 10392234"/>
              <a:gd name="connsiteY9" fmla="*/ 2099820 h 3762502"/>
              <a:gd name="connsiteX10" fmla="*/ 10392234 w 10392234"/>
              <a:gd name="connsiteY10" fmla="*/ 2099812 h 3762502"/>
              <a:gd name="connsiteX11" fmla="*/ 9972262 w 10392234"/>
              <a:gd name="connsiteY11" fmla="*/ 2519784 h 3762502"/>
              <a:gd name="connsiteX12" fmla="*/ 2457755 w 10392234"/>
              <a:gd name="connsiteY12" fmla="*/ 2548812 h 3762502"/>
              <a:gd name="connsiteX13" fmla="*/ 1559772 w 10392234"/>
              <a:gd name="connsiteY13" fmla="*/ 3762502 h 3762502"/>
              <a:gd name="connsiteX14" fmla="*/ 1673982 w 10392234"/>
              <a:gd name="connsiteY14" fmla="*/ 2563327 h 3762502"/>
              <a:gd name="connsiteX15" fmla="*/ 419972 w 10392234"/>
              <a:gd name="connsiteY15" fmla="*/ 2519784 h 3762502"/>
              <a:gd name="connsiteX16" fmla="*/ 0 w 10392234"/>
              <a:gd name="connsiteY16" fmla="*/ 2099812 h 3762502"/>
              <a:gd name="connsiteX17" fmla="*/ 0 w 10392234"/>
              <a:gd name="connsiteY17" fmla="*/ 2099820 h 3762502"/>
              <a:gd name="connsiteX18" fmla="*/ 0 w 10392234"/>
              <a:gd name="connsiteY18" fmla="*/ 1469874 h 3762502"/>
              <a:gd name="connsiteX19" fmla="*/ 0 w 10392234"/>
              <a:gd name="connsiteY19" fmla="*/ 1469874 h 3762502"/>
              <a:gd name="connsiteX20" fmla="*/ 0 w 10392234"/>
              <a:gd name="connsiteY20" fmla="*/ 419972 h 3762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392234" h="3762502">
                <a:moveTo>
                  <a:pt x="0" y="419972"/>
                </a:moveTo>
                <a:cubicBezTo>
                  <a:pt x="0" y="188028"/>
                  <a:pt x="188028" y="0"/>
                  <a:pt x="419972" y="0"/>
                </a:cubicBezTo>
                <a:lnTo>
                  <a:pt x="1732039" y="0"/>
                </a:lnTo>
                <a:lnTo>
                  <a:pt x="1732039" y="0"/>
                </a:lnTo>
                <a:lnTo>
                  <a:pt x="4330098" y="0"/>
                </a:lnTo>
                <a:lnTo>
                  <a:pt x="9972262" y="0"/>
                </a:lnTo>
                <a:cubicBezTo>
                  <a:pt x="10204206" y="0"/>
                  <a:pt x="10392234" y="188028"/>
                  <a:pt x="10392234" y="419972"/>
                </a:cubicBezTo>
                <a:lnTo>
                  <a:pt x="10392234" y="1469874"/>
                </a:lnTo>
                <a:lnTo>
                  <a:pt x="10392234" y="1469874"/>
                </a:lnTo>
                <a:lnTo>
                  <a:pt x="10392234" y="2099820"/>
                </a:lnTo>
                <a:lnTo>
                  <a:pt x="10392234" y="2099812"/>
                </a:lnTo>
                <a:cubicBezTo>
                  <a:pt x="10392234" y="2331756"/>
                  <a:pt x="10204206" y="2519784"/>
                  <a:pt x="9972262" y="2519784"/>
                </a:cubicBezTo>
                <a:lnTo>
                  <a:pt x="2457755" y="2548812"/>
                </a:lnTo>
                <a:lnTo>
                  <a:pt x="1559772" y="3762502"/>
                </a:lnTo>
                <a:lnTo>
                  <a:pt x="1673982" y="2563327"/>
                </a:lnTo>
                <a:lnTo>
                  <a:pt x="419972" y="2519784"/>
                </a:lnTo>
                <a:cubicBezTo>
                  <a:pt x="188028" y="2519784"/>
                  <a:pt x="0" y="2331756"/>
                  <a:pt x="0" y="2099812"/>
                </a:cubicBezTo>
                <a:lnTo>
                  <a:pt x="0" y="2099820"/>
                </a:lnTo>
                <a:lnTo>
                  <a:pt x="0" y="1469874"/>
                </a:lnTo>
                <a:lnTo>
                  <a:pt x="0" y="1469874"/>
                </a:lnTo>
                <a:lnTo>
                  <a:pt x="0" y="419972"/>
                </a:lnTo>
                <a:close/>
              </a:path>
            </a:pathLst>
          </a:cu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800" i="1" dirty="0" smtClean="0">
              <a:solidFill>
                <a:srgbClr val="002060"/>
              </a:solidFill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2895600" y="3013501"/>
            <a:ext cx="640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400" i="1" dirty="0" smtClean="0">
                <a:solidFill>
                  <a:srgbClr val="0000FF"/>
                </a:solidFill>
                <a:hlinkClick r:id="rId3"/>
              </a:rPr>
              <a:t>https://svarog.cx/product/zdorov-ya-bezpeka-ta-dobrobut-integrovanyj-kurs-5-klas-shyyan-o-i/</a:t>
            </a:r>
            <a:r>
              <a:rPr lang="uk-UA" sz="2400" i="1" dirty="0" smtClean="0">
                <a:solidFill>
                  <a:srgbClr val="0000FF"/>
                </a:solidFill>
              </a:rPr>
              <a:t> </a:t>
            </a:r>
            <a:endParaRPr lang="uk-UA" sz="2400" i="1" dirty="0" smtClean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8150" y="240909"/>
            <a:ext cx="102072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i="1" dirty="0" smtClean="0">
                <a:solidFill>
                  <a:srgbClr val="002060"/>
                </a:solidFill>
              </a:rPr>
              <a:t>А допоможе нам в цьому підручник, який написали для вас </a:t>
            </a:r>
          </a:p>
          <a:p>
            <a:pPr algn="ctr"/>
            <a:r>
              <a:rPr lang="uk-UA" sz="2800" i="1" dirty="0" smtClean="0">
                <a:solidFill>
                  <a:srgbClr val="002060"/>
                </a:solidFill>
              </a:rPr>
              <a:t>Шиян О.І., </a:t>
            </a:r>
            <a:r>
              <a:rPr lang="uk-UA" sz="2800" i="1" dirty="0" err="1" smtClean="0">
                <a:solidFill>
                  <a:srgbClr val="002060"/>
                </a:solidFill>
              </a:rPr>
              <a:t>Волощенко</a:t>
            </a:r>
            <a:r>
              <a:rPr lang="uk-UA" sz="2800" i="1" dirty="0" smtClean="0">
                <a:solidFill>
                  <a:srgbClr val="002060"/>
                </a:solidFill>
              </a:rPr>
              <a:t> О.В., </a:t>
            </a:r>
            <a:r>
              <a:rPr lang="uk-UA" sz="2800" i="1" dirty="0" err="1" smtClean="0">
                <a:solidFill>
                  <a:srgbClr val="002060"/>
                </a:solidFill>
              </a:rPr>
              <a:t>Гриньова</a:t>
            </a:r>
            <a:r>
              <a:rPr lang="uk-UA" sz="2800" i="1" dirty="0" smtClean="0">
                <a:solidFill>
                  <a:srgbClr val="002060"/>
                </a:solidFill>
              </a:rPr>
              <a:t> М.В. та інші.</a:t>
            </a:r>
            <a:endParaRPr lang="uk-UA" i="1" dirty="0" smtClean="0">
              <a:solidFill>
                <a:srgbClr val="002060"/>
              </a:solidFill>
            </a:endParaRPr>
          </a:p>
          <a:p>
            <a:pPr algn="ctr"/>
            <a:endParaRPr lang="uk-UA" sz="2800" i="1" dirty="0" smtClean="0">
              <a:solidFill>
                <a:srgbClr val="002060"/>
              </a:solidFill>
            </a:endParaRPr>
          </a:p>
          <a:p>
            <a:pPr algn="ctr"/>
            <a:r>
              <a:rPr lang="uk-UA" sz="2800" i="1" dirty="0" smtClean="0">
                <a:solidFill>
                  <a:srgbClr val="002060"/>
                </a:solidFill>
              </a:rPr>
              <a:t>Завантажити </a:t>
            </a:r>
            <a:r>
              <a:rPr lang="uk-UA" sz="2800" i="1" dirty="0" smtClean="0">
                <a:solidFill>
                  <a:srgbClr val="002060"/>
                </a:solidFill>
              </a:rPr>
              <a:t>його ви зможете за посиланням нижче або </a:t>
            </a:r>
          </a:p>
          <a:p>
            <a:pPr algn="ctr"/>
            <a:r>
              <a:rPr lang="uk-UA" sz="2800" i="1" dirty="0" smtClean="0">
                <a:solidFill>
                  <a:srgbClr val="002060"/>
                </a:solidFill>
              </a:rPr>
              <a:t>за </a:t>
            </a:r>
            <a:r>
              <a:rPr lang="en-US" sz="2800" i="1" dirty="0" smtClean="0">
                <a:solidFill>
                  <a:srgbClr val="002060"/>
                </a:solidFill>
              </a:rPr>
              <a:t>QR</a:t>
            </a:r>
            <a:r>
              <a:rPr lang="uk-UA" sz="2800" i="1" dirty="0" smtClean="0">
                <a:solidFill>
                  <a:srgbClr val="002060"/>
                </a:solidFill>
              </a:rPr>
              <a:t>-кодом, використавши </a:t>
            </a:r>
            <a:r>
              <a:rPr lang="uk-UA" sz="2800" i="1" dirty="0">
                <a:solidFill>
                  <a:srgbClr val="002060"/>
                </a:solidFill>
              </a:rPr>
              <a:t>свої </a:t>
            </a:r>
            <a:r>
              <a:rPr lang="uk-UA" sz="2800" i="1" dirty="0" err="1">
                <a:solidFill>
                  <a:srgbClr val="002060"/>
                </a:solidFill>
              </a:rPr>
              <a:t>ґаджети</a:t>
            </a:r>
            <a:endParaRPr lang="uk-UA" sz="2800" i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076" y="3981784"/>
            <a:ext cx="2654368" cy="2654368"/>
          </a:xfrm>
          <a:prstGeom prst="rect">
            <a:avLst/>
          </a:prstGeom>
        </p:spPr>
      </p:pic>
      <p:pic>
        <p:nvPicPr>
          <p:cNvPr id="4" name="Рисунок 3" descr="Фрагмент екрана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7573">
            <a:off x="9055920" y="2601487"/>
            <a:ext cx="2628823" cy="3853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9562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/>
              <a:t>Гімнастика для очей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EF70354-AC86-4451-9374-B0ECE2C699D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1" t="19029" r="4683" b="16505"/>
          <a:stretch/>
        </p:blipFill>
        <p:spPr>
          <a:xfrm>
            <a:off x="683579" y="1678981"/>
            <a:ext cx="10955045" cy="442108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E9EF476-82D4-43B3-AE2B-35C11B1548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" t="13334" r="91845" b="74110"/>
          <a:stretch/>
        </p:blipFill>
        <p:spPr>
          <a:xfrm>
            <a:off x="84922" y="994737"/>
            <a:ext cx="889961" cy="8611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75EE9E-5970-4B0B-8CE6-90C38836E6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5" t="16156" r="79686" b="74110"/>
          <a:stretch/>
        </p:blipFill>
        <p:spPr>
          <a:xfrm>
            <a:off x="2545966" y="1170555"/>
            <a:ext cx="889961" cy="66757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BC785B1-C6C8-413B-A06B-F8A6303C51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13" t="16156" r="62305" b="74110"/>
          <a:stretch/>
        </p:blipFill>
        <p:spPr>
          <a:xfrm>
            <a:off x="4834332" y="1297240"/>
            <a:ext cx="1326769" cy="66757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DD879D9-742B-4C30-AD99-1676CEC463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8" t="14023" r="48280" b="76243"/>
          <a:stretch/>
        </p:blipFill>
        <p:spPr>
          <a:xfrm>
            <a:off x="7480204" y="1047751"/>
            <a:ext cx="1326769" cy="66757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534BDB6-5777-4128-9D6C-71ED898723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1" t="27489" r="86147" b="62493"/>
          <a:stretch/>
        </p:blipFill>
        <p:spPr>
          <a:xfrm>
            <a:off x="10172473" y="1196418"/>
            <a:ext cx="1326769" cy="68707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431D62C-03FD-40A1-8C4E-BCB2832B74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71" t="25383" r="71147" b="62785"/>
          <a:stretch/>
        </p:blipFill>
        <p:spPr>
          <a:xfrm>
            <a:off x="10569540" y="3705658"/>
            <a:ext cx="1326769" cy="8114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E18D3F6-490A-4110-B448-E5E39ABA1AA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3" t="25383" r="55945" b="62785"/>
          <a:stretch/>
        </p:blipFill>
        <p:spPr>
          <a:xfrm>
            <a:off x="9051636" y="5816026"/>
            <a:ext cx="1326769" cy="81147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B44BD13F-B057-4F2B-9C2D-C391D490506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23" t="25383" r="45295" b="62785"/>
          <a:stretch/>
        </p:blipFill>
        <p:spPr>
          <a:xfrm>
            <a:off x="6464648" y="5816026"/>
            <a:ext cx="1326769" cy="8114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32C2FA8-B135-41AC-B440-801A008F91D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86" t="26050" r="34532" b="62118"/>
          <a:stretch/>
        </p:blipFill>
        <p:spPr>
          <a:xfrm>
            <a:off x="4343625" y="6014121"/>
            <a:ext cx="1326769" cy="8114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AAA58F0-F4B7-4AD4-899B-9EF2E8E51CF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11" t="26050" r="18907" b="62118"/>
          <a:stretch/>
        </p:blipFill>
        <p:spPr>
          <a:xfrm>
            <a:off x="946115" y="5992671"/>
            <a:ext cx="1326769" cy="81147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008EE52-A5F1-4D33-B36B-23EB6CA7057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78" t="26050" r="5240" b="62118"/>
          <a:stretch/>
        </p:blipFill>
        <p:spPr>
          <a:xfrm>
            <a:off x="20194" y="4367541"/>
            <a:ext cx="1326769" cy="8114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B47DF2B3-9F46-4E8F-B9C7-7F44632F89E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43" t="49358" r="34075" b="38810"/>
          <a:stretch/>
        </p:blipFill>
        <p:spPr>
          <a:xfrm>
            <a:off x="1361636" y="3567617"/>
            <a:ext cx="1052628" cy="64380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59883E8-FE86-4865-BD44-07468E48FAC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01" t="49358" r="46240" b="40509"/>
          <a:stretch/>
        </p:blipFill>
        <p:spPr>
          <a:xfrm>
            <a:off x="4316418" y="3613837"/>
            <a:ext cx="827931" cy="551368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5B505AF-A426-4CDE-8BB9-0138108C43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3" t="50590" r="72488" b="39277"/>
          <a:stretch/>
        </p:blipFill>
        <p:spPr>
          <a:xfrm>
            <a:off x="6499238" y="3613837"/>
            <a:ext cx="1096830" cy="55136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E977F35-CB4E-4B02-B455-686FF88D30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6" t="62228" r="60425" b="27639"/>
          <a:stretch/>
        </p:blipFill>
        <p:spPr>
          <a:xfrm>
            <a:off x="10874836" y="5716987"/>
            <a:ext cx="1096830" cy="551368"/>
          </a:xfrm>
          <a:prstGeom prst="rect">
            <a:avLst/>
          </a:prstGeom>
        </p:spPr>
      </p:pic>
      <p:pic>
        <p:nvPicPr>
          <p:cNvPr id="2" name="Гімнастика для очей №4">
            <a:hlinkClick r:id="" action="ppaction://media"/>
            <a:extLst>
              <a:ext uri="{FF2B5EF4-FFF2-40B4-BE49-F238E27FC236}">
                <a16:creationId xmlns:a16="http://schemas.microsoft.com/office/drawing/2014/main" id="{B8076168-520D-4BBD-8E0A-9AD21652BC5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29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659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30333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Знайомимося з підручником. Прочитай звернення авторів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1538654"/>
            <a:ext cx="8390535" cy="4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21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459934" y="162318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Знайомимося з розділом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04710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4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1488" y="1661770"/>
            <a:ext cx="6908078" cy="10028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cs typeface="Times New Roman" panose="02020603050405020304" pitchFamily="18" charset="0"/>
              </a:rPr>
              <a:t>Яку назву має перший розділ нашого нового підручника?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11488" y="3120775"/>
            <a:ext cx="6908078" cy="100287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cs typeface="Times New Roman" panose="02020603050405020304" pitchFamily="18" charset="0"/>
              </a:rPr>
              <a:t>Прочитайте тему сьогоднішнього уроку.</a:t>
            </a:r>
          </a:p>
        </p:txBody>
      </p:sp>
      <p:pic>
        <p:nvPicPr>
          <p:cNvPr id="2050" name="Picture 2" descr="Партпроект запустил голосование заключительного этапа конкурса рисунков  «Земля - наш дом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6483" y="2756196"/>
            <a:ext cx="4102601" cy="361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03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4512531"/>
            <a:ext cx="120761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000" b="1" dirty="0" smtClean="0">
                <a:solidFill>
                  <a:srgbClr val="0070C0"/>
                </a:solidFill>
              </a:rPr>
              <a:t>Урок 1. Добробут — добре буття</a:t>
            </a:r>
            <a:endParaRPr lang="uk-UA" sz="6000" b="1" dirty="0">
              <a:solidFill>
                <a:srgbClr val="0070C0"/>
              </a:solidFill>
            </a:endParaRPr>
          </a:p>
        </p:txBody>
      </p:sp>
      <p:pic>
        <p:nvPicPr>
          <p:cNvPr id="3074" name="Picture 2" descr="Тупизна на выходе. Остановитесь!&amp;quot; | Aartyk.ru - Хроника, События и Факт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632" y="395654"/>
            <a:ext cx="4125753" cy="361003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27546" y="2426850"/>
            <a:ext cx="70285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 smtClean="0">
                <a:solidFill>
                  <a:srgbClr val="FF0000"/>
                </a:solidFill>
              </a:rPr>
              <a:t>Модуль 1. ДОБРОБУТ</a:t>
            </a:r>
            <a:endParaRPr lang="uk-UA" sz="5400" b="1" dirty="0">
              <a:solidFill>
                <a:srgbClr val="FF0000"/>
              </a:solidFill>
            </a:endParaRPr>
          </a:p>
        </p:txBody>
      </p:sp>
      <p:sp>
        <p:nvSpPr>
          <p:cNvPr id="11" name="Прямокутник 10"/>
          <p:cNvSpPr/>
          <p:nvPr/>
        </p:nvSpPr>
        <p:spPr>
          <a:xfrm>
            <a:off x="1190578" y="433502"/>
            <a:ext cx="57970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i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Запиши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uk-UA" sz="2400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до зошита сьогоднішню дату, тему розділу та тему уроку</a:t>
            </a:r>
            <a:endParaRPr lang="uk-UA" sz="2400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7879" l="33603" r="51621">
                        <a14:foregroundMark x1="48189" y1="94545" x2="47092" y2="80424"/>
                        <a14:foregroundMark x1="35510" y1="27636" x2="33603" y2="6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049" r="47912"/>
          <a:stretch/>
        </p:blipFill>
        <p:spPr>
          <a:xfrm rot="2378708">
            <a:off x="557846" y="64329"/>
            <a:ext cx="399753" cy="156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92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80636" y="159108"/>
            <a:ext cx="8732066" cy="4857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Робота з підручником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5732142"/>
            <a:ext cx="1054100" cy="11306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4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Тренінгове заняття &amp;quot;Наш дружний 5-й клас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646" y="1538654"/>
            <a:ext cx="8390535" cy="488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9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690</Words>
  <Application>Microsoft Office PowerPoint</Application>
  <PresentationFormat>Широкий екран</PresentationFormat>
  <Paragraphs>154</Paragraphs>
  <Slides>25</Slides>
  <Notes>1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</dc:creator>
  <cp:lastModifiedBy>user</cp:lastModifiedBy>
  <cp:revision>5</cp:revision>
  <dcterms:created xsi:type="dcterms:W3CDTF">2022-09-12T20:34:06Z</dcterms:created>
  <dcterms:modified xsi:type="dcterms:W3CDTF">2022-09-12T21:04:45Z</dcterms:modified>
</cp:coreProperties>
</file>