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381000"/>
            <a:ext cx="8720253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solidFill>
                  <a:srgbClr val="005BBB"/>
                </a:solidFill>
              </a:rPr>
              <a:t>Вікторина. Питання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Який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міжнародний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закликає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захищати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школи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Паризька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хартія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Декларація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безпеку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шкіл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Болонська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угода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solidFill>
                  <a:srgbClr val="005BBB"/>
                </a:solidFill>
              </a:rPr>
              <a:t>Вікторина. Питання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latin typeface="+mj-lt"/>
              </a:rPr>
              <a:t>Яке з </a:t>
            </a:r>
            <a:r>
              <a:rPr lang="ru-RU" dirty="0" err="1">
                <a:latin typeface="+mj-lt"/>
              </a:rPr>
              <a:t>дій</a:t>
            </a:r>
            <a:r>
              <a:rPr lang="ru-RU" dirty="0">
                <a:latin typeface="+mj-lt"/>
              </a:rPr>
              <a:t> є </a:t>
            </a:r>
            <a:r>
              <a:rPr lang="ru-RU" dirty="0" err="1">
                <a:latin typeface="+mj-lt"/>
              </a:rPr>
              <a:t>порушенням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міжнародного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гуманітарного</a:t>
            </a:r>
            <a:r>
              <a:rPr lang="ru-RU" dirty="0">
                <a:latin typeface="+mj-lt"/>
              </a:rPr>
              <a:t> права?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</a:t>
            </a:r>
            <a:r>
              <a:rPr lang="ru-RU" dirty="0" err="1"/>
              <a:t>Переведення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на онлайн-</a:t>
            </a:r>
            <a:r>
              <a:rPr lang="ru-RU" dirty="0" err="1"/>
              <a:t>навчання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Б)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автобуса для </a:t>
            </a:r>
            <a:r>
              <a:rPr lang="ru-RU" dirty="0" err="1"/>
              <a:t>евакуації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В) </a:t>
            </a:r>
            <a:r>
              <a:rPr lang="ru-RU" dirty="0" smtClean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у </a:t>
            </a:r>
            <a:r>
              <a:rPr lang="ru-RU" dirty="0" err="1"/>
              <a:t>школі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Г) </a:t>
            </a:r>
            <a:r>
              <a:rPr lang="ru-RU" dirty="0" err="1"/>
              <a:t>Навчання</a:t>
            </a:r>
            <a:r>
              <a:rPr lang="ru-RU" dirty="0"/>
              <a:t> з </a:t>
            </a:r>
            <a:r>
              <a:rPr lang="ru-RU" dirty="0" err="1"/>
              <a:t>цивільної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endParaRPr lang="ru-RU" dirty="0"/>
          </a:p>
          <a:p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solidFill>
                  <a:srgbClr val="005BBB"/>
                </a:solidFill>
              </a:rPr>
              <a:t>Вікторина. Питання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altLang="ru-RU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alt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підписала</a:t>
            </a:r>
            <a:r>
              <a:rPr lang="ru-RU" alt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Декларацію</a:t>
            </a:r>
            <a:r>
              <a:rPr lang="ru-RU" alt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altLang="ru-RU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alt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alt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2014</a:t>
            </a:r>
            <a:b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altLang="ru-RU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2022</a:t>
            </a:r>
            <a:b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2023</a:t>
            </a:r>
            <a:endParaRPr lang="ru-RU" altLang="ru-RU" sz="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err="1">
                <a:solidFill>
                  <a:srgbClr val="005BBB"/>
                </a:solidFill>
              </a:rPr>
              <a:t>Вікторина</a:t>
            </a:r>
            <a:r>
              <a:rPr sz="3600" dirty="0">
                <a:solidFill>
                  <a:srgbClr val="005BBB"/>
                </a:solidFill>
              </a:rPr>
              <a:t>. </a:t>
            </a:r>
            <a:r>
              <a:rPr sz="3600" dirty="0" err="1">
                <a:solidFill>
                  <a:srgbClr val="005BBB"/>
                </a:solidFill>
              </a:rPr>
              <a:t>Питання</a:t>
            </a:r>
            <a:r>
              <a:rPr sz="3600" dirty="0">
                <a:solidFill>
                  <a:srgbClr val="005BBB"/>
                </a:solidFill>
              </a:rPr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“</a:t>
            </a:r>
            <a:r>
              <a:rPr lang="ru-RU" dirty="0" err="1"/>
              <a:t>Декларація</a:t>
            </a:r>
            <a:r>
              <a:rPr lang="ru-RU" dirty="0"/>
              <a:t> про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”?</a:t>
            </a:r>
            <a:br>
              <a:rPr lang="ru-RU" dirty="0"/>
            </a:br>
            <a:r>
              <a:rPr lang="ru-RU" dirty="0"/>
              <a:t>А) Наказ МОН про </a:t>
            </a:r>
            <a:r>
              <a:rPr lang="ru-RU" dirty="0" err="1"/>
              <a:t>канікули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Б) Документ про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В) </a:t>
            </a:r>
            <a:r>
              <a:rPr lang="ru-RU" dirty="0" smtClean="0"/>
              <a:t> </a:t>
            </a:r>
            <a:r>
              <a:rPr lang="ru-RU" dirty="0" err="1"/>
              <a:t>Міжнародна</a:t>
            </a:r>
            <a:r>
              <a:rPr lang="ru-RU" dirty="0"/>
              <a:t> угода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у зонах </a:t>
            </a:r>
            <a:r>
              <a:rPr lang="ru-RU" dirty="0" err="1"/>
              <a:t>конфлікту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Г) Закон про ремонт </a:t>
            </a:r>
            <a:r>
              <a:rPr lang="ru-RU" dirty="0" err="1"/>
              <a:t>укриттів</a:t>
            </a:r>
            <a:r>
              <a:rPr lang="ru-RU" dirty="0"/>
              <a:t> у школах</a:t>
            </a:r>
          </a:p>
          <a:p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solidFill>
                  <a:srgbClr val="005BBB"/>
                </a:solidFill>
              </a:rPr>
              <a:t>Вікторина. Питання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позначити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школу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цивільний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об’єкт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Прапорами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знаками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«School»</a:t>
            </a: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Військовими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машинами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Заборона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входу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вчителям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err="1">
                <a:solidFill>
                  <a:srgbClr val="005BBB"/>
                </a:solidFill>
              </a:rPr>
              <a:t>Вікторина</a:t>
            </a:r>
            <a:r>
              <a:rPr sz="3600" dirty="0">
                <a:solidFill>
                  <a:srgbClr val="005BBB"/>
                </a:solidFill>
              </a:rPr>
              <a:t>. </a:t>
            </a:r>
            <a:r>
              <a:rPr sz="3600" dirty="0" err="1">
                <a:solidFill>
                  <a:srgbClr val="005BBB"/>
                </a:solidFill>
              </a:rPr>
              <a:t>Питання</a:t>
            </a:r>
            <a:r>
              <a:rPr sz="3600" dirty="0">
                <a:solidFill>
                  <a:srgbClr val="005BBB"/>
                </a:solidFill>
              </a:rPr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Який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документ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гарантує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захист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дітей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час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війни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А) Закон “Про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освіту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Б) Статут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школи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В)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Женевські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конвенції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Г)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Стратегія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розвитку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ОТГ</a:t>
            </a:r>
          </a:p>
          <a:p>
            <a:pPr marL="0" indent="0">
              <a:buNone/>
            </a:pP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-114324"/>
            <a:ext cx="184731" cy="5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38076"/>
            <a:ext cx="184731" cy="5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7200" y="190476"/>
            <a:ext cx="184731" cy="5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solidFill>
                  <a:srgbClr val="005BBB"/>
                </a:solidFill>
              </a:rPr>
              <a:t>Вікторина. Питання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Яка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роль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учнів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безпеці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Ігнорувати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інструкції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Виконувати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правила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допомагати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іншим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Самостійно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приймати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рішення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solidFill>
                  <a:srgbClr val="005BBB"/>
                </a:solidFill>
              </a:rPr>
              <a:t>Вікторина. Питання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може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зробити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школа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зменшення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ризиків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План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евакуації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тренування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Скасувати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навчання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Встановити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телевізори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solidFill>
                  <a:srgbClr val="005BBB"/>
                </a:solidFill>
              </a:rPr>
              <a:t>Вікторина. Питання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Чому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захист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шкіл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важливий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місце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майбутнього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країни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там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їдальня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працюють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вчителі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Вікторина Питання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Яка з </a:t>
            </a:r>
            <a:r>
              <a:rPr lang="ru-RU" dirty="0" err="1"/>
              <a:t>організацій</a:t>
            </a:r>
            <a:r>
              <a:rPr lang="ru-RU" dirty="0"/>
              <a:t> активно </a:t>
            </a:r>
            <a:r>
              <a:rPr lang="ru-RU" dirty="0" err="1"/>
              <a:t>працює</a:t>
            </a:r>
            <a:r>
              <a:rPr lang="ru-RU" dirty="0"/>
              <a:t> над </a:t>
            </a:r>
            <a:r>
              <a:rPr lang="ru-RU" dirty="0" err="1"/>
              <a:t>захистом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у </a:t>
            </a:r>
            <a:r>
              <a:rPr lang="ru-RU" dirty="0" err="1"/>
              <a:t>конфліктах</a:t>
            </a:r>
            <a:r>
              <a:rPr lang="ru-RU" dirty="0"/>
              <a:t>?</a:t>
            </a:r>
          </a:p>
          <a:p>
            <a:r>
              <a:rPr lang="ru-RU" dirty="0"/>
              <a:t>А) МВФ</a:t>
            </a:r>
          </a:p>
          <a:p>
            <a:r>
              <a:rPr lang="ru-RU" dirty="0"/>
              <a:t>Б) </a:t>
            </a:r>
            <a:r>
              <a:rPr lang="ru-RU" dirty="0" smtClean="0"/>
              <a:t> </a:t>
            </a:r>
            <a:r>
              <a:rPr lang="ru-RU" dirty="0"/>
              <a:t>ЮНІСЕФ</a:t>
            </a:r>
          </a:p>
          <a:p>
            <a:r>
              <a:rPr lang="ru-RU" dirty="0"/>
              <a:t>В) </a:t>
            </a:r>
            <a:r>
              <a:rPr lang="ru-RU" dirty="0" err="1"/>
              <a:t>Світовий</a:t>
            </a:r>
            <a:r>
              <a:rPr lang="ru-RU" dirty="0"/>
              <a:t> банк</a:t>
            </a:r>
          </a:p>
          <a:p>
            <a:r>
              <a:rPr lang="ru-RU" dirty="0"/>
              <a:t>Г) МОК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16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err="1"/>
              <a:t>Вступ</a:t>
            </a:r>
            <a:endParaRPr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400" dirty="0"/>
              <a:t>- </a:t>
            </a:r>
            <a:r>
              <a:rPr sz="3600" dirty="0" err="1"/>
              <a:t>Чому</a:t>
            </a:r>
            <a:r>
              <a:rPr sz="3600" dirty="0"/>
              <a:t> </a:t>
            </a:r>
            <a:r>
              <a:rPr sz="3600" dirty="0" err="1"/>
              <a:t>освіта</a:t>
            </a:r>
            <a:r>
              <a:rPr sz="3600" dirty="0"/>
              <a:t> </a:t>
            </a:r>
            <a:r>
              <a:rPr sz="3600" dirty="0" err="1"/>
              <a:t>має</a:t>
            </a:r>
            <a:r>
              <a:rPr sz="3600" dirty="0"/>
              <a:t> </a:t>
            </a:r>
            <a:r>
              <a:rPr sz="3600" dirty="0" err="1"/>
              <a:t>залишатися</a:t>
            </a:r>
            <a:r>
              <a:rPr sz="3600" dirty="0"/>
              <a:t> </a:t>
            </a:r>
            <a:r>
              <a:rPr sz="3600" dirty="0" err="1"/>
              <a:t>поза</a:t>
            </a:r>
            <a:r>
              <a:rPr sz="3600" dirty="0"/>
              <a:t> </a:t>
            </a:r>
            <a:r>
              <a:rPr sz="3600" dirty="0" err="1"/>
              <a:t>війною</a:t>
            </a:r>
            <a:endParaRPr sz="3600" dirty="0"/>
          </a:p>
          <a:p>
            <a:r>
              <a:rPr sz="3600" dirty="0"/>
              <a:t>- </a:t>
            </a:r>
            <a:r>
              <a:rPr sz="3600" dirty="0" err="1"/>
              <a:t>Конвенція</a:t>
            </a:r>
            <a:r>
              <a:rPr sz="3600" dirty="0"/>
              <a:t> ООН </a:t>
            </a:r>
            <a:r>
              <a:rPr sz="3600" dirty="0" err="1"/>
              <a:t>про</a:t>
            </a:r>
            <a:r>
              <a:rPr sz="3600" dirty="0"/>
              <a:t> </a:t>
            </a:r>
            <a:r>
              <a:rPr sz="3600" dirty="0" err="1"/>
              <a:t>права</a:t>
            </a:r>
            <a:r>
              <a:rPr sz="3600" dirty="0"/>
              <a:t> </a:t>
            </a:r>
            <a:r>
              <a:rPr sz="3600" dirty="0" err="1"/>
              <a:t>дитини</a:t>
            </a:r>
            <a:endParaRPr sz="3600" dirty="0"/>
          </a:p>
          <a:p>
            <a:r>
              <a:rPr sz="3600" dirty="0"/>
              <a:t>- </a:t>
            </a:r>
            <a:r>
              <a:rPr sz="3600" dirty="0" err="1"/>
              <a:t>Декларація</a:t>
            </a:r>
            <a:r>
              <a:rPr sz="3600" dirty="0"/>
              <a:t> </a:t>
            </a:r>
            <a:r>
              <a:rPr sz="3600" dirty="0" err="1"/>
              <a:t>про</a:t>
            </a:r>
            <a:r>
              <a:rPr sz="3600" dirty="0"/>
              <a:t> </a:t>
            </a:r>
            <a:r>
              <a:rPr sz="3600" dirty="0" err="1"/>
              <a:t>безпеку</a:t>
            </a:r>
            <a:r>
              <a:rPr sz="3600" dirty="0"/>
              <a:t> </a:t>
            </a:r>
            <a:r>
              <a:rPr sz="3600" dirty="0" err="1"/>
              <a:t>шкіл</a:t>
            </a:r>
            <a:endParaRPr sz="3600" dirty="0"/>
          </a:p>
          <a:p>
            <a:r>
              <a:rPr sz="3600" dirty="0"/>
              <a:t>- </a:t>
            </a:r>
            <a:r>
              <a:rPr sz="3600" dirty="0" err="1"/>
              <a:t>Приклади</a:t>
            </a:r>
            <a:r>
              <a:rPr sz="3600" dirty="0"/>
              <a:t> з </a:t>
            </a:r>
            <a:r>
              <a:rPr sz="3600" dirty="0" err="1"/>
              <a:t>України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світу</a:t>
            </a: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1-А</a:t>
            </a:r>
          </a:p>
          <a:p>
            <a:r>
              <a:rPr lang="uk-UA" dirty="0" smtClean="0"/>
              <a:t>2-Б</a:t>
            </a:r>
          </a:p>
          <a:p>
            <a:r>
              <a:rPr lang="uk-UA" dirty="0" smtClean="0"/>
              <a:t>3-В</a:t>
            </a:r>
          </a:p>
          <a:p>
            <a:r>
              <a:rPr lang="uk-UA" dirty="0" smtClean="0"/>
              <a:t>4-Б</a:t>
            </a:r>
          </a:p>
          <a:p>
            <a:r>
              <a:rPr lang="uk-UA" dirty="0" smtClean="0"/>
              <a:t>5-В</a:t>
            </a:r>
          </a:p>
          <a:p>
            <a:r>
              <a:rPr lang="uk-UA" dirty="0" smtClean="0"/>
              <a:t>6-А</a:t>
            </a:r>
          </a:p>
          <a:p>
            <a:r>
              <a:rPr lang="uk-UA" dirty="0" smtClean="0"/>
              <a:t>7-В</a:t>
            </a:r>
          </a:p>
          <a:p>
            <a:r>
              <a:rPr lang="uk-UA" dirty="0" smtClean="0"/>
              <a:t>8-Б</a:t>
            </a:r>
          </a:p>
          <a:p>
            <a:r>
              <a:rPr lang="uk-UA" dirty="0" smtClean="0"/>
              <a:t>9-А</a:t>
            </a:r>
          </a:p>
          <a:p>
            <a:r>
              <a:rPr lang="uk-UA" dirty="0" smtClean="0"/>
              <a:t>10-А</a:t>
            </a:r>
          </a:p>
          <a:p>
            <a:r>
              <a:rPr lang="uk-UA" dirty="0" smtClean="0"/>
              <a:t>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78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err="1"/>
              <a:t>Загрози</a:t>
            </a:r>
            <a:r>
              <a:rPr sz="3600" dirty="0"/>
              <a:t> </a:t>
            </a:r>
            <a:r>
              <a:rPr sz="3600" dirty="0" err="1"/>
              <a:t>для</a:t>
            </a:r>
            <a:r>
              <a:rPr sz="3600" dirty="0"/>
              <a:t> </a:t>
            </a:r>
            <a:r>
              <a:rPr sz="3600" dirty="0" err="1"/>
              <a:t>шкіл</a:t>
            </a:r>
            <a:r>
              <a:rPr sz="3600" dirty="0"/>
              <a:t> у </a:t>
            </a:r>
            <a:r>
              <a:rPr sz="3600" dirty="0" err="1"/>
              <a:t>воєнний</a:t>
            </a:r>
            <a:r>
              <a:rPr sz="3600" dirty="0"/>
              <a:t> </a:t>
            </a:r>
            <a:r>
              <a:rPr sz="3600" dirty="0" err="1"/>
              <a:t>час</a:t>
            </a:r>
            <a:endParaRPr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538"/>
            <a:ext cx="8229600" cy="4525963"/>
          </a:xfrm>
        </p:spPr>
        <p:txBody>
          <a:bodyPr/>
          <a:lstStyle/>
          <a:p>
            <a:r>
              <a:rPr sz="4000" dirty="0"/>
              <a:t>-</a:t>
            </a:r>
            <a:r>
              <a:rPr sz="2400" dirty="0">
                <a:solidFill>
                  <a:srgbClr val="FFD500"/>
                </a:solidFill>
              </a:rPr>
              <a:t> </a:t>
            </a:r>
            <a:r>
              <a:rPr sz="4000" dirty="0" err="1"/>
              <a:t>Обстріли</a:t>
            </a:r>
            <a:r>
              <a:rPr sz="4000" dirty="0"/>
              <a:t> </a:t>
            </a:r>
            <a:r>
              <a:rPr sz="4000" dirty="0" err="1"/>
              <a:t>та</a:t>
            </a:r>
            <a:r>
              <a:rPr sz="4000" dirty="0"/>
              <a:t> </a:t>
            </a:r>
            <a:r>
              <a:rPr sz="4000" dirty="0" err="1"/>
              <a:t>бомбардування</a:t>
            </a:r>
            <a:endParaRPr sz="4000" dirty="0"/>
          </a:p>
          <a:p>
            <a:r>
              <a:rPr sz="4000" dirty="0"/>
              <a:t>- </a:t>
            </a:r>
            <a:r>
              <a:rPr sz="4000" dirty="0" err="1"/>
              <a:t>Використання</a:t>
            </a:r>
            <a:r>
              <a:rPr sz="4000" dirty="0"/>
              <a:t> </a:t>
            </a:r>
            <a:r>
              <a:rPr sz="4000" dirty="0" err="1"/>
              <a:t>шкіл</a:t>
            </a:r>
            <a:r>
              <a:rPr sz="4000" dirty="0"/>
              <a:t> у </a:t>
            </a:r>
            <a:r>
              <a:rPr sz="4000" dirty="0" err="1"/>
              <a:t>військових</a:t>
            </a:r>
            <a:r>
              <a:rPr sz="4000" dirty="0"/>
              <a:t> </a:t>
            </a:r>
            <a:r>
              <a:rPr sz="4000" dirty="0" err="1"/>
              <a:t>цілях</a:t>
            </a:r>
            <a:endParaRPr sz="4000" dirty="0"/>
          </a:p>
          <a:p>
            <a:r>
              <a:rPr sz="4000" dirty="0"/>
              <a:t>- </a:t>
            </a:r>
            <a:r>
              <a:rPr sz="4000" dirty="0" err="1"/>
              <a:t>Психологічний</a:t>
            </a:r>
            <a:r>
              <a:rPr sz="4000" dirty="0"/>
              <a:t> </a:t>
            </a:r>
            <a:r>
              <a:rPr sz="4000" dirty="0" err="1"/>
              <a:t>тиск</a:t>
            </a:r>
            <a:r>
              <a:rPr sz="4000" dirty="0"/>
              <a:t> </a:t>
            </a:r>
            <a:r>
              <a:rPr sz="4000" dirty="0" err="1"/>
              <a:t>на</a:t>
            </a:r>
            <a:r>
              <a:rPr sz="4000" dirty="0"/>
              <a:t> </a:t>
            </a:r>
            <a:r>
              <a:rPr sz="4000" dirty="0" err="1"/>
              <a:t>учнів</a:t>
            </a:r>
            <a:r>
              <a:rPr sz="4000" dirty="0"/>
              <a:t> і </a:t>
            </a:r>
            <a:r>
              <a:rPr sz="4000" dirty="0" err="1"/>
              <a:t>вчителів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 err="1"/>
              <a:t>Організаційні</a:t>
            </a:r>
            <a:r>
              <a:rPr sz="4000" dirty="0"/>
              <a:t> </a:t>
            </a:r>
            <a:r>
              <a:rPr sz="4000" dirty="0" err="1"/>
              <a:t>заходи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000" dirty="0"/>
              <a:t>- </a:t>
            </a:r>
            <a:r>
              <a:rPr sz="4000" dirty="0" err="1"/>
              <a:t>План</a:t>
            </a:r>
            <a:r>
              <a:rPr sz="4000" dirty="0"/>
              <a:t> </a:t>
            </a:r>
            <a:r>
              <a:rPr sz="4000" dirty="0" err="1"/>
              <a:t>безпеки</a:t>
            </a:r>
            <a:r>
              <a:rPr sz="4000" dirty="0"/>
              <a:t> </a:t>
            </a:r>
            <a:r>
              <a:rPr sz="4000" dirty="0" err="1"/>
              <a:t>школи</a:t>
            </a:r>
            <a:endParaRPr sz="4000" dirty="0"/>
          </a:p>
          <a:p>
            <a:r>
              <a:rPr sz="4000" dirty="0"/>
              <a:t>- </a:t>
            </a:r>
            <a:r>
              <a:rPr sz="4000" dirty="0" err="1"/>
              <a:t>Співпраця</a:t>
            </a:r>
            <a:r>
              <a:rPr sz="4000" dirty="0"/>
              <a:t> з </a:t>
            </a:r>
            <a:r>
              <a:rPr sz="4000" dirty="0" err="1"/>
              <a:t>владою</a:t>
            </a:r>
            <a:r>
              <a:rPr sz="4000" dirty="0"/>
              <a:t>, </a:t>
            </a:r>
            <a:r>
              <a:rPr sz="4000" dirty="0" err="1"/>
              <a:t>поліцією</a:t>
            </a:r>
            <a:r>
              <a:rPr sz="4000" dirty="0"/>
              <a:t>, ДСНС</a:t>
            </a:r>
          </a:p>
          <a:p>
            <a:r>
              <a:rPr sz="4000" dirty="0"/>
              <a:t>- </a:t>
            </a:r>
            <a:r>
              <a:rPr sz="4000" dirty="0" err="1"/>
              <a:t>Тренування</a:t>
            </a:r>
            <a:r>
              <a:rPr sz="4000" dirty="0"/>
              <a:t> </a:t>
            </a:r>
            <a:r>
              <a:rPr sz="4000" dirty="0" err="1"/>
              <a:t>учнів</a:t>
            </a:r>
            <a:endParaRPr sz="4000" dirty="0"/>
          </a:p>
          <a:p>
            <a:r>
              <a:rPr sz="4000" dirty="0"/>
              <a:t>- </a:t>
            </a:r>
            <a:r>
              <a:rPr sz="4000" dirty="0" err="1"/>
              <a:t>Чіткі</a:t>
            </a:r>
            <a:r>
              <a:rPr sz="4000" dirty="0"/>
              <a:t> </a:t>
            </a:r>
            <a:r>
              <a:rPr sz="4000" dirty="0" err="1"/>
              <a:t>сигнали</a:t>
            </a:r>
            <a:r>
              <a:rPr sz="4000" dirty="0"/>
              <a:t> </a:t>
            </a:r>
            <a:r>
              <a:rPr sz="4000" dirty="0" err="1"/>
              <a:t>тривоги</a:t>
            </a:r>
            <a:r>
              <a:rPr sz="4000" dirty="0"/>
              <a:t> </a:t>
            </a:r>
            <a:r>
              <a:rPr sz="4000" dirty="0" err="1"/>
              <a:t>та</a:t>
            </a:r>
            <a:r>
              <a:rPr sz="4000" dirty="0"/>
              <a:t> </a:t>
            </a:r>
            <a:r>
              <a:rPr sz="4000" dirty="0" err="1"/>
              <a:t>евакуації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err="1"/>
              <a:t>Інфраструктурні</a:t>
            </a:r>
            <a:r>
              <a:rPr sz="3600" dirty="0">
                <a:solidFill>
                  <a:srgbClr val="005BBB"/>
                </a:solidFill>
              </a:rPr>
              <a:t> </a:t>
            </a:r>
            <a:r>
              <a:rPr sz="3600" dirty="0" err="1"/>
              <a:t>заходи</a:t>
            </a:r>
            <a:endParaRPr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- </a:t>
            </a:r>
            <a:r>
              <a:rPr dirty="0" err="1"/>
              <a:t>Наявність</a:t>
            </a:r>
            <a:r>
              <a:rPr dirty="0"/>
              <a:t> </a:t>
            </a:r>
            <a:r>
              <a:rPr dirty="0" err="1"/>
              <a:t>укриттів</a:t>
            </a:r>
            <a:endParaRPr dirty="0"/>
          </a:p>
          <a:p>
            <a:r>
              <a:rPr dirty="0"/>
              <a:t>- </a:t>
            </a:r>
            <a:r>
              <a:rPr dirty="0" err="1"/>
              <a:t>Маркування</a:t>
            </a:r>
            <a:r>
              <a:rPr dirty="0"/>
              <a:t> </a:t>
            </a:r>
            <a:r>
              <a:rPr dirty="0" err="1"/>
              <a:t>школи</a:t>
            </a:r>
            <a:r>
              <a:rPr dirty="0"/>
              <a:t> </a:t>
            </a:r>
            <a:r>
              <a:rPr dirty="0" err="1"/>
              <a:t>як</a:t>
            </a:r>
            <a:r>
              <a:rPr dirty="0"/>
              <a:t> </a:t>
            </a:r>
            <a:r>
              <a:rPr dirty="0" err="1"/>
              <a:t>цивільного</a:t>
            </a:r>
            <a:r>
              <a:rPr dirty="0"/>
              <a:t> </a:t>
            </a:r>
            <a:r>
              <a:rPr dirty="0" err="1"/>
              <a:t>об’єкта</a:t>
            </a:r>
            <a:endParaRPr dirty="0"/>
          </a:p>
          <a:p>
            <a:r>
              <a:rPr dirty="0"/>
              <a:t>- </a:t>
            </a:r>
            <a:r>
              <a:rPr dirty="0" err="1"/>
              <a:t>Перехід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дистанційне</a:t>
            </a:r>
            <a:r>
              <a:rPr dirty="0"/>
              <a:t> </a:t>
            </a:r>
            <a:r>
              <a:rPr dirty="0" err="1"/>
              <a:t>навчання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потреби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12" y="274638"/>
            <a:ext cx="2143125" cy="1975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55" y="4103648"/>
            <a:ext cx="3502645" cy="2754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3649"/>
            <a:ext cx="3355472" cy="27543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err="1"/>
              <a:t>Правові</a:t>
            </a:r>
            <a:r>
              <a:rPr sz="3600" dirty="0"/>
              <a:t> </a:t>
            </a:r>
            <a:r>
              <a:rPr sz="3600" dirty="0" err="1"/>
              <a:t>та</a:t>
            </a:r>
            <a:r>
              <a:rPr sz="3600" dirty="0"/>
              <a:t> </a:t>
            </a:r>
            <a:r>
              <a:rPr sz="3600" dirty="0" err="1"/>
              <a:t>міжнародні</a:t>
            </a:r>
            <a:r>
              <a:rPr sz="3600" dirty="0"/>
              <a:t> </a:t>
            </a:r>
            <a:r>
              <a:rPr sz="3600" dirty="0" err="1"/>
              <a:t>інструменти</a:t>
            </a:r>
            <a:endParaRPr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4" y="1317277"/>
            <a:ext cx="8229600" cy="455598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Декларація</a:t>
            </a:r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про</a:t>
            </a:r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безпеку</a:t>
            </a:r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шкіл</a:t>
            </a:r>
            <a:endParaRPr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Заборона</a:t>
            </a:r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шкіл</a:t>
            </a:r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uk-UA" sz="44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sz="4400" dirty="0" err="1" smtClean="0">
                <a:solidFill>
                  <a:schemeClr val="accent6">
                    <a:lumMod val="75000"/>
                  </a:schemeClr>
                </a:solidFill>
              </a:rPr>
              <a:t>військових</a:t>
            </a:r>
            <a:r>
              <a:rPr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цілях</a:t>
            </a:r>
            <a:endParaRPr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Співпраця</a:t>
            </a:r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правозахисними</a:t>
            </a:r>
            <a:r>
              <a:rPr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400" dirty="0" err="1">
                <a:solidFill>
                  <a:schemeClr val="accent6">
                    <a:lumMod val="75000"/>
                  </a:schemeClr>
                </a:solidFill>
              </a:rPr>
              <a:t>організаціями</a:t>
            </a:r>
            <a:endParaRPr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dirty="0" err="1">
                <a:solidFill>
                  <a:schemeClr val="bg2">
                    <a:lumMod val="10000"/>
                  </a:schemeClr>
                </a:solidFill>
              </a:rPr>
              <a:t>Роль</a:t>
            </a:r>
            <a:r>
              <a:rPr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sz="3600" dirty="0" err="1">
                <a:solidFill>
                  <a:schemeClr val="bg2">
                    <a:lumMod val="10000"/>
                  </a:schemeClr>
                </a:solidFill>
              </a:rPr>
              <a:t>учнів</a:t>
            </a:r>
            <a:r>
              <a:rPr sz="3600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sz="3600" dirty="0" err="1">
                <a:solidFill>
                  <a:schemeClr val="bg2">
                    <a:lumMod val="10000"/>
                  </a:schemeClr>
                </a:solidFill>
              </a:rPr>
              <a:t>вчителів</a:t>
            </a:r>
            <a:endParaRPr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664" y="2592659"/>
            <a:ext cx="8229600" cy="4525963"/>
          </a:xfrm>
        </p:spPr>
        <p:txBody>
          <a:bodyPr>
            <a:normAutofit/>
          </a:bodyPr>
          <a:lstStyle/>
          <a:p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Учні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Знати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план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евакуації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Допомагати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одне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одному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Бути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уважними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до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sz="2000" dirty="0" err="1" smtClean="0">
                <a:solidFill>
                  <a:schemeClr val="accent6">
                    <a:lumMod val="75000"/>
                  </a:schemeClr>
                </a:solidFill>
              </a:rPr>
              <a:t>інформації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Вчителі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Координувати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евакуацію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Проводити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тренування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Підтримувати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психологічний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стан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</a:rPr>
              <a:t>дітей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03323" cy="33234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Школа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територія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миру</a:t>
            </a:r>
            <a:endParaRPr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Захист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освіти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sz="4000" dirty="0" err="1" smtClean="0">
                <a:solidFill>
                  <a:schemeClr val="accent6">
                    <a:lumMod val="75000"/>
                  </a:schemeClr>
                </a:solidFill>
              </a:rPr>
              <a:t>захист</a:t>
            </a:r>
            <a:r>
              <a:rPr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майбутнього</a:t>
            </a:r>
            <a:endParaRPr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Кожен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зробити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свій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внесок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</a:rPr>
              <a:t>безпеку</a:t>
            </a:r>
            <a:endParaRPr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4" y="5433647"/>
            <a:ext cx="7702061" cy="1793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>
                <a:solidFill>
                  <a:srgbClr val="005BBB"/>
                </a:solidFill>
              </a:rPr>
              <a:t>Вікторина. Питання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головне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плані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безпеки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школи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Чіткі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маршрути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евакуації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Великий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спортивний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зал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В)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Нові</a:t>
            </a:r>
            <a:r>
              <a:rPr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парти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372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Презентация PowerPoint</vt:lpstr>
      <vt:lpstr>Вступ</vt:lpstr>
      <vt:lpstr>Загрози для шкіл у воєнний час</vt:lpstr>
      <vt:lpstr>Організаційні заходи</vt:lpstr>
      <vt:lpstr>Інфраструктурні заходи</vt:lpstr>
      <vt:lpstr>Правові та міжнародні інструменти</vt:lpstr>
      <vt:lpstr>Роль учнів і вчителів</vt:lpstr>
      <vt:lpstr>Презентация PowerPoint</vt:lpstr>
      <vt:lpstr>Вікторина. Питання 1</vt:lpstr>
      <vt:lpstr>Вікторина. Питання 2</vt:lpstr>
      <vt:lpstr>Вікторина. Питання 3</vt:lpstr>
      <vt:lpstr>Вікторина. Питання 4</vt:lpstr>
      <vt:lpstr>Вікторина. Питання 5</vt:lpstr>
      <vt:lpstr>Вікторина. Питання 6</vt:lpstr>
      <vt:lpstr>Вікторина. Питання 7</vt:lpstr>
      <vt:lpstr>Вікторина. Питання 8</vt:lpstr>
      <vt:lpstr>Вікторина. Питання 9</vt:lpstr>
      <vt:lpstr>Вікторина. Питання 10</vt:lpstr>
      <vt:lpstr>Вікторина Питання 11</vt:lpstr>
      <vt:lpstr>Відповіді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>generated using python-pptx</dc:description>
  <cp:lastModifiedBy>7777</cp:lastModifiedBy>
  <cp:revision>14</cp:revision>
  <dcterms:created xsi:type="dcterms:W3CDTF">2013-01-27T09:14:16Z</dcterms:created>
  <dcterms:modified xsi:type="dcterms:W3CDTF">2025-09-23T11:25:39Z</dcterms:modified>
  <cp:category/>
</cp:coreProperties>
</file>