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74" r:id="rId3"/>
    <p:sldId id="256" r:id="rId4"/>
    <p:sldId id="260" r:id="rId5"/>
    <p:sldId id="258" r:id="rId6"/>
    <p:sldId id="259" r:id="rId7"/>
    <p:sldId id="261" r:id="rId8"/>
    <p:sldId id="264" r:id="rId9"/>
    <p:sldId id="265" r:id="rId10"/>
    <p:sldId id="266" r:id="rId11"/>
    <p:sldId id="262" r:id="rId12"/>
    <p:sldId id="267" r:id="rId13"/>
    <p:sldId id="275" r:id="rId14"/>
    <p:sldId id="263" r:id="rId15"/>
    <p:sldId id="269" r:id="rId16"/>
    <p:sldId id="273" r:id="rId17"/>
    <p:sldId id="268" r:id="rId18"/>
    <p:sldId id="272" r:id="rId19"/>
    <p:sldId id="270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2BD3"/>
    <a:srgbClr val="DBA349"/>
    <a:srgbClr val="9D81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3" autoAdjust="0"/>
    <p:restoredTop sz="93979" autoAdjust="0"/>
  </p:normalViewPr>
  <p:slideViewPr>
    <p:cSldViewPr snapToGrid="0">
      <p:cViewPr varScale="1">
        <p:scale>
          <a:sx n="65" d="100"/>
          <a:sy n="65" d="100"/>
        </p:scale>
        <p:origin x="5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EAC85-912D-4F2F-AD0D-27272BD9FA59}" type="datetimeFigureOut">
              <a:rPr lang="en-US" smtClean="0"/>
              <a:t>2/18/2023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DD13DF-C984-4E8D-943A-D3A4C197D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– Які думки у вас викликала поезія?</a:t>
            </a:r>
          </a:p>
          <a:p>
            <a:r>
              <a:rPr lang="uk-UA" dirty="0" smtClean="0"/>
              <a:t>– Що</a:t>
            </a:r>
            <a:r>
              <a:rPr lang="uk-UA" baseline="0" dirty="0" smtClean="0"/>
              <a:t> ви відчули?</a:t>
            </a:r>
            <a:endParaRPr lang="uk-UA" dirty="0" smtClean="0"/>
          </a:p>
          <a:p>
            <a:r>
              <a:rPr lang="uk-UA" dirty="0" smtClean="0"/>
              <a:t>– Чи вмієте ви слухати весну?</a:t>
            </a:r>
          </a:p>
          <a:p>
            <a:pPr marL="171450" indent="-171450">
              <a:buFontTx/>
              <a:buChar char="-"/>
            </a:pPr>
            <a:r>
              <a:rPr lang="uk-UA" dirty="0" smtClean="0"/>
              <a:t>Підберіть</a:t>
            </a:r>
            <a:r>
              <a:rPr lang="uk-UA" baseline="0" dirty="0" smtClean="0"/>
              <a:t> асоціації до слова «весна».</a:t>
            </a:r>
          </a:p>
          <a:p>
            <a:pPr marL="171450" indent="-171450">
              <a:buFontTx/>
              <a:buChar char="-"/>
            </a:pPr>
            <a:r>
              <a:rPr lang="uk-UA" baseline="0" dirty="0" smtClean="0"/>
              <a:t>Бажаю щоб у вашій душі завжди була весна!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D13DF-C984-4E8D-943A-D3A4C197D69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DD13DF-C984-4E8D-943A-D3A4C197D6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8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B61BEF0D-F0BB-DE4B-95CE-6DB70DBA9567}" type="datetimeFigureOut">
              <a:rPr lang="en-US" smtClean="0"/>
              <a:pPr/>
              <a:t>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Arial" panose="020B060402020202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Arial" panose="020B0604020202020204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Arial" panose="020B0604020202020204" pitchFamily="34" charset="0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Arial" panose="020B0604020202020204" pitchFamily="34" charset="0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Arial" panose="020B0604020202020204" pitchFamily="34" charset="0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83401" y="2667768"/>
            <a:ext cx="4800599" cy="41902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Стояла я і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слухала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весну,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Весна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мені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багато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говорила,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Співала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пісню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дзвінку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, голосну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То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знов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таємно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-тихо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шепотіла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мені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співала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любов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Про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молодощі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радощі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надії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,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Вона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мені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переспівала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знов</a:t>
            </a:r>
            <a:r>
              <a:rPr lang="ru-RU" dirty="0">
                <a:cs typeface="Arial" panose="020B0604020202020204" pitchFamily="34" charset="0"/>
              </a:rPr>
              <a:t/>
            </a:r>
            <a:br>
              <a:rPr lang="ru-RU" dirty="0"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Те,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давно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мені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співали</a:t>
            </a:r>
            <a:r>
              <a:rPr lang="ru-RU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cs typeface="Arial" panose="020B0604020202020204" pitchFamily="34" charset="0"/>
              </a:rPr>
              <a:t>мрії</a:t>
            </a:r>
            <a:r>
              <a:rPr lang="ru-RU" dirty="0" smtClean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uk-UA" b="1" i="1" dirty="0" smtClean="0">
                <a:cs typeface="Arial" panose="020B0604020202020204" pitchFamily="34" charset="0"/>
              </a:rPr>
              <a:t>Леся Українка</a:t>
            </a:r>
            <a:endParaRPr lang="en-US" b="1" i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85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3525" y="108155"/>
            <a:ext cx="9380588" cy="678426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38100">
            <a:solidFill>
              <a:srgbClr val="572BD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lnSpc>
                <a:spcPct val="150000"/>
              </a:lnSpc>
              <a:defRPr/>
            </a:pP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uk-UA" sz="31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uk-UA" sz="31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озділові </a:t>
            </a:r>
            <a:r>
              <a:rPr lang="uk-UA" sz="31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знаки при однорідних членах </a:t>
            </a:r>
            <a:r>
              <a:rPr lang="uk-UA" sz="31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endParaRPr lang="ru-RU" sz="27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37051"/>
              </p:ext>
            </p:extLst>
          </p:nvPr>
        </p:nvGraphicFramePr>
        <p:xfrm>
          <a:off x="176982" y="934064"/>
          <a:ext cx="11828206" cy="5865178"/>
        </p:xfrm>
        <a:graphic>
          <a:graphicData uri="http://schemas.openxmlformats.org/drawingml/2006/table">
            <a:tbl>
              <a:tblPr/>
              <a:tblGrid>
                <a:gridCol w="5338915">
                  <a:extLst>
                    <a:ext uri="{9D8B030D-6E8A-4147-A177-3AD203B41FA5}">
                      <a16:colId xmlns:a16="http://schemas.microsoft.com/office/drawing/2014/main" val="1904327141"/>
                    </a:ext>
                  </a:extLst>
                </a:gridCol>
                <a:gridCol w="4159045">
                  <a:extLst>
                    <a:ext uri="{9D8B030D-6E8A-4147-A177-3AD203B41FA5}">
                      <a16:colId xmlns:a16="http://schemas.microsoft.com/office/drawing/2014/main" val="517353788"/>
                    </a:ext>
                  </a:extLst>
                </a:gridCol>
                <a:gridCol w="2330246">
                  <a:extLst>
                    <a:ext uri="{9D8B030D-6E8A-4147-A177-3AD203B41FA5}">
                      <a16:colId xmlns:a16="http://schemas.microsoft.com/office/drawing/2014/main" val="1350681971"/>
                    </a:ext>
                  </a:extLst>
                </a:gridCol>
              </a:tblGrid>
              <a:tr h="248520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Між однорідними членами речення </a:t>
                      </a: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СТАВЛЯТЬ КОМУ</a:t>
                      </a: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якщо вони: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289395"/>
                  </a:ext>
                </a:extLst>
              </a:tr>
              <a:tr h="304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Правило</a:t>
                      </a:r>
                      <a:endParaRPr kumimoji="0" lang="en-US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Приклад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Схема</a:t>
                      </a:r>
                      <a:endParaRPr kumimoji="0" lang="en-US" alt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984487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Не з’єднані сполучниками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Звучала пісня</a:t>
                      </a: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вільно, гордо.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О, О.  </a:t>
                      </a:r>
                      <a:endParaRPr kumimoji="0" lang="en-US" alt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7508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З’єднані сполучниками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але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(у значенні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але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Хоч ми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бідні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але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чесні.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 нього стояв не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а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вовк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О, але О 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О, а О.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342234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З’єднані повторюваними сполучниками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й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 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(у значенні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Вічно будуть у світі і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відданість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і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віра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і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любов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і О, і О, і О.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773329"/>
                  </a:ext>
                </a:extLst>
              </a:tr>
              <a:tr h="1219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Однорідні члени речення з’єднані сполучниками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і(й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),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в пари (кому ставлять тільки між парами)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Дзвенять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сади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й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гаї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поля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й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ліси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О й О, О й О.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787517"/>
                  </a:ext>
                </a:extLst>
              </a:tr>
              <a:tr h="287338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Кому між однорідними членами речення 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ставлять</a:t>
                      </a:r>
                      <a:r>
                        <a:rPr kumimoji="0" lang="uk-UA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якщо вони: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550307"/>
                  </a:ext>
                </a:extLst>
              </a:tr>
              <a:tr h="914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8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4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 sz="2000"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0000"/>
                        <a:buFont typeface="Wingdings 2" panose="05020102010507070707" pitchFamily="18" charset="2"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  <a:defRPr>
                          <a:solidFill>
                            <a:schemeClr val="tx2"/>
                          </a:solidFill>
                          <a:latin typeface="Franklin Gothic Book" panose="020B05030201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З’єднані неповторюваним сполучником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або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та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(у значенні 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Учися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чистоти </a:t>
                      </a:r>
                      <a:r>
                        <a:rPr kumimoji="0" lang="uk-UA" altLang="ru-RU" sz="2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і</a:t>
                      </a: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простоти. 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11213" algn="l"/>
                          <a:tab pos="1847850" algn="ctr"/>
                          <a:tab pos="2427288" algn="r"/>
                          <a:tab pos="3414713" algn="r"/>
                          <a:tab pos="3868738" algn="r"/>
                          <a:tab pos="4124325" algn="r"/>
                          <a:tab pos="4392613" algn="ctr"/>
                          <a:tab pos="4918075" algn="r"/>
                        </a:tabLst>
                      </a:pPr>
                      <a:r>
                        <a:rPr kumimoji="0" lang="uk-UA" altLang="ru-RU" sz="2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0" lang="uk-UA" alt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і О.</a:t>
                      </a:r>
                      <a:endParaRPr kumimoji="0" lang="en-US" altLang="ru-RU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00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625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3638" y="953700"/>
            <a:ext cx="6285269" cy="6401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Робота за підручником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8009" y="2011208"/>
            <a:ext cx="9577644" cy="3327707"/>
          </a:xfrm>
          <a:prstGeom prst="rect">
            <a:avLst/>
          </a:prstGeom>
          <a:ln w="38100">
            <a:solidFill>
              <a:srgbClr val="572BD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07" y="696918"/>
            <a:ext cx="1314603" cy="111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78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85486"/>
            <a:ext cx="9601196" cy="64019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Вправа «Хто швидше?»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21326" y="1622323"/>
            <a:ext cx="10149347" cy="45621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uk-UA" dirty="0" smtClean="0"/>
              <a:t>	</a:t>
            </a:r>
            <a:r>
              <a:rPr lang="uk-UA" b="1" i="1" dirty="0" smtClean="0">
                <a:solidFill>
                  <a:srgbClr val="572BD3"/>
                </a:solidFill>
              </a:rPr>
              <a:t>Прочитайте </a:t>
            </a:r>
            <a:r>
              <a:rPr lang="uk-UA" b="1" i="1" dirty="0">
                <a:solidFill>
                  <a:srgbClr val="572BD3"/>
                </a:solidFill>
              </a:rPr>
              <a:t>та перепишіть речення, підкресліть однорідні члени речення. </a:t>
            </a:r>
            <a:endParaRPr lang="uk-UA" b="1" i="1" dirty="0" smtClean="0">
              <a:solidFill>
                <a:srgbClr val="572BD3"/>
              </a:solidFill>
            </a:endParaRPr>
          </a:p>
          <a:p>
            <a:pPr marL="0" indent="0" algn="just">
              <a:buNone/>
            </a:pPr>
            <a:r>
              <a:rPr lang="uk-UA" dirty="0"/>
              <a:t>	</a:t>
            </a:r>
            <a:r>
              <a:rPr lang="uk-UA" sz="2800" dirty="0" smtClean="0"/>
              <a:t>Разом </a:t>
            </a:r>
            <a:r>
              <a:rPr lang="uk-UA" sz="2800" dirty="0"/>
              <a:t>із пробудженням природи від зимового сну на нашій землі, в Україні, починається цикл народних весняних свят, пов’язаних із стародавніми міфами та віруваннями, супроводжених піснями, іграми та хороводами… Весну дівчата зустрічають з піснями, а діти – з солодким печивом у вигляді пташок… Головним святом весняного циклу є Великдень – найбільше християнське свято нашої Батьківщини. (За О. </a:t>
            </a:r>
            <a:r>
              <a:rPr lang="uk-UA" sz="2800" dirty="0" err="1"/>
              <a:t>Воропаєм</a:t>
            </a:r>
            <a:r>
              <a:rPr lang="uk-UA" sz="2800" dirty="0"/>
              <a:t> «Звичаї нашого народу»).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711674"/>
            <a:ext cx="910648" cy="9106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877" y="711675"/>
            <a:ext cx="910647" cy="91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9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65238" y="2019633"/>
            <a:ext cx="7069394" cy="3847862"/>
          </a:xfrm>
          <a:prstGeom prst="round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Якщо сядемо красиво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(колові рухи кистями рук)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Намалюємо, на диво,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Гарно, рівно і красиво.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Раз, два, три, чотири, п’ять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(стиснути руки у кулачки)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Починаєм </a:t>
            </a:r>
            <a:r>
              <a:rPr lang="uk-UA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набирать</a:t>
            </a: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(імітаційні рухи пальцями, що показують швидке набирання тексту).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Руки зовні розверніть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(розворот кистей рук долонями догори),</a:t>
            </a:r>
          </a:p>
          <a:p>
            <a:pPr algn="just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Руки вгору потягніть </a:t>
            </a:r>
            <a:r>
              <a:rPr lang="uk-UA" sz="2000" i="1" dirty="0">
                <a:latin typeface="Arial" panose="020B0604020202020204" pitchFamily="34" charset="0"/>
                <a:cs typeface="Arial" panose="020B0604020202020204" pitchFamily="34" charset="0"/>
              </a:rPr>
              <a:t>(руки вгору</a:t>
            </a:r>
            <a:r>
              <a:rPr lang="uk-UA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Малюємо руками </a:t>
            </a:r>
            <a:r>
              <a:rPr lang="uk-U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сонечко, квіточку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2143433" y="855094"/>
            <a:ext cx="4292536" cy="1039356"/>
          </a:xfrm>
          <a:prstGeom prst="stripedRightArrow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Arial" panose="020B0604020202020204" pitchFamily="34" charset="0"/>
                <a:cs typeface="Arial" panose="020B0604020202020204" pitchFamily="34" charset="0"/>
              </a:rPr>
              <a:t>Фізкультпауза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096" y="621016"/>
            <a:ext cx="2634690" cy="2546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14" y="3167883"/>
            <a:ext cx="1958053" cy="295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575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9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95319"/>
            <a:ext cx="9601196" cy="64019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Вправа «Творче конструювання»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1162" y="1622867"/>
            <a:ext cx="8499986" cy="44534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err="1" smtClean="0"/>
              <a:t>Які</a:t>
            </a:r>
            <a:r>
              <a:rPr lang="ru-RU" b="1" i="1" dirty="0" smtClean="0"/>
              <a:t> </a:t>
            </a:r>
            <a:r>
              <a:rPr lang="ru-RU" b="1" i="1" dirty="0" err="1"/>
              <a:t>ви</a:t>
            </a:r>
            <a:r>
              <a:rPr lang="ru-RU" b="1" i="1" dirty="0"/>
              <a:t> </a:t>
            </a:r>
            <a:r>
              <a:rPr lang="ru-RU" b="1" i="1" dirty="0" err="1"/>
              <a:t>знаєте</a:t>
            </a:r>
            <a:r>
              <a:rPr lang="ru-RU" b="1" i="1" dirty="0"/>
              <a:t> </a:t>
            </a:r>
            <a:r>
              <a:rPr lang="ru-RU" b="1" i="1" dirty="0" err="1"/>
              <a:t>весняні</a:t>
            </a:r>
            <a:r>
              <a:rPr lang="ru-RU" b="1" i="1" dirty="0"/>
              <a:t> </a:t>
            </a:r>
            <a:r>
              <a:rPr lang="ru-RU" b="1" i="1" dirty="0" err="1"/>
              <a:t>ігри</a:t>
            </a:r>
            <a:r>
              <a:rPr lang="ru-RU" b="1" i="1" dirty="0"/>
              <a:t> та </a:t>
            </a:r>
            <a:r>
              <a:rPr lang="ru-RU" b="1" i="1" dirty="0" err="1"/>
              <a:t>забави</a:t>
            </a:r>
            <a:r>
              <a:rPr lang="ru-RU" b="1" i="1" dirty="0"/>
              <a:t>? З </a:t>
            </a:r>
            <a:r>
              <a:rPr lang="ru-RU" b="1" i="1" dirty="0" err="1"/>
              <a:t>поданих</a:t>
            </a:r>
            <a:r>
              <a:rPr lang="ru-RU" b="1" i="1" dirty="0"/>
              <a:t> </a:t>
            </a:r>
            <a:r>
              <a:rPr lang="ru-RU" b="1" i="1" dirty="0" err="1"/>
              <a:t>назв</a:t>
            </a:r>
            <a:r>
              <a:rPr lang="ru-RU" b="1" i="1" dirty="0"/>
              <a:t> </a:t>
            </a:r>
            <a:r>
              <a:rPr lang="ru-RU" b="1" i="1" dirty="0" err="1"/>
              <a:t>випишіть</a:t>
            </a:r>
            <a:r>
              <a:rPr lang="ru-RU" b="1" i="1" dirty="0"/>
              <a:t> </a:t>
            </a:r>
            <a:r>
              <a:rPr lang="ru-RU" b="1" i="1" dirty="0" err="1"/>
              <a:t>пісні</a:t>
            </a:r>
            <a:r>
              <a:rPr lang="ru-RU" b="1" i="1" dirty="0"/>
              <a:t> та </a:t>
            </a:r>
            <a:r>
              <a:rPr lang="ru-RU" b="1" i="1" dirty="0" err="1"/>
              <a:t>ігри</a:t>
            </a:r>
            <a:r>
              <a:rPr lang="ru-RU" b="1" i="1" dirty="0"/>
              <a:t>, </a:t>
            </a:r>
            <a:r>
              <a:rPr lang="ru-RU" b="1" i="1" dirty="0" err="1"/>
              <a:t>якими</a:t>
            </a:r>
            <a:r>
              <a:rPr lang="ru-RU" b="1" i="1" dirty="0"/>
              <a:t> </a:t>
            </a:r>
            <a:r>
              <a:rPr lang="ru-RU" b="1" i="1" dirty="0" err="1"/>
              <a:t>зустрічали</a:t>
            </a:r>
            <a:r>
              <a:rPr lang="ru-RU" b="1" i="1" dirty="0"/>
              <a:t> весну. </a:t>
            </a:r>
            <a:r>
              <a:rPr lang="ru-RU" b="1" i="1" dirty="0" err="1"/>
              <a:t>Складіть</a:t>
            </a:r>
            <a:r>
              <a:rPr lang="ru-RU" b="1" i="1" dirty="0"/>
              <a:t> </a:t>
            </a:r>
            <a:r>
              <a:rPr lang="ru-RU" b="1" i="1" dirty="0" err="1"/>
              <a:t>із</a:t>
            </a:r>
            <a:r>
              <a:rPr lang="ru-RU" b="1" i="1" dirty="0"/>
              <a:t> </a:t>
            </a:r>
            <a:r>
              <a:rPr lang="ru-RU" b="1" i="1" dirty="0" err="1"/>
              <a:t>виписаними</a:t>
            </a:r>
            <a:r>
              <a:rPr lang="ru-RU" b="1" i="1" dirty="0"/>
              <a:t> </a:t>
            </a:r>
            <a:r>
              <a:rPr lang="ru-RU" b="1" i="1" dirty="0" err="1"/>
              <a:t>назвами</a:t>
            </a:r>
            <a:r>
              <a:rPr lang="ru-RU" b="1" i="1" dirty="0"/>
              <a:t> </a:t>
            </a:r>
            <a:r>
              <a:rPr lang="ru-RU" b="1" i="1" dirty="0" err="1"/>
              <a:t>речення</a:t>
            </a:r>
            <a:r>
              <a:rPr lang="ru-RU" b="1" i="1" dirty="0"/>
              <a:t>, </a:t>
            </a:r>
            <a:r>
              <a:rPr lang="ru-RU" b="1" i="1" dirty="0" err="1"/>
              <a:t>відповідно</a:t>
            </a:r>
            <a:r>
              <a:rPr lang="ru-RU" b="1" i="1" dirty="0"/>
              <a:t> до схем. </a:t>
            </a:r>
            <a:endParaRPr lang="ru-RU" b="1" i="1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sz="2800" dirty="0" smtClean="0"/>
              <a:t>«</a:t>
            </a:r>
            <a:r>
              <a:rPr lang="ru-RU" sz="2800" dirty="0" err="1"/>
              <a:t>Кривий</a:t>
            </a:r>
            <a:r>
              <a:rPr lang="ru-RU" sz="2800" dirty="0"/>
              <a:t> </a:t>
            </a:r>
            <a:r>
              <a:rPr lang="ru-RU" sz="2800" dirty="0" err="1"/>
              <a:t>танок</a:t>
            </a:r>
            <a:r>
              <a:rPr lang="ru-RU" sz="2800" dirty="0"/>
              <a:t>», «</a:t>
            </a:r>
            <a:r>
              <a:rPr lang="ru-RU" sz="2800" dirty="0" err="1"/>
              <a:t>Подоляночка</a:t>
            </a:r>
            <a:r>
              <a:rPr lang="ru-RU" sz="2800" dirty="0"/>
              <a:t>», «Ой </a:t>
            </a:r>
            <a:r>
              <a:rPr lang="ru-RU" sz="2800" dirty="0" err="1"/>
              <a:t>хто</a:t>
            </a:r>
            <a:r>
              <a:rPr lang="ru-RU" sz="2800" dirty="0"/>
              <a:t>, </a:t>
            </a:r>
            <a:r>
              <a:rPr lang="ru-RU" sz="2800" dirty="0" err="1"/>
              <a:t>хто</a:t>
            </a:r>
            <a:r>
              <a:rPr lang="ru-RU" sz="2800" dirty="0"/>
              <a:t> </a:t>
            </a:r>
            <a:r>
              <a:rPr lang="ru-RU" sz="2800" dirty="0" err="1"/>
              <a:t>Миколая</a:t>
            </a:r>
            <a:r>
              <a:rPr lang="ru-RU" sz="2800" dirty="0"/>
              <a:t> любить», «Нова </a:t>
            </a:r>
            <a:r>
              <a:rPr lang="ru-RU" sz="2800" dirty="0" err="1"/>
              <a:t>радість</a:t>
            </a:r>
            <a:r>
              <a:rPr lang="ru-RU" sz="2800" dirty="0"/>
              <a:t> стала», «</a:t>
            </a:r>
            <a:r>
              <a:rPr lang="ru-RU" sz="2800" dirty="0" err="1"/>
              <a:t>Огірочки</a:t>
            </a:r>
            <a:r>
              <a:rPr lang="ru-RU" sz="2800" dirty="0"/>
              <a:t>», «</a:t>
            </a:r>
            <a:r>
              <a:rPr lang="ru-RU" sz="2800" dirty="0" err="1"/>
              <a:t>Віночок</a:t>
            </a:r>
            <a:r>
              <a:rPr lang="ru-RU" sz="2800" dirty="0"/>
              <a:t>», «</a:t>
            </a:r>
            <a:r>
              <a:rPr lang="ru-RU" sz="2800" dirty="0" err="1"/>
              <a:t>Заплетений</a:t>
            </a:r>
            <a:r>
              <a:rPr lang="ru-RU" sz="2800" dirty="0"/>
              <a:t> шум», «Проведу я русалочки до бору», «Мак», «Ой весна, весна – днем красна», «Ой </a:t>
            </a:r>
            <a:r>
              <a:rPr lang="ru-RU" sz="2800" dirty="0" err="1"/>
              <a:t>кувала</a:t>
            </a:r>
            <a:r>
              <a:rPr lang="ru-RU" sz="2800" dirty="0"/>
              <a:t> </a:t>
            </a:r>
            <a:r>
              <a:rPr lang="ru-RU" sz="2800" dirty="0" err="1"/>
              <a:t>зозуленька</a:t>
            </a:r>
            <a:r>
              <a:rPr lang="ru-RU" sz="2800" dirty="0"/>
              <a:t>», «Просо».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1148" y="2572230"/>
            <a:ext cx="2212258" cy="23588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327" y="704626"/>
            <a:ext cx="918241" cy="183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315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1728" y="982132"/>
            <a:ext cx="6894869" cy="6401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Робота за підручником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54710" y="1941861"/>
            <a:ext cx="8445909" cy="4107507"/>
          </a:xfrm>
          <a:prstGeom prst="rect">
            <a:avLst/>
          </a:prstGeom>
          <a:ln w="38100">
            <a:solidFill>
              <a:srgbClr val="572BD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8" y="780200"/>
            <a:ext cx="1460611" cy="1684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17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65754" y="982132"/>
            <a:ext cx="7130843" cy="6401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Робота за підручником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1560" y="1787165"/>
            <a:ext cx="8185202" cy="4098406"/>
          </a:xfrm>
          <a:prstGeom prst="rect">
            <a:avLst/>
          </a:prstGeom>
          <a:ln w="28575">
            <a:solidFill>
              <a:srgbClr val="572BD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89" y="2764123"/>
            <a:ext cx="2101599" cy="155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81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0204" y="834645"/>
            <a:ext cx="5390533" cy="64019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Вправа «Ситуація»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32903" y="1577528"/>
            <a:ext cx="7354528" cy="4508640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b="1" i="1" dirty="0" smtClean="0">
                <a:solidFill>
                  <a:srgbClr val="572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Уявіть</a:t>
            </a:r>
            <a:r>
              <a:rPr lang="uk-UA" b="1" i="1" dirty="0">
                <a:solidFill>
                  <a:srgbClr val="572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що ви допомагаєте батькам готувати печиво у вигляді пташок. Які з перелічених продуктів </a:t>
            </a:r>
            <a:r>
              <a:rPr lang="uk-UA" b="1" i="1" dirty="0" err="1">
                <a:solidFill>
                  <a:srgbClr val="572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оберете</a:t>
            </a:r>
            <a:r>
              <a:rPr lang="uk-UA" b="1" i="1" dirty="0">
                <a:solidFill>
                  <a:srgbClr val="572BD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Чому? Побудуйте усну розповідь про випікання «жайворонків», використовуючи речення з однорідними членами та обрані слова-продукти. </a:t>
            </a:r>
          </a:p>
          <a:p>
            <a:pPr marL="0" indent="0" algn="just">
              <a:buNone/>
            </a:pP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Мука, сіль, цукор, молоко, ізюм, цукор, борошно, родзинки, дріжджі, шоколадні кульки, грецький горіх, сметана, волоський горіх, кульки з шоколаду, сметана.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542503" y="3972233"/>
            <a:ext cx="2084439" cy="98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0323871" y="3952568"/>
            <a:ext cx="688258" cy="9833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4031226" y="4375355"/>
            <a:ext cx="5191432" cy="39329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4031226" y="4817807"/>
            <a:ext cx="3564193" cy="196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372" y="1927122"/>
            <a:ext cx="3177437" cy="2994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0163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01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Виконання вправ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9844" y="1961279"/>
            <a:ext cx="8468031" cy="3554617"/>
          </a:xfrm>
          <a:prstGeom prst="rect">
            <a:avLst/>
          </a:prstGeom>
          <a:ln w="28575">
            <a:solidFill>
              <a:srgbClr val="572BD3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08" y="2771605"/>
            <a:ext cx="2656092" cy="23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936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4-конечная звезда 3"/>
          <p:cNvSpPr/>
          <p:nvPr/>
        </p:nvSpPr>
        <p:spPr>
          <a:xfrm>
            <a:off x="2576052" y="1209368"/>
            <a:ext cx="3519947" cy="2890683"/>
          </a:xfrm>
          <a:prstGeom prst="star24">
            <a:avLst/>
          </a:prstGeom>
          <a:solidFill>
            <a:srgbClr val="00B0F0"/>
          </a:solidFill>
          <a:ln w="38100">
            <a:solidFill>
              <a:srgbClr val="572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Домашнє завдання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4-конечная звезда 4"/>
          <p:cNvSpPr/>
          <p:nvPr/>
        </p:nvSpPr>
        <p:spPr>
          <a:xfrm>
            <a:off x="6494205" y="2644877"/>
            <a:ext cx="3239730" cy="2989007"/>
          </a:xfrm>
          <a:prstGeom prst="star24">
            <a:avLst/>
          </a:prstGeom>
          <a:solidFill>
            <a:srgbClr val="FFC000"/>
          </a:solidFill>
          <a:ln w="38100">
            <a:solidFill>
              <a:srgbClr val="572B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§44. </a:t>
            </a:r>
            <a:r>
              <a:rPr lang="uk-UA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Вправа 490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9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9016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572BD3"/>
                </a:solidFill>
              </a:rPr>
              <a:t>Самодиктант</a:t>
            </a:r>
            <a:r>
              <a:rPr lang="uk-UA" b="1" dirty="0" smtClean="0">
                <a:solidFill>
                  <a:srgbClr val="572BD3"/>
                </a:solidFill>
              </a:rPr>
              <a:t> </a:t>
            </a:r>
            <a:endParaRPr lang="en-US" b="1" dirty="0">
              <a:solidFill>
                <a:srgbClr val="572BD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4567" y="1849009"/>
            <a:ext cx="10353367" cy="264433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k-U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Заб</a:t>
            </a: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(и/е)</a:t>
            </a:r>
            <a:r>
              <a:rPr lang="uk-U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рати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, л(е/и)вада, контрас(т)ний,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ус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(т)ний, </a:t>
            </a: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вишен</a:t>
            </a: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(ь)ці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, л(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ьо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/йо)н, л(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ьо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/йо)довий, Лук(’)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моркв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(’)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яний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, бур(’)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ян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зна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(н/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нн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)я,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совіс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(т/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тт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)ю, ні(ч/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чч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)ю, (с/з)хопити, (з/ш)шити,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(е/и)гарний, </a:t>
            </a:r>
            <a:r>
              <a:rPr lang="uk-UA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(е/и)міський, </a:t>
            </a:r>
            <a:r>
              <a:rPr lang="uk-U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</a:t>
            </a: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(е/и)</a:t>
            </a:r>
            <a:r>
              <a:rPr lang="uk-UA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стол</a:t>
            </a:r>
            <a:r>
              <a:rPr lang="uk-UA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13" y="4852121"/>
            <a:ext cx="1593440" cy="98793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381" y="4852121"/>
            <a:ext cx="1593440" cy="98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38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019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</a:rPr>
              <a:t>Вправа «Самооцінка»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76284"/>
            <a:ext cx="9601196" cy="3899584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b="1" i="1" dirty="0" err="1" smtClean="0">
                <a:solidFill>
                  <a:srgbClr val="572BD3"/>
                </a:solidFill>
              </a:rPr>
              <a:t>Поміркуйте</a:t>
            </a:r>
            <a:r>
              <a:rPr lang="ru-RU" b="1" i="1" dirty="0">
                <a:solidFill>
                  <a:srgbClr val="572BD3"/>
                </a:solidFill>
              </a:rPr>
              <a:t>, як </a:t>
            </a:r>
            <a:r>
              <a:rPr lang="ru-RU" b="1" i="1" dirty="0" err="1">
                <a:solidFill>
                  <a:srgbClr val="572BD3"/>
                </a:solidFill>
              </a:rPr>
              <a:t>працювалося</a:t>
            </a:r>
            <a:r>
              <a:rPr lang="ru-RU" b="1" i="1" dirty="0">
                <a:solidFill>
                  <a:srgbClr val="572BD3"/>
                </a:solidFill>
              </a:rPr>
              <a:t> </a:t>
            </a:r>
            <a:r>
              <a:rPr lang="ru-RU" b="1" i="1" dirty="0" err="1">
                <a:solidFill>
                  <a:srgbClr val="572BD3"/>
                </a:solidFill>
              </a:rPr>
              <a:t>протягом</a:t>
            </a:r>
            <a:r>
              <a:rPr lang="ru-RU" b="1" i="1" dirty="0">
                <a:solidFill>
                  <a:srgbClr val="572BD3"/>
                </a:solidFill>
              </a:rPr>
              <a:t> уроку. </a:t>
            </a:r>
            <a:r>
              <a:rPr lang="ru-RU" b="1" i="1" dirty="0" err="1">
                <a:solidFill>
                  <a:srgbClr val="572BD3"/>
                </a:solidFill>
              </a:rPr>
              <a:t>Оцініть</a:t>
            </a:r>
            <a:r>
              <a:rPr lang="ru-RU" b="1" i="1" dirty="0">
                <a:solidFill>
                  <a:srgbClr val="572BD3"/>
                </a:solidFill>
              </a:rPr>
              <a:t> себе.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smtClean="0"/>
              <a:t>Я </a:t>
            </a:r>
            <a:r>
              <a:rPr lang="ru-RU" sz="2800" dirty="0" err="1"/>
              <a:t>працював</a:t>
            </a:r>
            <a:r>
              <a:rPr lang="ru-RU" sz="2800" dirty="0"/>
              <a:t> (</a:t>
            </a:r>
            <a:r>
              <a:rPr lang="ru-RU" sz="2800" dirty="0" err="1"/>
              <a:t>працювала</a:t>
            </a:r>
            <a:r>
              <a:rPr lang="ru-RU" sz="2800" dirty="0"/>
              <a:t>) на </a:t>
            </a:r>
            <a:r>
              <a:rPr lang="ru-RU" sz="2800" dirty="0" err="1"/>
              <a:t>уроці</a:t>
            </a:r>
            <a:r>
              <a:rPr lang="ru-RU" sz="2800" dirty="0"/>
              <a:t>…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/>
              <a:t>я знаю…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/>
              <a:t>я </a:t>
            </a:r>
            <a:r>
              <a:rPr lang="ru-RU" sz="2800" dirty="0" err="1"/>
              <a:t>можу</a:t>
            </a:r>
            <a:r>
              <a:rPr lang="ru-RU" sz="2800" dirty="0"/>
              <a:t>…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2800" dirty="0" err="1" smtClean="0"/>
              <a:t>Тепер</a:t>
            </a:r>
            <a:r>
              <a:rPr lang="ru-RU" sz="2800" dirty="0" smtClean="0"/>
              <a:t> </a:t>
            </a:r>
            <a:r>
              <a:rPr lang="ru-RU" sz="2800" dirty="0"/>
              <a:t>я буду </a:t>
            </a:r>
            <a:r>
              <a:rPr lang="ru-RU" sz="2800" dirty="0" err="1"/>
              <a:t>частіше</a:t>
            </a:r>
            <a:r>
              <a:rPr lang="ru-RU" sz="2800" dirty="0"/>
              <a:t>… </a:t>
            </a:r>
            <a:endParaRPr lang="en-US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8" y="4152459"/>
            <a:ext cx="2230540" cy="207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83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prstTxWarp prst="textCanDown">
              <a:avLst/>
            </a:prstTxWarp>
          </a:bodyPr>
          <a:lstStyle/>
          <a:p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Кома </a:t>
            </a:r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між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однорідними</a:t>
            </a:r>
            <a:r>
              <a:rPr lang="ru-RU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членами </a:t>
            </a:r>
            <a:r>
              <a:rPr lang="ru-RU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речення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77122" y="4073235"/>
            <a:ext cx="2646220" cy="942110"/>
          </a:xfrm>
        </p:spPr>
        <p:txBody>
          <a:bodyPr>
            <a:prstTxWarp prst="textInflateBottom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5 клас</a:t>
            </a:r>
            <a:endParaRPr lang="en-US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Управляющая кнопка: в конец 3">
            <a:hlinkClick r:id="rId2" action="ppaction://hlinksldjump" highlightClick="1"/>
          </p:cNvPr>
          <p:cNvSpPr/>
          <p:nvPr/>
        </p:nvSpPr>
        <p:spPr>
          <a:xfrm>
            <a:off x="11149781" y="6017342"/>
            <a:ext cx="757083" cy="678426"/>
          </a:xfrm>
          <a:prstGeom prst="actionButtonEn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0191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</a:rPr>
              <a:t>Слайд для вчителя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1868674"/>
            <a:ext cx="9601196" cy="33189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b="1" dirty="0" smtClean="0"/>
              <a:t>	Слово </a:t>
            </a:r>
            <a:r>
              <a:rPr lang="ru-RU" sz="2800" b="1" dirty="0" err="1"/>
              <a:t>вчителя</a:t>
            </a:r>
            <a:r>
              <a:rPr lang="ru-RU" sz="2800" b="1" dirty="0"/>
              <a:t>. </a:t>
            </a:r>
            <a:r>
              <a:rPr lang="ru-RU" sz="2800" dirty="0" err="1"/>
              <a:t>Сьогодні</a:t>
            </a:r>
            <a:r>
              <a:rPr lang="ru-RU" sz="2800" dirty="0"/>
              <a:t> на </a:t>
            </a:r>
            <a:r>
              <a:rPr lang="ru-RU" sz="2800" dirty="0" err="1"/>
              <a:t>уроці</a:t>
            </a:r>
            <a:r>
              <a:rPr lang="ru-RU" sz="2800" dirty="0"/>
              <a:t> ми не </a:t>
            </a:r>
            <a:r>
              <a:rPr lang="ru-RU" sz="2800" dirty="0" err="1"/>
              <a:t>лише</a:t>
            </a:r>
            <a:r>
              <a:rPr lang="ru-RU" sz="2800" dirty="0"/>
              <a:t> </a:t>
            </a:r>
            <a:r>
              <a:rPr lang="ru-RU" sz="2800" dirty="0" err="1"/>
              <a:t>поглибимо</a:t>
            </a:r>
            <a:r>
              <a:rPr lang="ru-RU" sz="2800" dirty="0"/>
              <a:t> </a:t>
            </a:r>
            <a:r>
              <a:rPr lang="ru-RU" sz="2800" dirty="0" err="1"/>
              <a:t>знання</a:t>
            </a:r>
            <a:r>
              <a:rPr lang="ru-RU" sz="2800" dirty="0"/>
              <a:t> про </a:t>
            </a:r>
            <a:r>
              <a:rPr lang="ru-RU" sz="2800" dirty="0" err="1"/>
              <a:t>однорідні</a:t>
            </a:r>
            <a:r>
              <a:rPr lang="ru-RU" sz="2800" dirty="0"/>
              <a:t> члени </a:t>
            </a:r>
            <a:r>
              <a:rPr lang="ru-RU" sz="2800" dirty="0" err="1"/>
              <a:t>речення</a:t>
            </a:r>
            <a:r>
              <a:rPr lang="ru-RU" sz="2800" dirty="0"/>
              <a:t>, але й </a:t>
            </a:r>
            <a:r>
              <a:rPr lang="ru-RU" sz="2800" dirty="0" err="1"/>
              <a:t>навчимося</a:t>
            </a:r>
            <a:r>
              <a:rPr lang="ru-RU" sz="2800" dirty="0"/>
              <a:t> </a:t>
            </a:r>
            <a:r>
              <a:rPr lang="ru-RU" sz="2800" dirty="0" err="1"/>
              <a:t>редагувати</a:t>
            </a:r>
            <a:r>
              <a:rPr lang="ru-RU" sz="2800" dirty="0"/>
              <a:t> </a:t>
            </a:r>
            <a:r>
              <a:rPr lang="ru-RU" sz="2800" dirty="0" err="1"/>
              <a:t>речення</a:t>
            </a:r>
            <a:r>
              <a:rPr lang="ru-RU" sz="2800" dirty="0"/>
              <a:t>, у </a:t>
            </a:r>
            <a:r>
              <a:rPr lang="ru-RU" sz="2800" dirty="0" err="1"/>
              <a:t>яких</a:t>
            </a:r>
            <a:r>
              <a:rPr lang="ru-RU" sz="2800" dirty="0"/>
              <a:t> допущено </a:t>
            </a:r>
            <a:r>
              <a:rPr lang="ru-RU" sz="2800" dirty="0" err="1"/>
              <a:t>помилки</a:t>
            </a:r>
            <a:r>
              <a:rPr lang="ru-RU" sz="2800" dirty="0"/>
              <a:t> при </a:t>
            </a:r>
            <a:r>
              <a:rPr lang="ru-RU" sz="2800" dirty="0" err="1"/>
              <a:t>вживанні</a:t>
            </a:r>
            <a:r>
              <a:rPr lang="ru-RU" sz="2800" dirty="0"/>
              <a:t> </a:t>
            </a:r>
            <a:r>
              <a:rPr lang="ru-RU" sz="2800" dirty="0" err="1"/>
              <a:t>однорідних</a:t>
            </a:r>
            <a:r>
              <a:rPr lang="ru-RU" sz="2800" dirty="0"/>
              <a:t> </a:t>
            </a:r>
            <a:r>
              <a:rPr lang="ru-RU" sz="2800" dirty="0" err="1"/>
              <a:t>членів</a:t>
            </a:r>
            <a:r>
              <a:rPr lang="ru-RU" sz="2800" dirty="0"/>
              <a:t> </a:t>
            </a:r>
            <a:r>
              <a:rPr lang="ru-RU" sz="2800" dirty="0" err="1"/>
              <a:t>речення</a:t>
            </a:r>
            <a:r>
              <a:rPr lang="ru-RU" sz="2800" dirty="0"/>
              <a:t>, </a:t>
            </a:r>
            <a:r>
              <a:rPr lang="ru-RU" sz="2800" dirty="0" err="1"/>
              <a:t>будемо</a:t>
            </a:r>
            <a:r>
              <a:rPr lang="ru-RU" sz="2800" dirty="0"/>
              <a:t> </a:t>
            </a:r>
            <a:r>
              <a:rPr lang="ru-RU" sz="2800" dirty="0" err="1"/>
              <a:t>розвивати</a:t>
            </a:r>
            <a:r>
              <a:rPr lang="ru-RU" sz="2800" dirty="0"/>
              <a:t> </a:t>
            </a:r>
            <a:r>
              <a:rPr lang="ru-RU" sz="2800" dirty="0" err="1"/>
              <a:t>вміння</a:t>
            </a:r>
            <a:r>
              <a:rPr lang="ru-RU" sz="2800" dirty="0"/>
              <a:t> </a:t>
            </a:r>
            <a:r>
              <a:rPr lang="ru-RU" sz="2800" dirty="0" err="1"/>
              <a:t>висловлювати</a:t>
            </a:r>
            <a:r>
              <a:rPr lang="ru-RU" sz="2800" dirty="0"/>
              <a:t> та </a:t>
            </a:r>
            <a:r>
              <a:rPr lang="ru-RU" sz="2800" dirty="0" err="1"/>
              <a:t>аргументувати</a:t>
            </a:r>
            <a:r>
              <a:rPr lang="ru-RU" sz="2800" dirty="0"/>
              <a:t> </a:t>
            </a:r>
            <a:r>
              <a:rPr lang="ru-RU" sz="2800" dirty="0" err="1"/>
              <a:t>власні</a:t>
            </a:r>
            <a:r>
              <a:rPr lang="ru-RU" sz="2800" dirty="0"/>
              <a:t> </a:t>
            </a:r>
            <a:r>
              <a:rPr lang="ru-RU" sz="2800" dirty="0" err="1"/>
              <a:t>судження</a:t>
            </a:r>
            <a:r>
              <a:rPr lang="ru-RU" sz="2800" dirty="0"/>
              <a:t>, </a:t>
            </a:r>
            <a:r>
              <a:rPr lang="ru-RU" sz="2800" dirty="0" err="1"/>
              <a:t>ознайомимося</a:t>
            </a:r>
            <a:r>
              <a:rPr lang="ru-RU" sz="2800" dirty="0"/>
              <a:t> з </a:t>
            </a:r>
            <a:r>
              <a:rPr lang="ru-RU" sz="2800" dirty="0" err="1"/>
              <a:t>весняними</a:t>
            </a:r>
            <a:r>
              <a:rPr lang="ru-RU" sz="2800" dirty="0"/>
              <a:t> </a:t>
            </a:r>
            <a:r>
              <a:rPr lang="ru-RU" sz="2800" dirty="0" err="1"/>
              <a:t>святами</a:t>
            </a:r>
            <a:r>
              <a:rPr lang="ru-RU" sz="2800" dirty="0"/>
              <a:t>, </a:t>
            </a:r>
            <a:r>
              <a:rPr lang="ru-RU" sz="2800" dirty="0" err="1"/>
              <a:t>іграми</a:t>
            </a:r>
            <a:r>
              <a:rPr lang="ru-RU" sz="2800" dirty="0"/>
              <a:t>, </a:t>
            </a:r>
            <a:r>
              <a:rPr lang="ru-RU" sz="2800" dirty="0" err="1"/>
              <a:t>піснями</a:t>
            </a:r>
            <a:r>
              <a:rPr lang="ru-RU" sz="2800" dirty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83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640191"/>
          </a:xfrm>
        </p:spPr>
        <p:txBody>
          <a:bodyPr>
            <a:noAutofit/>
          </a:bodyPr>
          <a:lstStyle/>
          <a:p>
            <a:r>
              <a:rPr lang="uk-UA" sz="4000" b="1" dirty="0">
                <a:solidFill>
                  <a:srgbClr val="C00000"/>
                </a:solidFill>
              </a:rPr>
              <a:t>Вправа «Продовж речення»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78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«</a:t>
            </a:r>
            <a:r>
              <a:rPr lang="ru-RU" sz="3600" dirty="0" err="1"/>
              <a:t>Сьогодні</a:t>
            </a:r>
            <a:r>
              <a:rPr lang="ru-RU" sz="3600" dirty="0"/>
              <a:t> на </a:t>
            </a:r>
            <a:r>
              <a:rPr lang="ru-RU" sz="3600" dirty="0" err="1"/>
              <a:t>уроці</a:t>
            </a:r>
            <a:r>
              <a:rPr lang="ru-RU" sz="3600" dirty="0"/>
              <a:t> я </a:t>
            </a:r>
            <a:r>
              <a:rPr lang="ru-RU" sz="3600" dirty="0" err="1"/>
              <a:t>навчуся</a:t>
            </a:r>
            <a:r>
              <a:rPr lang="ru-RU" sz="3600" dirty="0"/>
              <a:t>…»</a:t>
            </a:r>
            <a:endParaRPr lang="en-US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24" y="2745901"/>
            <a:ext cx="3083642" cy="33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5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215" y="598674"/>
            <a:ext cx="9601196" cy="640191"/>
          </a:xfrm>
        </p:spPr>
        <p:txBody>
          <a:bodyPr>
            <a:normAutofit/>
          </a:bodyPr>
          <a:lstStyle/>
          <a:p>
            <a:r>
              <a:rPr lang="uk-UA" sz="3600" b="1" dirty="0">
                <a:solidFill>
                  <a:srgbClr val="C00000"/>
                </a:solidFill>
                <a:cs typeface="Arial" panose="020B0604020202020204" pitchFamily="34" charset="0"/>
              </a:rPr>
              <a:t>Дослідження-спостереження</a:t>
            </a:r>
            <a:endParaRPr lang="en-US" sz="36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6245" y="1278739"/>
            <a:ext cx="10648336" cy="825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Розгляньте</a:t>
            </a:r>
            <a:r>
              <a:rPr lang="ru-RU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схему. Яку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інформацію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містить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ній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відоме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нове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Підготуйте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розповідь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однорідні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члени </a:t>
            </a:r>
            <a:r>
              <a:rPr lang="ru-RU" sz="2000" b="1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sz="20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000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404852" y="2271252"/>
            <a:ext cx="3903406" cy="38345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ОДНОРІДНІ ЧЛЕНИ РЕЧЕННЯ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310581" y="2989006"/>
            <a:ext cx="1779638" cy="1071716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Відповідають на одне питання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78594" y="2989006"/>
            <a:ext cx="1976283" cy="1071716"/>
          </a:xfrm>
          <a:prstGeom prst="roundRect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Відносяться до одного слова в реченні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676102" y="2989006"/>
            <a:ext cx="1779638" cy="1071716"/>
          </a:xfrm>
          <a:prstGeom prst="roundRect">
            <a:avLst/>
          </a:prstGeom>
          <a:solidFill>
            <a:srgbClr val="7030A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Є одним членом речення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760540" y="2989006"/>
            <a:ext cx="1779638" cy="1071716"/>
          </a:xfrm>
          <a:prstGeom prst="round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Є однією частиною мови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 стрелкой 10"/>
          <p:cNvCxnSpPr>
            <a:stCxn id="4" idx="1"/>
            <a:endCxn id="6" idx="0"/>
          </p:cNvCxnSpPr>
          <p:nvPr/>
        </p:nvCxnSpPr>
        <p:spPr>
          <a:xfrm flipH="1">
            <a:off x="3200400" y="2462981"/>
            <a:ext cx="1204452" cy="526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  <a:endCxn id="9" idx="0"/>
          </p:cNvCxnSpPr>
          <p:nvPr/>
        </p:nvCxnSpPr>
        <p:spPr>
          <a:xfrm>
            <a:off x="8308258" y="2462981"/>
            <a:ext cx="1342101" cy="5260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  <a:endCxn id="7" idx="0"/>
          </p:cNvCxnSpPr>
          <p:nvPr/>
        </p:nvCxnSpPr>
        <p:spPr>
          <a:xfrm flipH="1">
            <a:off x="5466736" y="2654710"/>
            <a:ext cx="889819" cy="334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8" idx="0"/>
          </p:cNvCxnSpPr>
          <p:nvPr/>
        </p:nvCxnSpPr>
        <p:spPr>
          <a:xfrm>
            <a:off x="6356555" y="2654710"/>
            <a:ext cx="1209366" cy="3342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619432" y="4218036"/>
            <a:ext cx="10933471" cy="241768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 smtClean="0"/>
              <a:t>	</a:t>
            </a:r>
            <a:r>
              <a:rPr lang="uk-U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кожному з речень знайдіть однорідні </a:t>
            </a:r>
            <a:r>
              <a:rPr lang="uk-U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члени.  З’ясуйте</a:t>
            </a:r>
            <a:r>
              <a:rPr lang="uk-U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, якими частинами мови </a:t>
            </a:r>
            <a:r>
              <a:rPr lang="uk-UA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виражені </a:t>
            </a:r>
            <a:r>
              <a:rPr lang="uk-U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однорідні члени речення. </a:t>
            </a:r>
          </a:p>
          <a:p>
            <a:pPr algn="just"/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Земля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на тих полях була чиста, чорна і сита. Парк прикрашають статуї, фонтани, альтанки. </a:t>
            </a:r>
            <a:r>
              <a:rPr lang="uk-UA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Раділи 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і садок, і поле, і долина. Квітнуть вишні в моєму саду, пахнуть солодко, ніжно, </a:t>
            </a:r>
            <a:r>
              <a:rPr lang="uk-UA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тремтливо</a:t>
            </a:r>
            <a:r>
              <a:rPr lang="uk-UA" sz="2400" dirty="0">
                <a:latin typeface="Arial" panose="020B0604020202020204" pitchFamily="34" charset="0"/>
                <a:cs typeface="Arial" panose="020B0604020202020204" pitchFamily="34" charset="0"/>
              </a:rPr>
              <a:t>. Сині, зеленкуваті, фіолетові присмерки спадають степом.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20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1827" y="893641"/>
            <a:ext cx="9601196" cy="64019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Бесіда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9935" y="1770845"/>
            <a:ext cx="10844981" cy="33189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Пригадайте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що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вам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відомо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про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однорідні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члени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поєднуються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собою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однорідні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члени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речення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–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Які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розділові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знаки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ставляться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між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однорідними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членами?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868" y="5197443"/>
            <a:ext cx="1777131" cy="122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794" y="5217548"/>
            <a:ext cx="1777131" cy="122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3839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34776" y="2329835"/>
            <a:ext cx="4690397" cy="18047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</a:t>
            </a:r>
          </a:p>
          <a:p>
            <a:pPr algn="ctr" eaLnBrk="1" hangingPunct="1">
              <a:defRPr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сполучників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(сполучниковий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uk-UA" sz="2000" b="1" i="1" dirty="0">
                <a:solidFill>
                  <a:srgbClr val="117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Краю мій, люблю я тебе вдень і вночі, вранці і ввечері… (Панас Мирний).</a:t>
            </a:r>
            <a:endParaRPr lang="uk-UA" sz="2400" b="1" dirty="0">
              <a:solidFill>
                <a:srgbClr val="117D4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3352800" y="4503739"/>
            <a:ext cx="5663381" cy="1464231"/>
          </a:xfrm>
          <a:prstGeom prst="roundRect">
            <a:avLst/>
          </a:prstGeom>
          <a:solidFill>
            <a:schemeClr val="bg1">
              <a:lumMod val="75000"/>
            </a:schemeClr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допомогою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сполучників та інтонації </a:t>
            </a:r>
            <a:r>
              <a:rPr lang="uk-UA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k-UA" altLang="ru-RU" sz="20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(змішаний)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000" b="1" i="1" dirty="0">
                <a:solidFill>
                  <a:srgbClr val="117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Розпарена теплінь віє соняшником, коноплею і яблуками (М. Стельмах).</a:t>
            </a:r>
          </a:p>
        </p:txBody>
      </p:sp>
      <p:sp>
        <p:nvSpPr>
          <p:cNvPr id="10" name="Стрелка вниз 9"/>
          <p:cNvSpPr>
            <a:spLocks noChangeArrowheads="1"/>
          </p:cNvSpPr>
          <p:nvPr/>
        </p:nvSpPr>
        <p:spPr bwMode="auto">
          <a:xfrm>
            <a:off x="6088847" y="1848466"/>
            <a:ext cx="428625" cy="2585882"/>
          </a:xfrm>
          <a:prstGeom prst="downArrow">
            <a:avLst>
              <a:gd name="adj1" fmla="val 50000"/>
              <a:gd name="adj2" fmla="val 49994"/>
            </a:avLst>
          </a:prstGeom>
          <a:solidFill>
            <a:srgbClr val="FFFFCC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11" name="Стрелка вниз 10"/>
          <p:cNvSpPr>
            <a:spLocks noChangeArrowheads="1"/>
          </p:cNvSpPr>
          <p:nvPr/>
        </p:nvSpPr>
        <p:spPr bwMode="auto">
          <a:xfrm rot="19398964">
            <a:off x="8075951" y="1742186"/>
            <a:ext cx="388838" cy="698112"/>
          </a:xfrm>
          <a:prstGeom prst="downArrow">
            <a:avLst>
              <a:gd name="adj1" fmla="val 50000"/>
              <a:gd name="adj2" fmla="val 24449"/>
            </a:avLst>
          </a:prstGeom>
          <a:solidFill>
            <a:srgbClr val="FFFFCC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12" name="Стрелка вниз 11"/>
          <p:cNvSpPr>
            <a:spLocks noChangeArrowheads="1"/>
          </p:cNvSpPr>
          <p:nvPr/>
        </p:nvSpPr>
        <p:spPr bwMode="auto">
          <a:xfrm rot="2830443">
            <a:off x="3793022" y="1639307"/>
            <a:ext cx="397473" cy="75451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FFCC"/>
          </a:solidFill>
          <a:ln w="25400" algn="ctr">
            <a:solidFill>
              <a:srgbClr val="B0761F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eaLnBrk="1" hangingPunct="1">
              <a:defRPr/>
            </a:pPr>
            <a:endParaRPr lang="ru-RU">
              <a:solidFill>
                <a:schemeClr val="lt1"/>
              </a:solidFill>
            </a:endParaRP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2467896" y="471210"/>
            <a:ext cx="7196264" cy="122396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uk-UA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Типи зв'язку </a:t>
            </a:r>
            <a:br>
              <a:rPr lang="uk-UA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між однорідними членами речення</a:t>
            </a:r>
            <a:endParaRPr lang="ru-RU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6681146" y="2519386"/>
            <a:ext cx="4783267" cy="1464231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За допомогою </a:t>
            </a:r>
            <a:r>
              <a:rPr lang="uk-U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інтонації переліку </a:t>
            </a:r>
            <a:r>
              <a:rPr lang="uk-UA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(безсполучниковий</a:t>
            </a:r>
            <a:r>
              <a:rPr lang="uk-U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eaLnBrk="1" hangingPunct="1">
              <a:defRPr/>
            </a:pPr>
            <a:r>
              <a:rPr lang="uk-UA" sz="2000" b="1" i="1" dirty="0">
                <a:solidFill>
                  <a:srgbClr val="117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Річка синіє, зітхає, </a:t>
            </a:r>
          </a:p>
          <a:p>
            <a:pPr algn="ctr" eaLnBrk="1" hangingPunct="1">
              <a:defRPr/>
            </a:pPr>
            <a:r>
              <a:rPr lang="uk-UA" sz="2000" b="1" i="1" dirty="0">
                <a:solidFill>
                  <a:srgbClr val="117D4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сміється (М. Рильський).</a:t>
            </a:r>
          </a:p>
        </p:txBody>
      </p:sp>
    </p:spTree>
    <p:extLst>
      <p:ext uri="{BB962C8B-B14F-4D97-AF65-F5344CB8AC3E}">
        <p14:creationId xmlns:p14="http://schemas.microsoft.com/office/powerpoint/2010/main" val="179365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36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8294" y="916321"/>
            <a:ext cx="5734050" cy="116973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defRPr/>
            </a:pPr>
            <a:r>
              <a:rPr lang="uk-UA" sz="40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Сурядні </a:t>
            </a:r>
            <a:r>
              <a:rPr lang="uk-UA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сполучники</a:t>
            </a:r>
            <a:endParaRPr lang="ru-RU" sz="4000" b="1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8082116" y="2635200"/>
            <a:ext cx="3552211" cy="3071813"/>
          </a:xfrm>
          <a:prstGeom prst="hex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Розділові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або, чи, 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 – </a:t>
            </a:r>
            <a:r>
              <a:rPr lang="uk-UA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або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 eaLnBrk="1" hangingPunct="1">
              <a:defRPr/>
            </a:pPr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чи–чи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k-UA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то–то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 то – чи то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Шестиугольник 4"/>
          <p:cNvSpPr/>
          <p:nvPr/>
        </p:nvSpPr>
        <p:spPr>
          <a:xfrm>
            <a:off x="450747" y="2670918"/>
            <a:ext cx="3429000" cy="3178970"/>
          </a:xfrm>
          <a:prstGeom prst="hexagon">
            <a:avLst/>
          </a:prstGeom>
          <a:solidFill>
            <a:srgbClr val="9D81C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Єднальні</a:t>
            </a:r>
          </a:p>
          <a:p>
            <a:pPr algn="ctr" eaLnBrk="1" hangingPunct="1">
              <a:defRPr/>
            </a:pP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 (й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uk-UA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 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ані, </a:t>
            </a:r>
          </a:p>
          <a:p>
            <a:pPr algn="ctr" eaLnBrk="1" hangingPunct="1">
              <a:defRPr/>
            </a:pP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і– і, ні – </a:t>
            </a:r>
            <a:r>
              <a:rPr lang="uk-UA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</a:t>
            </a: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 eaLnBrk="1" hangingPunct="1">
              <a:defRPr/>
            </a:pPr>
            <a:r>
              <a:rPr lang="uk-UA" sz="2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 - </a:t>
            </a:r>
            <a:r>
              <a:rPr lang="uk-UA" sz="24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ані</a:t>
            </a:r>
            <a:endParaRPr lang="ru-RU" sz="24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Шестиугольник 5"/>
          <p:cNvSpPr/>
          <p:nvPr/>
        </p:nvSpPr>
        <p:spPr>
          <a:xfrm>
            <a:off x="4257214" y="2635200"/>
            <a:ext cx="3500438" cy="3214688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800" b="1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Протиставні</a:t>
            </a:r>
          </a:p>
          <a:p>
            <a:pPr algn="ctr" eaLnBrk="1" hangingPunct="1">
              <a:defRPr/>
            </a:pPr>
            <a:r>
              <a:rPr lang="uk-UA" sz="2400" b="1" i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але, однак,</a:t>
            </a:r>
          </a:p>
          <a:p>
            <a:pPr algn="ctr" eaLnBrk="1" hangingPunct="1">
              <a:defRPr/>
            </a:pPr>
            <a:r>
              <a:rPr lang="uk-UA" sz="2400" b="1" i="1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(але),  зате, проте, тільки</a:t>
            </a:r>
            <a:endParaRPr lang="ru-RU" sz="2400" b="1" i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3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158</TotalTime>
  <Words>498</Words>
  <Application>Microsoft Office PowerPoint</Application>
  <PresentationFormat>Широкоэкранный</PresentationFormat>
  <Paragraphs>108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Самодиктант </vt:lpstr>
      <vt:lpstr>Кома між однорідними членами речення</vt:lpstr>
      <vt:lpstr>Слайд для вчителя</vt:lpstr>
      <vt:lpstr>Вправа «Продовж речення»</vt:lpstr>
      <vt:lpstr>Дослідження-спостереження</vt:lpstr>
      <vt:lpstr>Бесіда </vt:lpstr>
      <vt:lpstr>Типи зв'язку  між однорідними членами речення</vt:lpstr>
      <vt:lpstr>Сурядні сполучники</vt:lpstr>
      <vt:lpstr> Розділові знаки при однорідних членах речення</vt:lpstr>
      <vt:lpstr>Робота за підручником</vt:lpstr>
      <vt:lpstr>Вправа «Хто швидше?»</vt:lpstr>
      <vt:lpstr>Презентация PowerPoint</vt:lpstr>
      <vt:lpstr>Вправа «Творче конструювання»</vt:lpstr>
      <vt:lpstr>Робота за підручником</vt:lpstr>
      <vt:lpstr>Робота за підручником</vt:lpstr>
      <vt:lpstr>Вправа «Ситуація»</vt:lpstr>
      <vt:lpstr>Виконання вправ</vt:lpstr>
      <vt:lpstr>Презентация PowerPoint</vt:lpstr>
      <vt:lpstr>Вправа «Самооцінка»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Адм1н</dc:creator>
  <cp:lastModifiedBy>Адм1н</cp:lastModifiedBy>
  <cp:revision>19</cp:revision>
  <dcterms:created xsi:type="dcterms:W3CDTF">2023-02-18T12:04:18Z</dcterms:created>
  <dcterms:modified xsi:type="dcterms:W3CDTF">2023-02-18T14:42:45Z</dcterms:modified>
</cp:coreProperties>
</file>