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72" r:id="rId3"/>
    <p:sldId id="265" r:id="rId4"/>
    <p:sldId id="266" r:id="rId5"/>
    <p:sldId id="267" r:id="rId6"/>
    <p:sldId id="268" r:id="rId7"/>
    <p:sldId id="273" r:id="rId8"/>
    <p:sldId id="257" r:id="rId9"/>
    <p:sldId id="258" r:id="rId10"/>
    <p:sldId id="260" r:id="rId11"/>
    <p:sldId id="261" r:id="rId12"/>
    <p:sldId id="269" r:id="rId13"/>
    <p:sldId id="270" r:id="rId14"/>
    <p:sldId id="271" r:id="rId15"/>
    <p:sldId id="274" r:id="rId16"/>
    <p:sldId id="26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82" autoAdjust="0"/>
    <p:restoredTop sz="94660"/>
  </p:normalViewPr>
  <p:slideViewPr>
    <p:cSldViewPr snapToGrid="0">
      <p:cViewPr varScale="1">
        <p:scale>
          <a:sx n="73" d="100"/>
          <a:sy n="73" d="100"/>
        </p:scale>
        <p:origin x="3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F7D-A5FC-417C-A7CA-B1C06E624824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5948-DDDE-443E-BDF2-D91218D94E99}" type="slidenum">
              <a:rPr lang="ru-RU" smtClean="0"/>
              <a:t>‹№›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0283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F7D-A5FC-417C-A7CA-B1C06E624824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5948-DDDE-443E-BDF2-D91218D94E9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06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F7D-A5FC-417C-A7CA-B1C06E624824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5948-DDDE-443E-BDF2-D91218D94E9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122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F7D-A5FC-417C-A7CA-B1C06E624824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5948-DDDE-443E-BDF2-D91218D94E9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49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F7D-A5FC-417C-A7CA-B1C06E624824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5948-DDDE-443E-BDF2-D91218D94E99}" type="slidenum">
              <a:rPr lang="ru-RU" smtClean="0"/>
              <a:t>‹№›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9008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F7D-A5FC-417C-A7CA-B1C06E624824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5948-DDDE-443E-BDF2-D91218D94E9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272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F7D-A5FC-417C-A7CA-B1C06E624824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5948-DDDE-443E-BDF2-D91218D94E9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563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F7D-A5FC-417C-A7CA-B1C06E624824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5948-DDDE-443E-BDF2-D91218D94E9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766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F7D-A5FC-417C-A7CA-B1C06E624824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5948-DDDE-443E-BDF2-D91218D94E9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95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27BCF7D-A5FC-417C-A7CA-B1C06E624824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BA5948-DDDE-443E-BDF2-D91218D94E9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89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F7D-A5FC-417C-A7CA-B1C06E624824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5948-DDDE-443E-BDF2-D91218D94E9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465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27BCF7D-A5FC-417C-A7CA-B1C06E624824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5BA5948-DDDE-443E-BDF2-D91218D94E99}" type="slidenum">
              <a:rPr lang="ru-RU" smtClean="0"/>
              <a:t>‹№›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2810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24466" y="2945394"/>
            <a:ext cx="4919871" cy="577920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 smtClean="0">
                <a:latin typeface="Book Antiqua" panose="02040602050305030304" pitchFamily="18" charset="0"/>
              </a:rPr>
              <a:t>Показникові нерівності</a:t>
            </a:r>
            <a:endParaRPr lang="ru-RU" sz="4800" b="1" dirty="0">
              <a:latin typeface="Book Antiqua" panose="0204060205030503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48128" y="3509962"/>
            <a:ext cx="7872159" cy="2078037"/>
          </a:xfrm>
        </p:spPr>
        <p:txBody>
          <a:bodyPr>
            <a:noAutofit/>
          </a:bodyPr>
          <a:lstStyle/>
          <a:p>
            <a:pPr algn="ctr"/>
            <a:endParaRPr lang="uk-UA" sz="2000" i="1" dirty="0" smtClean="0"/>
          </a:p>
        </p:txBody>
      </p:sp>
    </p:spTree>
    <p:extLst>
      <p:ext uri="{BB962C8B-B14F-4D97-AF65-F5344CB8AC3E}">
        <p14:creationId xmlns:p14="http://schemas.microsoft.com/office/powerpoint/2010/main" val="394066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9034" y="286878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uk-UA" sz="3200" dirty="0" err="1">
                <a:solidFill>
                  <a:schemeClr val="tx1"/>
                </a:solidFill>
                <a:latin typeface="Book Antiqua" panose="02040602050305030304" pitchFamily="18" charset="0"/>
              </a:rPr>
              <a:t>Показникова</a:t>
            </a:r>
            <a:r>
              <a:rPr lang="uk-UA" sz="3200" dirty="0">
                <a:solidFill>
                  <a:schemeClr val="tx1"/>
                </a:solidFill>
                <a:latin typeface="Book Antiqua" panose="02040602050305030304" pitchFamily="18" charset="0"/>
              </a:rPr>
              <a:t> нерівність</a:t>
            </a:r>
            <a:r>
              <a:rPr lang="ru-RU" sz="3200" dirty="0">
                <a:latin typeface="Book Antiqua" panose="02040602050305030304" pitchFamily="18" charset="0"/>
              </a:rPr>
              <a:t/>
            </a:r>
            <a:br>
              <a:rPr lang="ru-RU" sz="3200" dirty="0">
                <a:latin typeface="Book Antiqua" panose="02040602050305030304" pitchFamily="18" charset="0"/>
              </a:rPr>
            </a:br>
            <a:endParaRPr lang="ru-RU" sz="3200" i="1" dirty="0">
              <a:latin typeface="Book Antiqua" panose="0204060205030503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73866" y="3252124"/>
            <a:ext cx="6111759" cy="664094"/>
          </a:xfrm>
        </p:spPr>
        <p:txBody>
          <a:bodyPr>
            <a:normAutofit/>
          </a:bodyPr>
          <a:lstStyle/>
          <a:p>
            <a:pPr algn="ctr"/>
            <a:endParaRPr lang="ru-RU" sz="2400" dirty="0">
              <a:latin typeface="Book Antiqua" panose="0204060205030503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416629" y="1737635"/>
                <a:ext cx="6348681" cy="166199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ru-RU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або 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6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&gt;0;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≠1</m:t>
                      </m:r>
                    </m:oMath>
                  </m:oMathPara>
                </a14:m>
                <a:endParaRPr lang="en-US" sz="3600" b="0" i="1" dirty="0" smtClean="0">
                  <a:ea typeface="Cambria Math" panose="02040503050406030204" pitchFamily="18" charset="0"/>
                </a:endParaRPr>
              </a:p>
              <a:p>
                <a:endParaRPr lang="ru-RU" sz="3600" i="1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6629" y="1737635"/>
                <a:ext cx="6348681" cy="166199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9643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1165" y="315754"/>
            <a:ext cx="10058400" cy="742337"/>
          </a:xfrm>
        </p:spPr>
        <p:txBody>
          <a:bodyPr>
            <a:normAutofit/>
          </a:bodyPr>
          <a:lstStyle/>
          <a:p>
            <a:pPr algn="ctr"/>
            <a:r>
              <a:rPr lang="uk-UA" sz="3200" b="1" i="1" dirty="0" smtClean="0">
                <a:latin typeface="Book Antiqua" panose="02040602050305030304" pitchFamily="18" charset="0"/>
              </a:rPr>
              <a:t>Теорема</a:t>
            </a:r>
            <a:endParaRPr lang="ru-RU" sz="3200" b="1" i="1" dirty="0">
              <a:latin typeface="Book Antiqua" panose="0204060205030503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1229979" y="1838424"/>
                <a:ext cx="10019586" cy="29654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uk-UA" sz="3200" dirty="0" smtClean="0">
                    <a:solidFill>
                      <a:schemeClr val="tx1"/>
                    </a:solidFill>
                    <a:latin typeface="Book Antiqua" panose="02040602050305030304" pitchFamily="18" charset="0"/>
                  </a:rPr>
                  <a:t>Якщо </a:t>
                </a:r>
                <a14:m>
                  <m:oMath xmlns:m="http://schemas.openxmlformats.org/officeDocument/2006/math">
                    <m:r>
                      <a:rPr lang="ru-RU" sz="32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ru-RU" sz="32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uk-UA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1, то нерівність</m:t>
                    </m:r>
                  </m:oMath>
                </a14:m>
                <a:endParaRPr lang="en-US" sz="3200" b="0" i="1" dirty="0" smtClean="0">
                  <a:solidFill>
                    <a:schemeClr val="tx1"/>
                  </a:solidFill>
                  <a:latin typeface="Book Antiqua" panose="02040602050305030304" pitchFamily="18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sup>
                      </m:sSup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lang="uk-UA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рівносильна нерівності</m:t>
                      </m:r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f</m:t>
                      </m:r>
                      <m:d>
                        <m:d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x</m:t>
                          </m:r>
                        </m:e>
                      </m:d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g</m:t>
                      </m:r>
                      <m:d>
                        <m:d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x</m:t>
                          </m:r>
                        </m:e>
                      </m:d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uk-UA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uk-UA" sz="3200" b="0" i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якщо 0 </m:t>
                      </m:r>
                      <m:r>
                        <a:rPr lang="uk-UA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&lt;1</m:t>
                      </m:r>
                      <m:r>
                        <a:rPr lang="uk-UA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то нерівність </m:t>
                      </m:r>
                    </m:oMath>
                  </m:oMathPara>
                </a14:m>
                <a:endParaRPr lang="uk-UA" sz="3200" b="0" i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uk-UA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sup>
                    </m:sSup>
                    <m:r>
                      <a:rPr lang="uk-UA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sSup>
                      <m:sSupPr>
                        <m:ctrlPr>
                          <a:rPr lang="uk-UA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lang="uk-UA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рівносильна нерівності 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 smtClean="0">
                    <a:solidFill>
                      <a:schemeClr val="tx1"/>
                    </a:solidFill>
                    <a:latin typeface="Book Antiqua" panose="02040602050305030304" pitchFamily="18" charset="0"/>
                  </a:rPr>
                  <a:t> </a:t>
                </a:r>
                <a:endParaRPr lang="ru-RU" sz="3200" dirty="0">
                  <a:solidFill>
                    <a:schemeClr val="tx1"/>
                  </a:solidFill>
                  <a:latin typeface="Book Antiqua" panose="02040602050305030304" pitchFamily="18" charset="0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979" y="1838424"/>
                <a:ext cx="10019586" cy="296549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1067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2"/>
            <a:ext cx="10058400" cy="6022757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sz="5300" dirty="0">
                <a:solidFill>
                  <a:schemeClr val="tx1"/>
                </a:solidFill>
              </a:rPr>
              <a:t>3</a:t>
            </a:r>
            <a:r>
              <a:rPr lang="en-US" sz="5300" i="1" baseline="30000" dirty="0">
                <a:solidFill>
                  <a:schemeClr val="tx1"/>
                </a:solidFill>
              </a:rPr>
              <a:t>x</a:t>
            </a:r>
            <a:r>
              <a:rPr lang="uk-UA" sz="5300" dirty="0">
                <a:solidFill>
                  <a:schemeClr val="tx1"/>
                </a:solidFill>
              </a:rPr>
              <a:t> &lt; 27</a:t>
            </a:r>
            <a:r>
              <a:rPr lang="uk-UA" sz="5300" dirty="0">
                <a:solidFill>
                  <a:schemeClr val="tx1"/>
                </a:solidFill>
              </a:rPr>
              <a:t>.</a:t>
            </a:r>
            <a:br>
              <a:rPr lang="uk-UA" sz="5300" dirty="0">
                <a:solidFill>
                  <a:schemeClr val="tx1"/>
                </a:solidFill>
              </a:rPr>
            </a:br>
            <a:r>
              <a:rPr lang="uk-UA" sz="5300" dirty="0">
                <a:solidFill>
                  <a:schemeClr val="tx1"/>
                </a:solidFill>
              </a:rPr>
              <a:t>Запишемо</a:t>
            </a:r>
            <a:r>
              <a:rPr lang="uk-UA" sz="5300" dirty="0">
                <a:solidFill>
                  <a:schemeClr val="tx1"/>
                </a:solidFill>
              </a:rPr>
              <a:t> дану нерівність у вигляді </a:t>
            </a:r>
            <a:r>
              <a:rPr lang="uk-UA" sz="5300" dirty="0" smtClean="0">
                <a:solidFill>
                  <a:schemeClr val="tx1"/>
                </a:solidFill>
              </a:rPr>
              <a:t/>
            </a:r>
            <a:br>
              <a:rPr lang="uk-UA" sz="5300" dirty="0" smtClean="0">
                <a:solidFill>
                  <a:schemeClr val="tx1"/>
                </a:solidFill>
              </a:rPr>
            </a:br>
            <a:r>
              <a:rPr lang="uk-UA" sz="5300" dirty="0" smtClean="0">
                <a:solidFill>
                  <a:schemeClr val="tx1"/>
                </a:solidFill>
              </a:rPr>
              <a:t>3</a:t>
            </a:r>
            <a:r>
              <a:rPr lang="uk-UA" sz="5300" i="1" baseline="30000" dirty="0" smtClean="0">
                <a:solidFill>
                  <a:schemeClr val="tx1"/>
                </a:solidFill>
              </a:rPr>
              <a:t>х</a:t>
            </a:r>
            <a:r>
              <a:rPr lang="uk-UA" sz="5300" dirty="0" smtClean="0">
                <a:solidFill>
                  <a:schemeClr val="tx1"/>
                </a:solidFill>
              </a:rPr>
              <a:t> </a:t>
            </a:r>
            <a:r>
              <a:rPr lang="uk-UA" sz="5300" dirty="0">
                <a:solidFill>
                  <a:schemeClr val="tx1"/>
                </a:solidFill>
              </a:rPr>
              <a:t>&lt; 3</a:t>
            </a:r>
            <a:r>
              <a:rPr lang="uk-UA" sz="5300" baseline="30000" dirty="0">
                <a:solidFill>
                  <a:schemeClr val="tx1"/>
                </a:solidFill>
              </a:rPr>
              <a:t>3</a:t>
            </a:r>
            <a:r>
              <a:rPr lang="uk-UA" sz="5300" dirty="0">
                <a:solidFill>
                  <a:schemeClr val="tx1"/>
                </a:solidFill>
              </a:rPr>
              <a:t>. </a:t>
            </a:r>
            <a:r>
              <a:rPr lang="uk-UA" sz="5300" dirty="0">
                <a:solidFill>
                  <a:schemeClr val="tx1"/>
                </a:solidFill>
              </a:rPr>
              <a:t/>
            </a:r>
            <a:br>
              <a:rPr lang="uk-UA" sz="5300" dirty="0">
                <a:solidFill>
                  <a:schemeClr val="tx1"/>
                </a:solidFill>
              </a:rPr>
            </a:br>
            <a:r>
              <a:rPr lang="uk-UA" sz="5300" dirty="0">
                <a:solidFill>
                  <a:schemeClr val="tx1"/>
                </a:solidFill>
              </a:rPr>
              <a:t>Оскільки </a:t>
            </a:r>
            <a:r>
              <a:rPr lang="uk-UA" sz="5300" dirty="0">
                <a:solidFill>
                  <a:schemeClr val="tx1"/>
                </a:solidFill>
              </a:rPr>
              <a:t>3 &gt; 1, то функція </a:t>
            </a:r>
            <a:r>
              <a:rPr lang="uk-UA" sz="5300" b="1" dirty="0">
                <a:solidFill>
                  <a:schemeClr val="tx1"/>
                </a:solidFill>
              </a:rPr>
              <a:t/>
            </a:r>
            <a:br>
              <a:rPr lang="uk-UA" sz="5300" b="1" dirty="0">
                <a:solidFill>
                  <a:schemeClr val="tx1"/>
                </a:solidFill>
              </a:rPr>
            </a:br>
            <a:r>
              <a:rPr lang="ru-RU" sz="5300" dirty="0">
                <a:solidFill>
                  <a:schemeClr val="tx1"/>
                </a:solidFill>
              </a:rPr>
              <a:t> </a:t>
            </a:r>
            <a:r>
              <a:rPr lang="uk-UA" sz="5300" i="1" dirty="0">
                <a:solidFill>
                  <a:schemeClr val="tx1"/>
                </a:solidFill>
              </a:rPr>
              <a:t>у</a:t>
            </a:r>
            <a:r>
              <a:rPr lang="uk-UA" sz="5300" dirty="0">
                <a:solidFill>
                  <a:schemeClr val="tx1"/>
                </a:solidFill>
              </a:rPr>
              <a:t> = 3</a:t>
            </a:r>
            <a:r>
              <a:rPr lang="en-US" sz="5300" baseline="30000" dirty="0">
                <a:solidFill>
                  <a:schemeClr val="tx1"/>
                </a:solidFill>
              </a:rPr>
              <a:t>t</a:t>
            </a:r>
            <a:r>
              <a:rPr lang="uk-UA" sz="5300" dirty="0">
                <a:solidFill>
                  <a:schemeClr val="tx1"/>
                </a:solidFill>
              </a:rPr>
              <a:t> є зростаючою. </a:t>
            </a:r>
            <a:r>
              <a:rPr lang="uk-UA" sz="5300" dirty="0" smtClean="0">
                <a:solidFill>
                  <a:schemeClr val="tx1"/>
                </a:solidFill>
              </a:rPr>
              <a:t/>
            </a:r>
            <a:br>
              <a:rPr lang="uk-UA" sz="5300" dirty="0" smtClean="0">
                <a:solidFill>
                  <a:schemeClr val="tx1"/>
                </a:solidFill>
              </a:rPr>
            </a:br>
            <a:r>
              <a:rPr lang="uk-UA" sz="5300" dirty="0" smtClean="0">
                <a:solidFill>
                  <a:schemeClr val="tx1"/>
                </a:solidFill>
              </a:rPr>
              <a:t>Отже</a:t>
            </a:r>
            <a:r>
              <a:rPr lang="uk-UA" sz="5300" dirty="0">
                <a:solidFill>
                  <a:schemeClr val="tx1"/>
                </a:solidFill>
              </a:rPr>
              <a:t>, при </a:t>
            </a:r>
            <a:r>
              <a:rPr lang="uk-UA" sz="5300" i="1" dirty="0">
                <a:solidFill>
                  <a:schemeClr val="tx1"/>
                </a:solidFill>
              </a:rPr>
              <a:t>х</a:t>
            </a:r>
            <a:r>
              <a:rPr lang="uk-UA" sz="5300" dirty="0">
                <a:solidFill>
                  <a:schemeClr val="tx1"/>
                </a:solidFill>
              </a:rPr>
              <a:t> &lt; 3 виконується нерівність 3</a:t>
            </a:r>
            <a:r>
              <a:rPr lang="uk-UA" sz="5300" i="1" baseline="30000" dirty="0">
                <a:solidFill>
                  <a:schemeClr val="tx1"/>
                </a:solidFill>
              </a:rPr>
              <a:t>х</a:t>
            </a:r>
            <a:r>
              <a:rPr lang="uk-UA" sz="5300" dirty="0">
                <a:solidFill>
                  <a:schemeClr val="tx1"/>
                </a:solidFill>
              </a:rPr>
              <a:t> &lt; </a:t>
            </a:r>
            <a:r>
              <a:rPr lang="ru-RU" sz="5300" dirty="0">
                <a:solidFill>
                  <a:schemeClr val="tx1"/>
                </a:solidFill>
              </a:rPr>
              <a:t>3</a:t>
            </a:r>
            <a:r>
              <a:rPr lang="uk-UA" sz="5300" baseline="30000" dirty="0">
                <a:solidFill>
                  <a:schemeClr val="tx1"/>
                </a:solidFill>
              </a:rPr>
              <a:t>3</a:t>
            </a:r>
            <a:r>
              <a:rPr lang="uk-UA" sz="5300" dirty="0">
                <a:solidFill>
                  <a:schemeClr val="tx1"/>
                </a:solidFill>
              </a:rPr>
              <a:t>.</a:t>
            </a:r>
            <a:br>
              <a:rPr lang="uk-UA" sz="5300" dirty="0">
                <a:solidFill>
                  <a:schemeClr val="tx1"/>
                </a:solidFill>
              </a:rPr>
            </a:br>
            <a:r>
              <a:rPr lang="uk-UA" sz="5300" dirty="0">
                <a:solidFill>
                  <a:schemeClr val="tx1"/>
                </a:solidFill>
              </a:rPr>
              <a:t> </a:t>
            </a:r>
            <a:r>
              <a:rPr lang="uk-UA" sz="5300" i="1" dirty="0">
                <a:solidFill>
                  <a:schemeClr val="tx1"/>
                </a:solidFill>
              </a:rPr>
              <a:t>Відповідь:</a:t>
            </a:r>
            <a:r>
              <a:rPr lang="uk-UA" sz="5300" dirty="0">
                <a:solidFill>
                  <a:schemeClr val="tx1"/>
                </a:solidFill>
              </a:rPr>
              <a:t> </a:t>
            </a:r>
            <a:r>
              <a:rPr lang="uk-UA" sz="5300" i="1" dirty="0">
                <a:solidFill>
                  <a:schemeClr val="tx1"/>
                </a:solidFill>
              </a:rPr>
              <a:t>х</a:t>
            </a:r>
            <a:r>
              <a:rPr lang="uk-UA" sz="5300" dirty="0">
                <a:solidFill>
                  <a:schemeClr val="tx1"/>
                </a:solidFill>
              </a:rPr>
              <a:t> &lt; 3.</a:t>
            </a:r>
            <a:r>
              <a:rPr lang="uk-UA" sz="5300" b="1" dirty="0">
                <a:solidFill>
                  <a:schemeClr val="tx1"/>
                </a:solidFill>
              </a:rPr>
              <a:t/>
            </a:r>
            <a:br>
              <a:rPr lang="uk-UA" sz="5300" b="1" dirty="0">
                <a:solidFill>
                  <a:schemeClr val="tx1"/>
                </a:solidFill>
              </a:rPr>
            </a:br>
            <a:endParaRPr lang="uk-UA" sz="53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E48DC-43EA-4367-B6CB-F0EA37BEFAC6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77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469" y="678984"/>
            <a:ext cx="9601200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E48DC-43EA-4367-B6CB-F0EA37BEFAC6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5305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68440"/>
          </a:xfrm>
        </p:spPr>
        <p:txBody>
          <a:bodyPr/>
          <a:lstStyle/>
          <a:p>
            <a:r>
              <a:rPr lang="uk-UA" b="1" dirty="0" err="1" smtClean="0">
                <a:solidFill>
                  <a:srgbClr val="7030A0"/>
                </a:solidFill>
              </a:rPr>
              <a:t>Розв</a:t>
            </a:r>
            <a:r>
              <a:rPr lang="en-US" b="1" dirty="0" smtClean="0">
                <a:solidFill>
                  <a:srgbClr val="7030A0"/>
                </a:solidFill>
              </a:rPr>
              <a:t>’</a:t>
            </a:r>
            <a:r>
              <a:rPr lang="uk-UA" b="1" dirty="0" err="1" smtClean="0">
                <a:solidFill>
                  <a:srgbClr val="7030A0"/>
                </a:solidFill>
              </a:rPr>
              <a:t>язати</a:t>
            </a:r>
            <a:r>
              <a:rPr lang="uk-UA" b="1" dirty="0" smtClean="0">
                <a:solidFill>
                  <a:srgbClr val="7030A0"/>
                </a:solidFill>
              </a:rPr>
              <a:t>  нерівності</a:t>
            </a:r>
            <a:endParaRPr lang="uk-UA" b="1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ctr">
                  <a:buNone/>
                </a:pPr>
                <a:endParaRPr lang="uk-UA" sz="4800" b="1" dirty="0" smtClean="0"/>
              </a:p>
              <a:p>
                <a:pPr marL="0" indent="0" algn="ctr">
                  <a:buNone/>
                </a:pPr>
                <a:r>
                  <a:rPr lang="uk-UA" sz="4800" b="1" dirty="0" smtClean="0"/>
                  <a:t>10</a:t>
                </a:r>
                <a:r>
                  <a:rPr lang="uk-UA" sz="4800" b="1" baseline="30000" dirty="0" smtClean="0"/>
                  <a:t>3х+2</a:t>
                </a:r>
                <a:r>
                  <a:rPr lang="uk-UA" sz="4800" b="1" dirty="0" smtClean="0"/>
                  <a:t> </a:t>
                </a:r>
                <a14:m>
                  <m:oMath xmlns:m="http://schemas.openxmlformats.org/officeDocument/2006/math">
                    <m:r>
                      <a:rPr lang="uk-UA" sz="4800" b="1" i="1">
                        <a:latin typeface="Cambria Math"/>
                      </a:rPr>
                      <m:t>&gt;</m:t>
                    </m:r>
                  </m:oMath>
                </a14:m>
                <a:r>
                  <a:rPr lang="uk-UA" sz="4800" b="1" dirty="0"/>
                  <a:t> </a:t>
                </a:r>
                <a:r>
                  <a:rPr lang="uk-UA" sz="4800" b="1" dirty="0" smtClean="0"/>
                  <a:t>100</a:t>
                </a:r>
              </a:p>
              <a:p>
                <a:pPr marL="0" indent="0" algn="ctr">
                  <a:buNone/>
                </a:pPr>
                <a:endParaRPr lang="uk-UA" sz="4800" b="1" dirty="0"/>
              </a:p>
              <a:p>
                <a:pPr marL="0" indent="0" algn="ctr">
                  <a:buNone/>
                </a:pPr>
                <a:r>
                  <a:rPr lang="uk-UA" sz="4800" b="1" dirty="0"/>
                  <a:t>(0,3)</a:t>
                </a:r>
                <a:r>
                  <a:rPr lang="uk-UA" sz="4800" b="1" baseline="30000" dirty="0"/>
                  <a:t>х</a:t>
                </a:r>
                <a:r>
                  <a:rPr lang="uk-UA" sz="4800" b="1" dirty="0"/>
                  <a:t> </a:t>
                </a:r>
                <a14:m>
                  <m:oMath xmlns:m="http://schemas.openxmlformats.org/officeDocument/2006/math">
                    <m:r>
                      <a:rPr lang="uk-UA" sz="4800" b="1" i="1">
                        <a:latin typeface="Cambria Math"/>
                      </a:rPr>
                      <m:t>&gt;</m:t>
                    </m:r>
                  </m:oMath>
                </a14:m>
                <a:r>
                  <a:rPr lang="uk-UA" sz="4800" b="1" dirty="0"/>
                  <a:t> 0,09</a:t>
                </a:r>
              </a:p>
              <a:p>
                <a:endParaRPr lang="uk-UA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E48DC-43EA-4367-B6CB-F0EA37BEFAC6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7688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Розв'язування вправ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dirty="0" err="1" smtClean="0">
                <a:solidFill>
                  <a:schemeClr val="tx1"/>
                </a:solidFill>
              </a:rPr>
              <a:t>Стор</a:t>
            </a:r>
            <a:r>
              <a:rPr lang="uk-UA" sz="3200" dirty="0" smtClean="0">
                <a:solidFill>
                  <a:schemeClr val="tx1"/>
                </a:solidFill>
              </a:rPr>
              <a:t> 18</a:t>
            </a:r>
          </a:p>
          <a:p>
            <a:r>
              <a:rPr lang="uk-UA" sz="3200" dirty="0" smtClean="0">
                <a:solidFill>
                  <a:schemeClr val="tx1"/>
                </a:solidFill>
              </a:rPr>
              <a:t>№ 3.2</a:t>
            </a:r>
          </a:p>
          <a:p>
            <a:r>
              <a:rPr lang="uk-UA" sz="3200" dirty="0" smtClean="0">
                <a:solidFill>
                  <a:schemeClr val="tx1"/>
                </a:solidFill>
              </a:rPr>
              <a:t>3.4</a:t>
            </a:r>
          </a:p>
          <a:p>
            <a:r>
              <a:rPr lang="uk-UA" sz="3200" dirty="0" smtClean="0">
                <a:solidFill>
                  <a:schemeClr val="tx1"/>
                </a:solidFill>
              </a:rPr>
              <a:t>3.10</a:t>
            </a:r>
            <a:endParaRPr lang="uk-UA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8491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1724297"/>
            <a:ext cx="7371080" cy="1892663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3 – </a:t>
            </a:r>
            <a:r>
              <a:rPr lang="ru-RU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вивчити</a:t>
            </a:r>
            <a:r>
              <a:rPr lang="ru-RU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письмово</a:t>
            </a:r>
            <a:r>
              <a:rPr lang="ru-RU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3.3, 3.5, 3.7 , 3.12(1,2)</a:t>
            </a:r>
            <a:r>
              <a:rPr lang="ru-RU" sz="2400" i="1" dirty="0" smtClean="0"/>
              <a:t/>
            </a:r>
            <a:br>
              <a:rPr lang="ru-RU" sz="2400" i="1" dirty="0" smtClean="0"/>
            </a:br>
            <a:endParaRPr lang="ru-RU" sz="24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1332411" y="862149"/>
            <a:ext cx="97579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 smtClean="0"/>
              <a:t>Домашнє завдання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807768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Способи розв'язування рівнянь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sz="3600" dirty="0"/>
              <a:t>1. Зведення до спільної основи</a:t>
            </a:r>
          </a:p>
          <a:p>
            <a:pPr marL="0" indent="0">
              <a:buNone/>
            </a:pPr>
            <a:r>
              <a:rPr lang="uk-UA" sz="3600" dirty="0"/>
              <a:t>2. Зведення до спільного показника</a:t>
            </a:r>
          </a:p>
          <a:p>
            <a:pPr marL="0" indent="0">
              <a:buNone/>
            </a:pPr>
            <a:r>
              <a:rPr lang="uk-UA" sz="3600" dirty="0"/>
              <a:t>3. Винесення спільного множника за дужки</a:t>
            </a:r>
          </a:p>
          <a:p>
            <a:pPr marL="0" indent="0">
              <a:buNone/>
            </a:pPr>
            <a:r>
              <a:rPr lang="uk-UA" sz="3600" dirty="0"/>
              <a:t>4. Спосіб приведення рівняння до квадратного</a:t>
            </a:r>
          </a:p>
          <a:p>
            <a:pPr marL="0" indent="0">
              <a:buNone/>
            </a:pPr>
            <a:r>
              <a:rPr lang="uk-UA" sz="3600" dirty="0"/>
              <a:t>5. Графічний спосіб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3797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err="1" smtClean="0">
                <a:solidFill>
                  <a:srgbClr val="7030A0"/>
                </a:solidFill>
              </a:rPr>
              <a:t>Розв</a:t>
            </a:r>
            <a:r>
              <a:rPr lang="en-US" b="1" dirty="0" smtClean="0">
                <a:solidFill>
                  <a:srgbClr val="7030A0"/>
                </a:solidFill>
              </a:rPr>
              <a:t>’</a:t>
            </a:r>
            <a:r>
              <a:rPr lang="uk-UA" b="1" dirty="0" err="1" smtClean="0">
                <a:solidFill>
                  <a:srgbClr val="7030A0"/>
                </a:solidFill>
              </a:rPr>
              <a:t>язати</a:t>
            </a:r>
            <a:r>
              <a:rPr lang="uk-UA" b="1" dirty="0" smtClean="0">
                <a:solidFill>
                  <a:srgbClr val="7030A0"/>
                </a:solidFill>
              </a:rPr>
              <a:t> рівняння:</a:t>
            </a:r>
            <a:endParaRPr lang="uk-UA" b="1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uk-UA" sz="4800" dirty="0"/>
                  <a:t>5</a:t>
                </a:r>
                <a:r>
                  <a:rPr lang="uk-UA" sz="4800" baseline="30000" dirty="0"/>
                  <a:t>х+2</a:t>
                </a:r>
                <a:r>
                  <a:rPr lang="uk-UA" sz="4800" dirty="0"/>
                  <a:t>=125</a:t>
                </a:r>
              </a:p>
              <a:p>
                <a:pPr marL="0" indent="0">
                  <a:buNone/>
                </a:pPr>
                <a:r>
                  <a:rPr lang="uk-UA" sz="4800" dirty="0"/>
                  <a:t>7</a:t>
                </a:r>
                <a:r>
                  <a:rPr lang="uk-UA" sz="4800" baseline="30000" dirty="0"/>
                  <a:t>х-2</a:t>
                </a:r>
                <a:r>
                  <a:rPr lang="uk-UA" sz="4800" dirty="0"/>
                  <a:t>=7</a:t>
                </a:r>
                <a:r>
                  <a:rPr lang="uk-UA" sz="4800" baseline="30000" dirty="0"/>
                  <a:t>3</a:t>
                </a:r>
                <a:endParaRPr lang="uk-UA" sz="4800" dirty="0"/>
              </a:p>
              <a:p>
                <a:pPr marL="0" indent="0">
                  <a:buNone/>
                </a:pPr>
                <a:r>
                  <a:rPr lang="uk-UA" sz="4800" dirty="0"/>
                  <a:t>2</a:t>
                </a:r>
                <a:r>
                  <a:rPr lang="uk-UA" sz="4800" baseline="30000" dirty="0"/>
                  <a:t>х</a:t>
                </a:r>
                <a:r>
                  <a:rPr lang="uk-UA" sz="4800" dirty="0"/>
                  <a:t>=32</a:t>
                </a:r>
              </a:p>
              <a:p>
                <a:pPr marL="0" indent="0">
                  <a:buNone/>
                </a:pPr>
                <a:r>
                  <a:rPr lang="uk-UA" sz="4800" dirty="0"/>
                  <a:t>10</a:t>
                </a:r>
                <a:r>
                  <a:rPr lang="uk-UA" sz="4800" baseline="30000" dirty="0"/>
                  <a:t>х</a:t>
                </a:r>
                <a:r>
                  <a:rPr lang="uk-UA" sz="4800" dirty="0"/>
                  <a:t>=1000</a:t>
                </a:r>
              </a:p>
              <a:p>
                <a:pPr marL="0" indent="0">
                  <a:buNone/>
                </a:pPr>
                <a:r>
                  <a:rPr lang="uk-UA" sz="4800" dirty="0"/>
                  <a:t>3</a:t>
                </a:r>
                <a:r>
                  <a:rPr lang="uk-UA" sz="4800" baseline="30000" dirty="0"/>
                  <a:t>х</a:t>
                </a:r>
                <a:r>
                  <a:rPr lang="uk-UA" sz="48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sz="4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uk-UA" sz="4800" i="1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endParaRPr lang="uk-UA" sz="4800" dirty="0"/>
              </a:p>
              <a:p>
                <a:pPr marL="0" indent="0">
                  <a:buNone/>
                </a:pPr>
                <a:endParaRPr lang="uk-UA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3333" t="-4582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E48DC-43EA-4367-B6CB-F0EA37BEFAC6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64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err="1" smtClean="0">
                <a:solidFill>
                  <a:srgbClr val="7030A0"/>
                </a:solidFill>
              </a:rPr>
              <a:t>Розв</a:t>
            </a:r>
            <a:r>
              <a:rPr lang="en-US" b="1" dirty="0" smtClean="0">
                <a:solidFill>
                  <a:srgbClr val="7030A0"/>
                </a:solidFill>
              </a:rPr>
              <a:t>’</a:t>
            </a:r>
            <a:r>
              <a:rPr lang="uk-UA" b="1" dirty="0" err="1" smtClean="0">
                <a:solidFill>
                  <a:srgbClr val="7030A0"/>
                </a:solidFill>
              </a:rPr>
              <a:t>язати</a:t>
            </a:r>
            <a:r>
              <a:rPr lang="uk-UA" b="1" dirty="0" smtClean="0">
                <a:solidFill>
                  <a:srgbClr val="7030A0"/>
                </a:solidFill>
              </a:rPr>
              <a:t> рівняння:</a:t>
            </a:r>
            <a:endParaRPr lang="uk-U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uk-UA" sz="5400" dirty="0"/>
                  <a:t>4</a:t>
                </a:r>
                <a:r>
                  <a:rPr lang="uk-UA" sz="5400" baseline="30000" dirty="0"/>
                  <a:t>х</a:t>
                </a:r>
                <a:r>
                  <a:rPr lang="uk-UA" sz="5400" dirty="0"/>
                  <a:t> </a:t>
                </a:r>
                <a14:m>
                  <m:oMath xmlns:m="http://schemas.openxmlformats.org/officeDocument/2006/math">
                    <m:r>
                      <a:rPr lang="uk-UA" sz="5400" i="1">
                        <a:latin typeface="Cambria Math"/>
                      </a:rPr>
                      <m:t>∙</m:t>
                    </m:r>
                  </m:oMath>
                </a14:m>
                <a:r>
                  <a:rPr lang="uk-UA" sz="5400" dirty="0"/>
                  <a:t> </a:t>
                </a:r>
                <a:r>
                  <a:rPr lang="uk-UA" sz="5400" dirty="0"/>
                  <a:t>5</a:t>
                </a:r>
                <a:r>
                  <a:rPr lang="uk-UA" sz="5400" baseline="30000" dirty="0"/>
                  <a:t>х</a:t>
                </a:r>
                <a:r>
                  <a:rPr lang="uk-UA" sz="5400" dirty="0"/>
                  <a:t>=400</a:t>
                </a:r>
              </a:p>
              <a:p>
                <a:pPr marL="0" indent="0">
                  <a:buNone/>
                </a:pPr>
                <a:endParaRPr lang="uk-UA" sz="1300" dirty="0"/>
              </a:p>
              <a:p>
                <a:pPr marL="0" indent="0" algn="ctr">
                  <a:buNone/>
                </a:pPr>
                <a:r>
                  <a:rPr lang="uk-UA" sz="5400" dirty="0"/>
                  <a:t>2</a:t>
                </a:r>
                <a:r>
                  <a:rPr lang="uk-UA" sz="5400" baseline="30000" dirty="0"/>
                  <a:t>х</a:t>
                </a:r>
                <a:r>
                  <a:rPr lang="uk-UA" sz="5400" dirty="0"/>
                  <a:t> </a:t>
                </a:r>
                <a14:m>
                  <m:oMath xmlns:m="http://schemas.openxmlformats.org/officeDocument/2006/math">
                    <m:r>
                      <a:rPr lang="uk-UA" sz="5400" i="1">
                        <a:latin typeface="Cambria Math"/>
                      </a:rPr>
                      <m:t>∙</m:t>
                    </m:r>
                  </m:oMath>
                </a14:m>
                <a:r>
                  <a:rPr lang="uk-UA" sz="5400" dirty="0"/>
                  <a:t> </a:t>
                </a:r>
                <a:r>
                  <a:rPr lang="uk-UA" sz="5400" dirty="0"/>
                  <a:t>5</a:t>
                </a:r>
                <a:r>
                  <a:rPr lang="uk-UA" sz="5400" baseline="30000" dirty="0"/>
                  <a:t>х</a:t>
                </a:r>
                <a:r>
                  <a:rPr lang="uk-UA" sz="5400" dirty="0"/>
                  <a:t>=0,01</a:t>
                </a:r>
              </a:p>
              <a:p>
                <a:pPr marL="0" indent="0" algn="ctr">
                  <a:buNone/>
                </a:pPr>
                <a:endParaRPr lang="uk-UA" sz="1200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d>
                      <m:dPr>
                        <m:ctrlPr>
                          <a:rPr lang="uk-UA" sz="5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uk-UA" sz="5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uk-UA" sz="5400" i="1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uk-UA" sz="5400" i="1">
                                <a:latin typeface="Cambria Math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r>
                  <a:rPr lang="uk-UA" sz="5400" baseline="30000" dirty="0"/>
                  <a:t>х</a:t>
                </a:r>
                <a14:m>
                  <m:oMath xmlns:m="http://schemas.openxmlformats.org/officeDocument/2006/math">
                    <m:r>
                      <a:rPr lang="uk-UA" sz="5400" i="1">
                        <a:latin typeface="Cambria Math"/>
                      </a:rPr>
                      <m:t>∙</m:t>
                    </m:r>
                    <m:d>
                      <m:dPr>
                        <m:ctrlPr>
                          <a:rPr lang="uk-UA" sz="5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uk-UA" sz="5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uk-UA" sz="5400" i="1">
                                <a:latin typeface="Cambria Math"/>
                              </a:rPr>
                              <m:t>9</m:t>
                            </m:r>
                          </m:num>
                          <m:den>
                            <m:r>
                              <a:rPr lang="uk-UA" sz="5400" i="1">
                                <a:latin typeface="Cambria Math"/>
                              </a:rPr>
                              <m:t>8</m:t>
                            </m:r>
                          </m:den>
                        </m:f>
                      </m:e>
                    </m:d>
                  </m:oMath>
                </a14:m>
                <a:r>
                  <a:rPr lang="uk-UA" sz="5400" baseline="30000" dirty="0"/>
                  <a:t>х</a:t>
                </a:r>
                <a:r>
                  <a:rPr lang="uk-UA" sz="54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sz="5400" i="1">
                            <a:latin typeface="Cambria Math"/>
                          </a:rPr>
                          <m:t>27</m:t>
                        </m:r>
                      </m:num>
                      <m:den>
                        <m:r>
                          <a:rPr lang="uk-UA" sz="5400" i="1">
                            <a:latin typeface="Cambria Math"/>
                          </a:rPr>
                          <m:t>64</m:t>
                        </m:r>
                      </m:den>
                    </m:f>
                  </m:oMath>
                </a14:m>
                <a:endParaRPr lang="uk-UA" sz="5400" dirty="0"/>
              </a:p>
              <a:p>
                <a:endParaRPr lang="uk-UA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363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E48DC-43EA-4367-B6CB-F0EA37BEFAC6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437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err="1" smtClean="0">
                <a:solidFill>
                  <a:srgbClr val="7030A0"/>
                </a:solidFill>
              </a:rPr>
              <a:t>Розв</a:t>
            </a:r>
            <a:r>
              <a:rPr lang="en-US" b="1" dirty="0">
                <a:solidFill>
                  <a:srgbClr val="7030A0"/>
                </a:solidFill>
              </a:rPr>
              <a:t>’</a:t>
            </a:r>
            <a:r>
              <a:rPr lang="uk-UA" b="1" dirty="0" err="1">
                <a:solidFill>
                  <a:srgbClr val="7030A0"/>
                </a:solidFill>
              </a:rPr>
              <a:t>язати</a:t>
            </a:r>
            <a:r>
              <a:rPr lang="uk-UA" b="1" dirty="0">
                <a:solidFill>
                  <a:srgbClr val="7030A0"/>
                </a:solidFill>
              </a:rPr>
              <a:t> рівняння: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sz="5400" dirty="0"/>
              <a:t>2</a:t>
            </a:r>
            <a:r>
              <a:rPr lang="uk-UA" sz="5400" baseline="30000" dirty="0"/>
              <a:t>х+2</a:t>
            </a:r>
            <a:r>
              <a:rPr lang="uk-UA" sz="5400" dirty="0"/>
              <a:t>- 2</a:t>
            </a:r>
            <a:r>
              <a:rPr lang="uk-UA" sz="5400" baseline="30000" dirty="0"/>
              <a:t>х</a:t>
            </a:r>
            <a:r>
              <a:rPr lang="uk-UA" sz="5400" dirty="0"/>
              <a:t>=96</a:t>
            </a:r>
          </a:p>
          <a:p>
            <a:pPr marL="0" indent="0" algn="ctr">
              <a:buNone/>
            </a:pPr>
            <a:r>
              <a:rPr lang="uk-UA" sz="5400" dirty="0"/>
              <a:t>3</a:t>
            </a:r>
            <a:r>
              <a:rPr lang="uk-UA" sz="5400" baseline="30000" dirty="0"/>
              <a:t>х+2</a:t>
            </a:r>
            <a:r>
              <a:rPr lang="uk-UA" sz="5400" dirty="0"/>
              <a:t>+ 3</a:t>
            </a:r>
            <a:r>
              <a:rPr lang="uk-UA" sz="5400" baseline="30000" dirty="0"/>
              <a:t>х-1</a:t>
            </a:r>
            <a:r>
              <a:rPr lang="uk-UA" sz="5400" dirty="0"/>
              <a:t>=28</a:t>
            </a:r>
            <a:endParaRPr lang="uk-UA" sz="5400" dirty="0"/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E48DC-43EA-4367-B6CB-F0EA37BEFAC6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383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err="1" smtClean="0">
                <a:solidFill>
                  <a:srgbClr val="7030A0"/>
                </a:solidFill>
              </a:rPr>
              <a:t>Розв</a:t>
            </a:r>
            <a:r>
              <a:rPr lang="en-US" b="1" dirty="0" smtClean="0">
                <a:solidFill>
                  <a:srgbClr val="7030A0"/>
                </a:solidFill>
              </a:rPr>
              <a:t>’</a:t>
            </a:r>
            <a:r>
              <a:rPr lang="uk-UA" b="1" dirty="0" err="1" smtClean="0">
                <a:solidFill>
                  <a:srgbClr val="7030A0"/>
                </a:solidFill>
              </a:rPr>
              <a:t>язати</a:t>
            </a:r>
            <a:r>
              <a:rPr lang="uk-UA" b="1" dirty="0" smtClean="0">
                <a:solidFill>
                  <a:srgbClr val="7030A0"/>
                </a:solidFill>
              </a:rPr>
              <a:t> рівняння:</a:t>
            </a:r>
            <a:endParaRPr lang="uk-U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uk-UA" sz="6000" dirty="0"/>
                  <a:t>36</a:t>
                </a:r>
                <a:r>
                  <a:rPr lang="uk-UA" sz="6000" baseline="30000" dirty="0"/>
                  <a:t>х</a:t>
                </a:r>
                <a:r>
                  <a:rPr lang="uk-UA" sz="6000" dirty="0"/>
                  <a:t>- 4 </a:t>
                </a:r>
                <a14:m>
                  <m:oMath xmlns:m="http://schemas.openxmlformats.org/officeDocument/2006/math">
                    <m:r>
                      <a:rPr lang="uk-UA" sz="6000" i="1">
                        <a:latin typeface="Cambria Math"/>
                      </a:rPr>
                      <m:t>∙</m:t>
                    </m:r>
                  </m:oMath>
                </a14:m>
                <a:r>
                  <a:rPr lang="uk-UA" sz="6000" dirty="0"/>
                  <a:t>6</a:t>
                </a:r>
                <a:r>
                  <a:rPr lang="uk-UA" sz="6000" baseline="30000" dirty="0"/>
                  <a:t>х  </a:t>
                </a:r>
                <a:r>
                  <a:rPr lang="uk-UA" sz="6000" dirty="0"/>
                  <a:t>-12=0</a:t>
                </a:r>
              </a:p>
              <a:p>
                <a:pPr marL="0" indent="0">
                  <a:buNone/>
                </a:pPr>
                <a:r>
                  <a:rPr lang="uk-UA" sz="6000" dirty="0"/>
                  <a:t>          4</a:t>
                </a:r>
                <a:r>
                  <a:rPr lang="uk-UA" sz="6000" baseline="30000" dirty="0"/>
                  <a:t>х</a:t>
                </a:r>
                <a:r>
                  <a:rPr lang="uk-UA" sz="6000" dirty="0"/>
                  <a:t>+ 2</a:t>
                </a:r>
                <a:r>
                  <a:rPr lang="uk-UA" sz="6000" baseline="30000" dirty="0"/>
                  <a:t>х+1  </a:t>
                </a:r>
                <a:r>
                  <a:rPr lang="uk-UA" sz="6000" dirty="0"/>
                  <a:t>=8</a:t>
                </a:r>
                <a:endParaRPr lang="uk-UA" sz="6000" dirty="0"/>
              </a:p>
              <a:p>
                <a:pPr marL="0" indent="0">
                  <a:buNone/>
                </a:pPr>
                <a:endParaRPr lang="uk-UA" sz="6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404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E48DC-43EA-4367-B6CB-F0EA37BEFAC6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966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Самостійна робота    25хв</a:t>
            </a:r>
            <a:endParaRPr lang="uk-UA" b="1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8704932"/>
              </p:ext>
            </p:extLst>
          </p:nvPr>
        </p:nvGraphicFramePr>
        <p:xfrm>
          <a:off x="1096963" y="1846263"/>
          <a:ext cx="10058400" cy="265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666">
                  <a:extLst>
                    <a:ext uri="{9D8B030D-6E8A-4147-A177-3AD203B41FA5}">
                      <a16:colId xmlns:a16="http://schemas.microsoft.com/office/drawing/2014/main" val="3949858652"/>
                    </a:ext>
                  </a:extLst>
                </a:gridCol>
                <a:gridCol w="3696788">
                  <a:extLst>
                    <a:ext uri="{9D8B030D-6E8A-4147-A177-3AD203B41FA5}">
                      <a16:colId xmlns:a16="http://schemas.microsoft.com/office/drawing/2014/main" val="427055821"/>
                    </a:ext>
                  </a:extLst>
                </a:gridCol>
                <a:gridCol w="2755946">
                  <a:extLst>
                    <a:ext uri="{9D8B030D-6E8A-4147-A177-3AD203B41FA5}">
                      <a16:colId xmlns:a16="http://schemas.microsoft.com/office/drawing/2014/main" val="15930404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   І варіант  </a:t>
                      </a:r>
                      <a:r>
                        <a:rPr lang="uk-UA" sz="2400" dirty="0" err="1" smtClean="0"/>
                        <a:t>стор</a:t>
                      </a:r>
                      <a:r>
                        <a:rPr lang="uk-UA" sz="2400" dirty="0" smtClean="0"/>
                        <a:t>  8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    ІІ варіант </a:t>
                      </a:r>
                      <a:r>
                        <a:rPr lang="uk-UA" sz="2400" dirty="0" err="1" smtClean="0"/>
                        <a:t>стор</a:t>
                      </a:r>
                      <a:r>
                        <a:rPr lang="uk-UA" sz="2400" dirty="0" smtClean="0"/>
                        <a:t> 20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бали</a:t>
                      </a:r>
                      <a:endParaRPr lang="uk-U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7654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9 ( 1, 2, 3)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9 ( 1, 2, 3)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1б/1б/2б</a:t>
                      </a:r>
                      <a:endParaRPr lang="uk-U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9540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10 ( 1,3) 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10 ( 1,3) 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2б/2б</a:t>
                      </a:r>
                      <a:endParaRPr lang="uk-U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480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11 (1,3)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11 (1,3)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2б/2б</a:t>
                      </a:r>
                      <a:endParaRPr lang="uk-U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506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uk-UA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150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2048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1821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i="1" dirty="0" smtClean="0">
                <a:latin typeface="Book Antiqua" panose="02040602050305030304" pitchFamily="18" charset="0"/>
              </a:rPr>
              <a:t>Мета уроку</a:t>
            </a:r>
            <a:endParaRPr lang="ru-RU" sz="3200" i="1" dirty="0">
              <a:latin typeface="Book Antiqua" panose="0204060205030503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42589" y="2022764"/>
            <a:ext cx="776778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Tx/>
              <a:buChar char="-"/>
            </a:pPr>
            <a:r>
              <a:rPr lang="uk-UA" sz="2800" dirty="0">
                <a:latin typeface="Book Antiqua" panose="02040602050305030304" pitchFamily="18" charset="0"/>
              </a:rPr>
              <a:t>Сформувати поняття </a:t>
            </a:r>
            <a:r>
              <a:rPr lang="uk-UA" sz="2800" dirty="0" err="1">
                <a:latin typeface="Book Antiqua" panose="02040602050305030304" pitchFamily="18" charset="0"/>
              </a:rPr>
              <a:t>показникової</a:t>
            </a:r>
            <a:r>
              <a:rPr lang="uk-UA" sz="2800" dirty="0">
                <a:latin typeface="Book Antiqua" panose="02040602050305030304" pitchFamily="18" charset="0"/>
              </a:rPr>
              <a:t> </a:t>
            </a:r>
            <a:r>
              <a:rPr lang="uk-UA" sz="2800" dirty="0" smtClean="0">
                <a:latin typeface="Book Antiqua" panose="02040602050305030304" pitchFamily="18" charset="0"/>
              </a:rPr>
              <a:t>нерівності</a:t>
            </a:r>
            <a:endParaRPr lang="uk-UA" sz="2800" dirty="0">
              <a:latin typeface="Book Antiqua" panose="02040602050305030304" pitchFamily="18" charset="0"/>
            </a:endParaRPr>
          </a:p>
          <a:p>
            <a:pPr algn="ctr"/>
            <a:endParaRPr lang="uk-UA" sz="2800" dirty="0">
              <a:latin typeface="Book Antiqua" panose="02040602050305030304" pitchFamily="18" charset="0"/>
            </a:endParaRPr>
          </a:p>
          <a:p>
            <a:pPr algn="ctr"/>
            <a:r>
              <a:rPr lang="uk-UA" sz="2800" dirty="0">
                <a:latin typeface="Book Antiqua" panose="02040602050305030304" pitchFamily="18" charset="0"/>
              </a:rPr>
              <a:t>- Розвинути навички розв’язування </a:t>
            </a:r>
            <a:r>
              <a:rPr lang="uk-UA" sz="2800" dirty="0" err="1">
                <a:latin typeface="Book Antiqua" panose="02040602050305030304" pitchFamily="18" charset="0"/>
              </a:rPr>
              <a:t>показникових</a:t>
            </a:r>
            <a:r>
              <a:rPr lang="uk-UA" sz="2800" dirty="0">
                <a:latin typeface="Book Antiqua" panose="02040602050305030304" pitchFamily="18" charset="0"/>
              </a:rPr>
              <a:t> </a:t>
            </a:r>
            <a:r>
              <a:rPr lang="uk-UA" sz="2800" dirty="0" err="1">
                <a:latin typeface="Book Antiqua" panose="02040602050305030304" pitchFamily="18" charset="0"/>
              </a:rPr>
              <a:t>нерівностей</a:t>
            </a:r>
            <a:r>
              <a:rPr lang="uk-UA" sz="2800" dirty="0">
                <a:latin typeface="Book Antiqua" panose="02040602050305030304" pitchFamily="18" charset="0"/>
              </a:rPr>
              <a:t> </a:t>
            </a:r>
            <a:endParaRPr lang="ru-RU" sz="2800" dirty="0">
              <a:latin typeface="Book Antiqua" panose="02040602050305030304" pitchFamily="18" charset="0"/>
            </a:endParaRPr>
          </a:p>
          <a:p>
            <a:endParaRPr lang="ru-RU" sz="2800" dirty="0">
              <a:latin typeface="Book Antiqua" panose="0204060205030503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8013"/>
          <a:stretch/>
        </p:blipFill>
        <p:spPr>
          <a:xfrm>
            <a:off x="7393865" y="0"/>
            <a:ext cx="5233011" cy="1487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686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i="1" dirty="0" smtClean="0">
                <a:latin typeface="Book Antiqua" panose="02040602050305030304" pitchFamily="18" charset="0"/>
              </a:rPr>
              <a:t>Повторення опорних знань </a:t>
            </a:r>
            <a:endParaRPr lang="ru-RU" sz="3200" i="1" dirty="0">
              <a:latin typeface="Book Antiqua" panose="0204060205030503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540" y="2805112"/>
            <a:ext cx="8445880" cy="287379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TextBox 3"/>
          <p:cNvSpPr txBox="1"/>
          <p:nvPr/>
        </p:nvSpPr>
        <p:spPr>
          <a:xfrm>
            <a:off x="2946400" y="1948873"/>
            <a:ext cx="6271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 smtClean="0">
                <a:latin typeface="Book Antiqua" panose="02040602050305030304" pitchFamily="18" charset="0"/>
              </a:rPr>
              <a:t>Графік </a:t>
            </a:r>
            <a:r>
              <a:rPr lang="uk-UA" sz="2400" dirty="0" err="1" smtClean="0">
                <a:latin typeface="Book Antiqua" panose="02040602050305030304" pitchFamily="18" charset="0"/>
              </a:rPr>
              <a:t>показникової</a:t>
            </a:r>
            <a:r>
              <a:rPr lang="uk-UA" sz="2400" dirty="0" smtClean="0">
                <a:latin typeface="Book Antiqua" panose="02040602050305030304" pitchFamily="18" charset="0"/>
              </a:rPr>
              <a:t> функції</a:t>
            </a:r>
            <a:endParaRPr lang="ru-RU" sz="2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99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411</TotalTime>
  <Words>197</Words>
  <Application>Microsoft Office PowerPoint</Application>
  <PresentationFormat>Широкий екран</PresentationFormat>
  <Paragraphs>72</Paragraphs>
  <Slides>16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2" baseType="lpstr">
      <vt:lpstr>Book Antiqua</vt:lpstr>
      <vt:lpstr>Calibri</vt:lpstr>
      <vt:lpstr>Calibri Light</vt:lpstr>
      <vt:lpstr>Cambria Math</vt:lpstr>
      <vt:lpstr>Times New Roman</vt:lpstr>
      <vt:lpstr>Ретро</vt:lpstr>
      <vt:lpstr>Показникові нерівності</vt:lpstr>
      <vt:lpstr>Способи розв'язування рівнянь</vt:lpstr>
      <vt:lpstr>Розв’язати рівняння:</vt:lpstr>
      <vt:lpstr>Розв’язати рівняння:</vt:lpstr>
      <vt:lpstr>Розв’язати рівняння:</vt:lpstr>
      <vt:lpstr>Розв’язати рівняння:</vt:lpstr>
      <vt:lpstr>Самостійна робота    25хв</vt:lpstr>
      <vt:lpstr>Мета уроку</vt:lpstr>
      <vt:lpstr>Повторення опорних знань </vt:lpstr>
      <vt:lpstr>Показникова нерівність </vt:lpstr>
      <vt:lpstr>Теорема</vt:lpstr>
      <vt:lpstr>         3x &lt; 27. Запишемо дану нерівність у вигляді  3х &lt; 33.  Оскільки 3 &gt; 1, то функція   у = 3t є зростаючою.  Отже, при х &lt; 3 виконується нерівність 3х &lt; 33.  Відповідь: х &lt; 3. </vt:lpstr>
      <vt:lpstr>Презентація PowerPoint</vt:lpstr>
      <vt:lpstr>Розв’язати  нерівності</vt:lpstr>
      <vt:lpstr>Розв'язування вправ</vt:lpstr>
      <vt:lpstr>П. 3 – вивчити письмово: № 3.3, 3.5, 3.7 , 3.12(1,2)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Показникова функція</dc:title>
  <dc:creator>Swift</dc:creator>
  <cp:lastModifiedBy>user</cp:lastModifiedBy>
  <cp:revision>15</cp:revision>
  <dcterms:created xsi:type="dcterms:W3CDTF">2020-10-11T10:13:42Z</dcterms:created>
  <dcterms:modified xsi:type="dcterms:W3CDTF">2021-09-22T17:25:25Z</dcterms:modified>
</cp:coreProperties>
</file>