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2" r:id="rId3"/>
    <p:sldId id="265" r:id="rId4"/>
    <p:sldId id="266" r:id="rId5"/>
    <p:sldId id="267" r:id="rId6"/>
    <p:sldId id="268" r:id="rId7"/>
    <p:sldId id="273" r:id="rId8"/>
    <p:sldId id="257" r:id="rId9"/>
    <p:sldId id="258" r:id="rId10"/>
    <p:sldId id="260" r:id="rId11"/>
    <p:sldId id="261" r:id="rId12"/>
    <p:sldId id="269" r:id="rId13"/>
    <p:sldId id="270" r:id="rId14"/>
    <p:sldId id="271" r:id="rId15"/>
    <p:sldId id="274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28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06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2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49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00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27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56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76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9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8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6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7BCF7D-A5FC-417C-A7CA-B1C06E624824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BA5948-DDDE-443E-BDF2-D91218D94E99}" type="slidenum">
              <a:rPr lang="ru-RU" smtClean="0"/>
              <a:t>‹№›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81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24466" y="2945394"/>
            <a:ext cx="4919871" cy="57792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latin typeface="Book Antiqua" panose="02040602050305030304" pitchFamily="18" charset="0"/>
              </a:rPr>
              <a:t>Показникові нерівності</a:t>
            </a:r>
            <a:endParaRPr lang="ru-RU" sz="4800" b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8128" y="3509962"/>
            <a:ext cx="7872159" cy="2078037"/>
          </a:xfrm>
        </p:spPr>
        <p:txBody>
          <a:bodyPr>
            <a:noAutofit/>
          </a:bodyPr>
          <a:lstStyle/>
          <a:p>
            <a:pPr algn="ctr"/>
            <a:endParaRPr lang="uk-UA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9406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034" y="286878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uk-UA" sz="3200" dirty="0" err="1">
                <a:solidFill>
                  <a:schemeClr val="tx1"/>
                </a:solidFill>
                <a:latin typeface="Book Antiqua" panose="02040602050305030304" pitchFamily="18" charset="0"/>
              </a:rPr>
              <a:t>Показникова</a:t>
            </a:r>
            <a:r>
              <a:rPr lang="uk-UA" sz="3200" dirty="0">
                <a:solidFill>
                  <a:schemeClr val="tx1"/>
                </a:solidFill>
                <a:latin typeface="Book Antiqua" panose="02040602050305030304" pitchFamily="18" charset="0"/>
              </a:rPr>
              <a:t> нерівність</a:t>
            </a:r>
            <a:r>
              <a:rPr lang="ru-RU" sz="3200" dirty="0">
                <a:latin typeface="Book Antiqua" panose="02040602050305030304" pitchFamily="18" charset="0"/>
              </a:rPr>
              <a:t/>
            </a:r>
            <a:br>
              <a:rPr lang="ru-RU" sz="3200" dirty="0">
                <a:latin typeface="Book Antiqua" panose="02040602050305030304" pitchFamily="18" charset="0"/>
              </a:rPr>
            </a:br>
            <a:endParaRPr lang="ru-RU" sz="3200" i="1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866" y="3252124"/>
            <a:ext cx="6111759" cy="664094"/>
          </a:xfrm>
        </p:spPr>
        <p:txBody>
          <a:bodyPr>
            <a:normAutofit/>
          </a:bodyPr>
          <a:lstStyle/>
          <a:p>
            <a:pPr algn="ctr"/>
            <a:endParaRPr lang="ru-RU" sz="2400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16629" y="1737635"/>
                <a:ext cx="634868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або 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&gt;0;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≠1</m:t>
                      </m:r>
                    </m:oMath>
                  </m:oMathPara>
                </a14:m>
                <a:endParaRPr lang="en-US" sz="3600" b="0" i="1" dirty="0" smtClean="0">
                  <a:ea typeface="Cambria Math" panose="02040503050406030204" pitchFamily="18" charset="0"/>
                </a:endParaRPr>
              </a:p>
              <a:p>
                <a:endParaRPr lang="ru-RU" sz="3600" i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629" y="1737635"/>
                <a:ext cx="634868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64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165" y="315754"/>
            <a:ext cx="10058400" cy="742337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latin typeface="Book Antiqua" panose="02040602050305030304" pitchFamily="18" charset="0"/>
              </a:rPr>
              <a:t>Теорема</a:t>
            </a:r>
            <a:endParaRPr lang="ru-RU" sz="3200" b="1" i="1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29979" y="1838424"/>
                <a:ext cx="10019586" cy="29654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uk-UA" sz="3200" dirty="0" smtClean="0">
                    <a:solidFill>
                      <a:schemeClr val="tx1"/>
                    </a:solidFill>
                    <a:latin typeface="Book Antiqua" panose="02040602050305030304" pitchFamily="18" charset="0"/>
                  </a:rPr>
                  <a:t>Якщо </a:t>
                </a:r>
                <a14:m>
                  <m:oMath xmlns:m="http://schemas.openxmlformats.org/officeDocument/2006/math">
                    <m:r>
                      <a:rPr lang="ru-RU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 то нерівність</m:t>
                    </m:r>
                  </m:oMath>
                </a14:m>
                <a:endParaRPr lang="en-US" sz="3200" b="0" i="1" dirty="0" smtClean="0">
                  <a:solidFill>
                    <a:schemeClr val="tx1"/>
                  </a:solidFill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uk-UA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рівносильна нерівності</m:t>
                      </m:r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uk-UA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uk-UA" sz="3200" b="0" i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якщо 0 </m:t>
                      </m:r>
                      <m:r>
                        <a:rPr lang="uk-UA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  <m:r>
                        <a:rPr lang="uk-UA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то нерівність </m:t>
                      </m:r>
                    </m:oMath>
                  </m:oMathPara>
                </a14:m>
                <a:endParaRPr lang="uk-UA" sz="3200" b="0" i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рівносильна нерівності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Book Antiqua" panose="02040602050305030304" pitchFamily="18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979" y="1838424"/>
                <a:ext cx="10019586" cy="29654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106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602275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5300" dirty="0">
                <a:solidFill>
                  <a:schemeClr val="tx1"/>
                </a:solidFill>
              </a:rPr>
              <a:t>3</a:t>
            </a:r>
            <a:r>
              <a:rPr lang="en-US" sz="5300" i="1" baseline="30000" dirty="0">
                <a:solidFill>
                  <a:schemeClr val="tx1"/>
                </a:solidFill>
              </a:rPr>
              <a:t>x</a:t>
            </a:r>
            <a:r>
              <a:rPr lang="uk-UA" sz="5300" dirty="0">
                <a:solidFill>
                  <a:schemeClr val="tx1"/>
                </a:solidFill>
              </a:rPr>
              <a:t> &lt; 27</a:t>
            </a:r>
            <a:r>
              <a:rPr lang="uk-UA" sz="5300" dirty="0">
                <a:solidFill>
                  <a:schemeClr val="tx1"/>
                </a:solidFill>
              </a:rPr>
              <a:t>.</a:t>
            </a:r>
            <a:br>
              <a:rPr lang="uk-UA" sz="5300" dirty="0">
                <a:solidFill>
                  <a:schemeClr val="tx1"/>
                </a:solidFill>
              </a:rPr>
            </a:br>
            <a:r>
              <a:rPr lang="uk-UA" sz="5300" dirty="0">
                <a:solidFill>
                  <a:schemeClr val="tx1"/>
                </a:solidFill>
              </a:rPr>
              <a:t>Запишемо</a:t>
            </a:r>
            <a:r>
              <a:rPr lang="uk-UA" sz="5300" dirty="0">
                <a:solidFill>
                  <a:schemeClr val="tx1"/>
                </a:solidFill>
              </a:rPr>
              <a:t> дану нерівність у вигляді </a:t>
            </a:r>
            <a:r>
              <a:rPr lang="uk-UA" sz="5300" dirty="0" smtClean="0">
                <a:solidFill>
                  <a:schemeClr val="tx1"/>
                </a:solidFill>
              </a:rPr>
              <a:t/>
            </a:r>
            <a:br>
              <a:rPr lang="uk-UA" sz="5300" dirty="0" smtClean="0">
                <a:solidFill>
                  <a:schemeClr val="tx1"/>
                </a:solidFill>
              </a:rPr>
            </a:br>
            <a:r>
              <a:rPr lang="uk-UA" sz="5300" dirty="0" smtClean="0">
                <a:solidFill>
                  <a:schemeClr val="tx1"/>
                </a:solidFill>
              </a:rPr>
              <a:t>3</a:t>
            </a:r>
            <a:r>
              <a:rPr lang="uk-UA" sz="5300" i="1" baseline="30000" dirty="0" smtClean="0">
                <a:solidFill>
                  <a:schemeClr val="tx1"/>
                </a:solidFill>
              </a:rPr>
              <a:t>х</a:t>
            </a:r>
            <a:r>
              <a:rPr lang="uk-UA" sz="5300" dirty="0" smtClean="0">
                <a:solidFill>
                  <a:schemeClr val="tx1"/>
                </a:solidFill>
              </a:rPr>
              <a:t> </a:t>
            </a:r>
            <a:r>
              <a:rPr lang="uk-UA" sz="5300" dirty="0">
                <a:solidFill>
                  <a:schemeClr val="tx1"/>
                </a:solidFill>
              </a:rPr>
              <a:t>&lt; 3</a:t>
            </a:r>
            <a:r>
              <a:rPr lang="uk-UA" sz="5300" baseline="30000" dirty="0">
                <a:solidFill>
                  <a:schemeClr val="tx1"/>
                </a:solidFill>
              </a:rPr>
              <a:t>3</a:t>
            </a:r>
            <a:r>
              <a:rPr lang="uk-UA" sz="5300" dirty="0">
                <a:solidFill>
                  <a:schemeClr val="tx1"/>
                </a:solidFill>
              </a:rPr>
              <a:t>. </a:t>
            </a:r>
            <a:r>
              <a:rPr lang="uk-UA" sz="5300" dirty="0">
                <a:solidFill>
                  <a:schemeClr val="tx1"/>
                </a:solidFill>
              </a:rPr>
              <a:t/>
            </a:r>
            <a:br>
              <a:rPr lang="uk-UA" sz="5300" dirty="0">
                <a:solidFill>
                  <a:schemeClr val="tx1"/>
                </a:solidFill>
              </a:rPr>
            </a:br>
            <a:r>
              <a:rPr lang="uk-UA" sz="5300" dirty="0">
                <a:solidFill>
                  <a:schemeClr val="tx1"/>
                </a:solidFill>
              </a:rPr>
              <a:t>Оскільки </a:t>
            </a:r>
            <a:r>
              <a:rPr lang="uk-UA" sz="5300" dirty="0">
                <a:solidFill>
                  <a:schemeClr val="tx1"/>
                </a:solidFill>
              </a:rPr>
              <a:t>3 &gt; 1, то функція </a:t>
            </a:r>
            <a:r>
              <a:rPr lang="uk-UA" sz="5300" b="1" dirty="0">
                <a:solidFill>
                  <a:schemeClr val="tx1"/>
                </a:solidFill>
              </a:rPr>
              <a:t/>
            </a:r>
            <a:br>
              <a:rPr lang="uk-UA" sz="5300" b="1" dirty="0">
                <a:solidFill>
                  <a:schemeClr val="tx1"/>
                </a:solidFill>
              </a:rPr>
            </a:br>
            <a:r>
              <a:rPr lang="ru-RU" sz="5300" dirty="0">
                <a:solidFill>
                  <a:schemeClr val="tx1"/>
                </a:solidFill>
              </a:rPr>
              <a:t> </a:t>
            </a:r>
            <a:r>
              <a:rPr lang="uk-UA" sz="5300" i="1" dirty="0">
                <a:solidFill>
                  <a:schemeClr val="tx1"/>
                </a:solidFill>
              </a:rPr>
              <a:t>у</a:t>
            </a:r>
            <a:r>
              <a:rPr lang="uk-UA" sz="5300" dirty="0">
                <a:solidFill>
                  <a:schemeClr val="tx1"/>
                </a:solidFill>
              </a:rPr>
              <a:t> = 3</a:t>
            </a:r>
            <a:r>
              <a:rPr lang="en-US" sz="5300" baseline="30000" dirty="0">
                <a:solidFill>
                  <a:schemeClr val="tx1"/>
                </a:solidFill>
              </a:rPr>
              <a:t>t</a:t>
            </a:r>
            <a:r>
              <a:rPr lang="uk-UA" sz="5300" dirty="0">
                <a:solidFill>
                  <a:schemeClr val="tx1"/>
                </a:solidFill>
              </a:rPr>
              <a:t> є зростаючою. </a:t>
            </a:r>
            <a:r>
              <a:rPr lang="uk-UA" sz="5300" dirty="0" smtClean="0">
                <a:solidFill>
                  <a:schemeClr val="tx1"/>
                </a:solidFill>
              </a:rPr>
              <a:t/>
            </a:r>
            <a:br>
              <a:rPr lang="uk-UA" sz="5300" dirty="0" smtClean="0">
                <a:solidFill>
                  <a:schemeClr val="tx1"/>
                </a:solidFill>
              </a:rPr>
            </a:br>
            <a:r>
              <a:rPr lang="uk-UA" sz="5300" dirty="0" smtClean="0">
                <a:solidFill>
                  <a:schemeClr val="tx1"/>
                </a:solidFill>
              </a:rPr>
              <a:t>Отже</a:t>
            </a:r>
            <a:r>
              <a:rPr lang="uk-UA" sz="5300" dirty="0">
                <a:solidFill>
                  <a:schemeClr val="tx1"/>
                </a:solidFill>
              </a:rPr>
              <a:t>, при </a:t>
            </a:r>
            <a:r>
              <a:rPr lang="uk-UA" sz="5300" i="1" dirty="0">
                <a:solidFill>
                  <a:schemeClr val="tx1"/>
                </a:solidFill>
              </a:rPr>
              <a:t>х</a:t>
            </a:r>
            <a:r>
              <a:rPr lang="uk-UA" sz="5300" dirty="0">
                <a:solidFill>
                  <a:schemeClr val="tx1"/>
                </a:solidFill>
              </a:rPr>
              <a:t> &lt; 3 виконується нерівність 3</a:t>
            </a:r>
            <a:r>
              <a:rPr lang="uk-UA" sz="5300" i="1" baseline="30000" dirty="0">
                <a:solidFill>
                  <a:schemeClr val="tx1"/>
                </a:solidFill>
              </a:rPr>
              <a:t>х</a:t>
            </a:r>
            <a:r>
              <a:rPr lang="uk-UA" sz="5300" dirty="0">
                <a:solidFill>
                  <a:schemeClr val="tx1"/>
                </a:solidFill>
              </a:rPr>
              <a:t> &lt; </a:t>
            </a:r>
            <a:r>
              <a:rPr lang="ru-RU" sz="5300" dirty="0">
                <a:solidFill>
                  <a:schemeClr val="tx1"/>
                </a:solidFill>
              </a:rPr>
              <a:t>3</a:t>
            </a:r>
            <a:r>
              <a:rPr lang="uk-UA" sz="5300" baseline="30000" dirty="0">
                <a:solidFill>
                  <a:schemeClr val="tx1"/>
                </a:solidFill>
              </a:rPr>
              <a:t>3</a:t>
            </a:r>
            <a:r>
              <a:rPr lang="uk-UA" sz="5300" dirty="0">
                <a:solidFill>
                  <a:schemeClr val="tx1"/>
                </a:solidFill>
              </a:rPr>
              <a:t>.</a:t>
            </a:r>
            <a:br>
              <a:rPr lang="uk-UA" sz="5300" dirty="0">
                <a:solidFill>
                  <a:schemeClr val="tx1"/>
                </a:solidFill>
              </a:rPr>
            </a:br>
            <a:r>
              <a:rPr lang="uk-UA" sz="5300" dirty="0">
                <a:solidFill>
                  <a:schemeClr val="tx1"/>
                </a:solidFill>
              </a:rPr>
              <a:t> </a:t>
            </a:r>
            <a:r>
              <a:rPr lang="uk-UA" sz="5300" i="1" dirty="0">
                <a:solidFill>
                  <a:schemeClr val="tx1"/>
                </a:solidFill>
              </a:rPr>
              <a:t>Відповідь:</a:t>
            </a:r>
            <a:r>
              <a:rPr lang="uk-UA" sz="5300" dirty="0">
                <a:solidFill>
                  <a:schemeClr val="tx1"/>
                </a:solidFill>
              </a:rPr>
              <a:t> </a:t>
            </a:r>
            <a:r>
              <a:rPr lang="uk-UA" sz="5300" i="1" dirty="0">
                <a:solidFill>
                  <a:schemeClr val="tx1"/>
                </a:solidFill>
              </a:rPr>
              <a:t>х</a:t>
            </a:r>
            <a:r>
              <a:rPr lang="uk-UA" sz="5300" dirty="0">
                <a:solidFill>
                  <a:schemeClr val="tx1"/>
                </a:solidFill>
              </a:rPr>
              <a:t> &lt; 3.</a:t>
            </a:r>
            <a:r>
              <a:rPr lang="uk-UA" sz="5300" b="1" dirty="0">
                <a:solidFill>
                  <a:schemeClr val="tx1"/>
                </a:solidFill>
              </a:rPr>
              <a:t/>
            </a:r>
            <a:br>
              <a:rPr lang="uk-UA" sz="5300" b="1" dirty="0">
                <a:solidFill>
                  <a:schemeClr val="tx1"/>
                </a:solidFill>
              </a:rPr>
            </a:br>
            <a:endParaRPr lang="uk-UA" sz="53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48DC-43EA-4367-B6CB-F0EA37BEFAC6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77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69" y="678984"/>
            <a:ext cx="960120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48DC-43EA-4367-B6CB-F0EA37BEFAC6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530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/>
          <a:lstStyle/>
          <a:p>
            <a:r>
              <a:rPr lang="uk-UA" b="1" dirty="0" err="1" smtClean="0">
                <a:solidFill>
                  <a:srgbClr val="7030A0"/>
                </a:solidFill>
              </a:rPr>
              <a:t>Розв</a:t>
            </a:r>
            <a:r>
              <a:rPr lang="en-US" b="1" dirty="0" smtClean="0">
                <a:solidFill>
                  <a:srgbClr val="7030A0"/>
                </a:solidFill>
              </a:rPr>
              <a:t>’</a:t>
            </a:r>
            <a:r>
              <a:rPr lang="uk-UA" b="1" dirty="0" err="1" smtClean="0">
                <a:solidFill>
                  <a:srgbClr val="7030A0"/>
                </a:solidFill>
              </a:rPr>
              <a:t>язати</a:t>
            </a:r>
            <a:r>
              <a:rPr lang="uk-UA" b="1" dirty="0" smtClean="0">
                <a:solidFill>
                  <a:srgbClr val="7030A0"/>
                </a:solidFill>
              </a:rPr>
              <a:t>  нерівності</a:t>
            </a:r>
            <a:endParaRPr lang="uk-UA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uk-UA" sz="4800" b="1" dirty="0" smtClean="0"/>
              </a:p>
              <a:p>
                <a:pPr marL="0" indent="0" algn="ctr">
                  <a:buNone/>
                </a:pPr>
                <a:r>
                  <a:rPr lang="uk-UA" sz="4800" b="1" dirty="0" smtClean="0"/>
                  <a:t>10</a:t>
                </a:r>
                <a:r>
                  <a:rPr lang="uk-UA" sz="4800" b="1" baseline="30000" dirty="0" smtClean="0"/>
                  <a:t>3х+2</a:t>
                </a:r>
                <a:r>
                  <a:rPr lang="uk-UA" sz="4800" b="1" dirty="0" smtClean="0"/>
                  <a:t> </a:t>
                </a:r>
                <a14:m>
                  <m:oMath xmlns:m="http://schemas.openxmlformats.org/officeDocument/2006/math">
                    <m:r>
                      <a:rPr lang="uk-UA" sz="4800" b="1" i="1">
                        <a:latin typeface="Cambria Math"/>
                      </a:rPr>
                      <m:t>&gt;</m:t>
                    </m:r>
                  </m:oMath>
                </a14:m>
                <a:r>
                  <a:rPr lang="uk-UA" sz="4800" b="1" dirty="0"/>
                  <a:t> </a:t>
                </a:r>
                <a:r>
                  <a:rPr lang="uk-UA" sz="4800" b="1" dirty="0" smtClean="0"/>
                  <a:t>100</a:t>
                </a:r>
              </a:p>
              <a:p>
                <a:pPr marL="0" indent="0" algn="ctr">
                  <a:buNone/>
                </a:pPr>
                <a:endParaRPr lang="uk-UA" sz="4800" b="1" dirty="0"/>
              </a:p>
              <a:p>
                <a:pPr marL="0" indent="0" algn="ctr">
                  <a:buNone/>
                </a:pPr>
                <a:r>
                  <a:rPr lang="uk-UA" sz="4800" b="1" dirty="0"/>
                  <a:t>(0,3)</a:t>
                </a:r>
                <a:r>
                  <a:rPr lang="uk-UA" sz="4800" b="1" baseline="30000" dirty="0"/>
                  <a:t>х</a:t>
                </a:r>
                <a:r>
                  <a:rPr lang="uk-UA" sz="4800" b="1" dirty="0"/>
                  <a:t> </a:t>
                </a:r>
                <a14:m>
                  <m:oMath xmlns:m="http://schemas.openxmlformats.org/officeDocument/2006/math">
                    <m:r>
                      <a:rPr lang="uk-UA" sz="4800" b="1" i="1">
                        <a:latin typeface="Cambria Math"/>
                      </a:rPr>
                      <m:t>&gt;</m:t>
                    </m:r>
                  </m:oMath>
                </a14:m>
                <a:r>
                  <a:rPr lang="uk-UA" sz="4800" b="1" dirty="0"/>
                  <a:t> 0,09</a:t>
                </a:r>
              </a:p>
              <a:p>
                <a:endParaRPr lang="uk-UA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48DC-43EA-4367-B6CB-F0EA37BEFAC6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7688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Розв'язування вправ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>
                <a:solidFill>
                  <a:schemeClr val="tx1"/>
                </a:solidFill>
              </a:rPr>
              <a:t>Стор</a:t>
            </a:r>
            <a:r>
              <a:rPr lang="uk-UA" sz="3200" dirty="0" smtClean="0">
                <a:solidFill>
                  <a:schemeClr val="tx1"/>
                </a:solidFill>
              </a:rPr>
              <a:t> 18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№ 3.2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3.4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3.10</a:t>
            </a:r>
            <a:endParaRPr lang="uk-U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49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724297"/>
            <a:ext cx="7371080" cy="1892663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3 – </a:t>
            </a:r>
            <a:r>
              <a:rPr lang="ru-RU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3.3, 3.5, 3.7 , 3.12(1,2)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332411" y="862149"/>
            <a:ext cx="975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Домашнє завдання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80776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Способи розв'язування рівнянь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3600" dirty="0"/>
              <a:t>1. Зведення до спільної основи</a:t>
            </a:r>
          </a:p>
          <a:p>
            <a:pPr marL="0" indent="0">
              <a:buNone/>
            </a:pPr>
            <a:r>
              <a:rPr lang="uk-UA" sz="3600" dirty="0"/>
              <a:t>2. Зведення до спільного показника</a:t>
            </a:r>
          </a:p>
          <a:p>
            <a:pPr marL="0" indent="0">
              <a:buNone/>
            </a:pPr>
            <a:r>
              <a:rPr lang="uk-UA" sz="3600" dirty="0"/>
              <a:t>3. Винесення спільного множника за дужки</a:t>
            </a:r>
          </a:p>
          <a:p>
            <a:pPr marL="0" indent="0">
              <a:buNone/>
            </a:pPr>
            <a:r>
              <a:rPr lang="uk-UA" sz="3600" dirty="0"/>
              <a:t>4. Спосіб приведення рівняння до квадратного</a:t>
            </a:r>
          </a:p>
          <a:p>
            <a:pPr marL="0" indent="0">
              <a:buNone/>
            </a:pPr>
            <a:r>
              <a:rPr lang="uk-UA" sz="3600" dirty="0"/>
              <a:t>5. Графічний спосіб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79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7030A0"/>
                </a:solidFill>
              </a:rPr>
              <a:t>Розв</a:t>
            </a:r>
            <a:r>
              <a:rPr lang="en-US" b="1" dirty="0" smtClean="0">
                <a:solidFill>
                  <a:srgbClr val="7030A0"/>
                </a:solidFill>
              </a:rPr>
              <a:t>’</a:t>
            </a:r>
            <a:r>
              <a:rPr lang="uk-UA" b="1" dirty="0" err="1" smtClean="0">
                <a:solidFill>
                  <a:srgbClr val="7030A0"/>
                </a:solidFill>
              </a:rPr>
              <a:t>язати</a:t>
            </a:r>
            <a:r>
              <a:rPr lang="uk-UA" b="1" dirty="0" smtClean="0">
                <a:solidFill>
                  <a:srgbClr val="7030A0"/>
                </a:solidFill>
              </a:rPr>
              <a:t> рівняння:</a:t>
            </a:r>
            <a:endParaRPr lang="uk-UA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uk-UA" sz="4800" dirty="0"/>
                  <a:t>5</a:t>
                </a:r>
                <a:r>
                  <a:rPr lang="uk-UA" sz="4800" baseline="30000" dirty="0"/>
                  <a:t>х+2</a:t>
                </a:r>
                <a:r>
                  <a:rPr lang="uk-UA" sz="4800" dirty="0"/>
                  <a:t>=125</a:t>
                </a:r>
              </a:p>
              <a:p>
                <a:pPr marL="0" indent="0">
                  <a:buNone/>
                </a:pPr>
                <a:r>
                  <a:rPr lang="uk-UA" sz="4800" dirty="0"/>
                  <a:t>7</a:t>
                </a:r>
                <a:r>
                  <a:rPr lang="uk-UA" sz="4800" baseline="30000" dirty="0"/>
                  <a:t>х-2</a:t>
                </a:r>
                <a:r>
                  <a:rPr lang="uk-UA" sz="4800" dirty="0"/>
                  <a:t>=7</a:t>
                </a:r>
                <a:r>
                  <a:rPr lang="uk-UA" sz="4800" baseline="30000" dirty="0"/>
                  <a:t>3</a:t>
                </a:r>
                <a:endParaRPr lang="uk-UA" sz="4800" dirty="0"/>
              </a:p>
              <a:p>
                <a:pPr marL="0" indent="0">
                  <a:buNone/>
                </a:pPr>
                <a:r>
                  <a:rPr lang="uk-UA" sz="4800" dirty="0"/>
                  <a:t>2</a:t>
                </a:r>
                <a:r>
                  <a:rPr lang="uk-UA" sz="4800" baseline="30000" dirty="0"/>
                  <a:t>х</a:t>
                </a:r>
                <a:r>
                  <a:rPr lang="uk-UA" sz="4800" dirty="0"/>
                  <a:t>=32</a:t>
                </a:r>
              </a:p>
              <a:p>
                <a:pPr marL="0" indent="0">
                  <a:buNone/>
                </a:pPr>
                <a:r>
                  <a:rPr lang="uk-UA" sz="4800" dirty="0"/>
                  <a:t>10</a:t>
                </a:r>
                <a:r>
                  <a:rPr lang="uk-UA" sz="4800" baseline="30000" dirty="0"/>
                  <a:t>х</a:t>
                </a:r>
                <a:r>
                  <a:rPr lang="uk-UA" sz="4800" dirty="0"/>
                  <a:t>=1000</a:t>
                </a:r>
              </a:p>
              <a:p>
                <a:pPr marL="0" indent="0">
                  <a:buNone/>
                </a:pPr>
                <a:r>
                  <a:rPr lang="uk-UA" sz="4800" dirty="0"/>
                  <a:t>3</a:t>
                </a:r>
                <a:r>
                  <a:rPr lang="uk-UA" sz="4800" baseline="30000" dirty="0"/>
                  <a:t>х</a:t>
                </a:r>
                <a:r>
                  <a:rPr lang="uk-UA" sz="4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4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48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uk-UA" sz="4800" dirty="0"/>
              </a:p>
              <a:p>
                <a:pPr marL="0" indent="0">
                  <a:buNone/>
                </a:pPr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333" t="-458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48DC-43EA-4367-B6CB-F0EA37BEFAC6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6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7030A0"/>
                </a:solidFill>
              </a:rPr>
              <a:t>Розв</a:t>
            </a:r>
            <a:r>
              <a:rPr lang="en-US" b="1" dirty="0" smtClean="0">
                <a:solidFill>
                  <a:srgbClr val="7030A0"/>
                </a:solidFill>
              </a:rPr>
              <a:t>’</a:t>
            </a:r>
            <a:r>
              <a:rPr lang="uk-UA" b="1" dirty="0" err="1" smtClean="0">
                <a:solidFill>
                  <a:srgbClr val="7030A0"/>
                </a:solidFill>
              </a:rPr>
              <a:t>язати</a:t>
            </a:r>
            <a:r>
              <a:rPr lang="uk-UA" b="1" dirty="0" smtClean="0">
                <a:solidFill>
                  <a:srgbClr val="7030A0"/>
                </a:solidFill>
              </a:rPr>
              <a:t> рівняння: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uk-UA" sz="5400" dirty="0"/>
                  <a:t>4</a:t>
                </a:r>
                <a:r>
                  <a:rPr lang="uk-UA" sz="5400" baseline="30000" dirty="0"/>
                  <a:t>х</a:t>
                </a:r>
                <a:r>
                  <a:rPr lang="uk-UA" sz="5400" dirty="0"/>
                  <a:t> </a:t>
                </a:r>
                <a14:m>
                  <m:oMath xmlns:m="http://schemas.openxmlformats.org/officeDocument/2006/math">
                    <m:r>
                      <a:rPr lang="uk-UA" sz="5400" i="1">
                        <a:latin typeface="Cambria Math"/>
                      </a:rPr>
                      <m:t>∙</m:t>
                    </m:r>
                  </m:oMath>
                </a14:m>
                <a:r>
                  <a:rPr lang="uk-UA" sz="5400" dirty="0"/>
                  <a:t> </a:t>
                </a:r>
                <a:r>
                  <a:rPr lang="uk-UA" sz="5400" dirty="0"/>
                  <a:t>5</a:t>
                </a:r>
                <a:r>
                  <a:rPr lang="uk-UA" sz="5400" baseline="30000" dirty="0"/>
                  <a:t>х</a:t>
                </a:r>
                <a:r>
                  <a:rPr lang="uk-UA" sz="5400" dirty="0"/>
                  <a:t>=400</a:t>
                </a:r>
              </a:p>
              <a:p>
                <a:pPr marL="0" indent="0">
                  <a:buNone/>
                </a:pPr>
                <a:endParaRPr lang="uk-UA" sz="1300" dirty="0"/>
              </a:p>
              <a:p>
                <a:pPr marL="0" indent="0" algn="ctr">
                  <a:buNone/>
                </a:pPr>
                <a:r>
                  <a:rPr lang="uk-UA" sz="5400" dirty="0"/>
                  <a:t>2</a:t>
                </a:r>
                <a:r>
                  <a:rPr lang="uk-UA" sz="5400" baseline="30000" dirty="0"/>
                  <a:t>х</a:t>
                </a:r>
                <a:r>
                  <a:rPr lang="uk-UA" sz="5400" dirty="0"/>
                  <a:t> </a:t>
                </a:r>
                <a14:m>
                  <m:oMath xmlns:m="http://schemas.openxmlformats.org/officeDocument/2006/math">
                    <m:r>
                      <a:rPr lang="uk-UA" sz="5400" i="1">
                        <a:latin typeface="Cambria Math"/>
                      </a:rPr>
                      <m:t>∙</m:t>
                    </m:r>
                  </m:oMath>
                </a14:m>
                <a:r>
                  <a:rPr lang="uk-UA" sz="5400" dirty="0"/>
                  <a:t> </a:t>
                </a:r>
                <a:r>
                  <a:rPr lang="uk-UA" sz="5400" dirty="0"/>
                  <a:t>5</a:t>
                </a:r>
                <a:r>
                  <a:rPr lang="uk-UA" sz="5400" baseline="30000" dirty="0"/>
                  <a:t>х</a:t>
                </a:r>
                <a:r>
                  <a:rPr lang="uk-UA" sz="5400" dirty="0"/>
                  <a:t>=0,01</a:t>
                </a:r>
              </a:p>
              <a:p>
                <a:pPr marL="0" indent="0" algn="ctr">
                  <a:buNone/>
                </a:pPr>
                <a:endParaRPr lang="uk-UA" sz="12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uk-UA" sz="5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uk-UA" sz="5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sz="54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uk-UA" sz="54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uk-UA" sz="5400" baseline="30000" dirty="0"/>
                  <a:t>х</a:t>
                </a:r>
                <a14:m>
                  <m:oMath xmlns:m="http://schemas.openxmlformats.org/officeDocument/2006/math">
                    <m:r>
                      <a:rPr lang="uk-UA" sz="5400" i="1"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uk-UA" sz="5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uk-UA" sz="5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sz="5400" i="1"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uk-UA" sz="5400" i="1"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r>
                  <a:rPr lang="uk-UA" sz="5400" baseline="30000" dirty="0"/>
                  <a:t>х</a:t>
                </a:r>
                <a:r>
                  <a:rPr lang="uk-UA" sz="5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5400" i="1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uk-UA" sz="5400" i="1">
                            <a:latin typeface="Cambria Math"/>
                          </a:rPr>
                          <m:t>64</m:t>
                        </m:r>
                      </m:den>
                    </m:f>
                  </m:oMath>
                </a14:m>
                <a:endParaRPr lang="uk-UA" sz="5400" dirty="0"/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3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48DC-43EA-4367-B6CB-F0EA37BEFAC6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43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err="1" smtClean="0">
                <a:solidFill>
                  <a:srgbClr val="7030A0"/>
                </a:solidFill>
              </a:rPr>
              <a:t>Розв</a:t>
            </a:r>
            <a:r>
              <a:rPr lang="en-US" b="1" dirty="0">
                <a:solidFill>
                  <a:srgbClr val="7030A0"/>
                </a:solidFill>
              </a:rPr>
              <a:t>’</a:t>
            </a:r>
            <a:r>
              <a:rPr lang="uk-UA" b="1" dirty="0" err="1">
                <a:solidFill>
                  <a:srgbClr val="7030A0"/>
                </a:solidFill>
              </a:rPr>
              <a:t>язати</a:t>
            </a:r>
            <a:r>
              <a:rPr lang="uk-UA" b="1" dirty="0">
                <a:solidFill>
                  <a:srgbClr val="7030A0"/>
                </a:solidFill>
              </a:rPr>
              <a:t> рівняння: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5400" dirty="0"/>
              <a:t>2</a:t>
            </a:r>
            <a:r>
              <a:rPr lang="uk-UA" sz="5400" baseline="30000" dirty="0"/>
              <a:t>х+2</a:t>
            </a:r>
            <a:r>
              <a:rPr lang="uk-UA" sz="5400" dirty="0"/>
              <a:t>- 2</a:t>
            </a:r>
            <a:r>
              <a:rPr lang="uk-UA" sz="5400" baseline="30000" dirty="0"/>
              <a:t>х</a:t>
            </a:r>
            <a:r>
              <a:rPr lang="uk-UA" sz="5400" dirty="0"/>
              <a:t>=96</a:t>
            </a:r>
          </a:p>
          <a:p>
            <a:pPr marL="0" indent="0" algn="ctr">
              <a:buNone/>
            </a:pPr>
            <a:r>
              <a:rPr lang="uk-UA" sz="5400" dirty="0"/>
              <a:t>3</a:t>
            </a:r>
            <a:r>
              <a:rPr lang="uk-UA" sz="5400" baseline="30000" dirty="0"/>
              <a:t>х+2</a:t>
            </a:r>
            <a:r>
              <a:rPr lang="uk-UA" sz="5400" dirty="0"/>
              <a:t>+ 3</a:t>
            </a:r>
            <a:r>
              <a:rPr lang="uk-UA" sz="5400" baseline="30000" dirty="0"/>
              <a:t>х-1</a:t>
            </a:r>
            <a:r>
              <a:rPr lang="uk-UA" sz="5400" dirty="0"/>
              <a:t>=28</a:t>
            </a:r>
            <a:endParaRPr lang="uk-UA" sz="5400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48DC-43EA-4367-B6CB-F0EA37BEFAC6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83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7030A0"/>
                </a:solidFill>
              </a:rPr>
              <a:t>Розв</a:t>
            </a:r>
            <a:r>
              <a:rPr lang="en-US" b="1" dirty="0" smtClean="0">
                <a:solidFill>
                  <a:srgbClr val="7030A0"/>
                </a:solidFill>
              </a:rPr>
              <a:t>’</a:t>
            </a:r>
            <a:r>
              <a:rPr lang="uk-UA" b="1" dirty="0" err="1" smtClean="0">
                <a:solidFill>
                  <a:srgbClr val="7030A0"/>
                </a:solidFill>
              </a:rPr>
              <a:t>язати</a:t>
            </a:r>
            <a:r>
              <a:rPr lang="uk-UA" b="1" dirty="0" smtClean="0">
                <a:solidFill>
                  <a:srgbClr val="7030A0"/>
                </a:solidFill>
              </a:rPr>
              <a:t> рівняння: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uk-UA" sz="6000" dirty="0"/>
                  <a:t>36</a:t>
                </a:r>
                <a:r>
                  <a:rPr lang="uk-UA" sz="6000" baseline="30000" dirty="0"/>
                  <a:t>х</a:t>
                </a:r>
                <a:r>
                  <a:rPr lang="uk-UA" sz="6000" dirty="0"/>
                  <a:t>- 4 </a:t>
                </a:r>
                <a14:m>
                  <m:oMath xmlns:m="http://schemas.openxmlformats.org/officeDocument/2006/math">
                    <m:r>
                      <a:rPr lang="uk-UA" sz="6000" i="1">
                        <a:latin typeface="Cambria Math"/>
                      </a:rPr>
                      <m:t>∙</m:t>
                    </m:r>
                  </m:oMath>
                </a14:m>
                <a:r>
                  <a:rPr lang="uk-UA" sz="6000" dirty="0"/>
                  <a:t>6</a:t>
                </a:r>
                <a:r>
                  <a:rPr lang="uk-UA" sz="6000" baseline="30000" dirty="0"/>
                  <a:t>х  </a:t>
                </a:r>
                <a:r>
                  <a:rPr lang="uk-UA" sz="6000" dirty="0"/>
                  <a:t>-12=0</a:t>
                </a:r>
              </a:p>
              <a:p>
                <a:pPr marL="0" indent="0">
                  <a:buNone/>
                </a:pPr>
                <a:r>
                  <a:rPr lang="uk-UA" sz="6000" dirty="0"/>
                  <a:t>          4</a:t>
                </a:r>
                <a:r>
                  <a:rPr lang="uk-UA" sz="6000" baseline="30000" dirty="0"/>
                  <a:t>х</a:t>
                </a:r>
                <a:r>
                  <a:rPr lang="uk-UA" sz="6000" dirty="0"/>
                  <a:t>+ 2</a:t>
                </a:r>
                <a:r>
                  <a:rPr lang="uk-UA" sz="6000" baseline="30000" dirty="0"/>
                  <a:t>х+1  </a:t>
                </a:r>
                <a:r>
                  <a:rPr lang="uk-UA" sz="6000" dirty="0"/>
                  <a:t>=8</a:t>
                </a:r>
                <a:endParaRPr lang="uk-UA" sz="6000" dirty="0"/>
              </a:p>
              <a:p>
                <a:pPr marL="0" indent="0">
                  <a:buNone/>
                </a:pPr>
                <a:endParaRPr lang="uk-UA" sz="6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04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48DC-43EA-4367-B6CB-F0EA37BEFAC6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96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Самостійна робота    25хв</a:t>
            </a:r>
            <a:endParaRPr lang="uk-UA" b="1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704932"/>
              </p:ext>
            </p:extLst>
          </p:nvPr>
        </p:nvGraphicFramePr>
        <p:xfrm>
          <a:off x="1096963" y="1846263"/>
          <a:ext cx="100584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666">
                  <a:extLst>
                    <a:ext uri="{9D8B030D-6E8A-4147-A177-3AD203B41FA5}">
                      <a16:colId xmlns:a16="http://schemas.microsoft.com/office/drawing/2014/main" val="3949858652"/>
                    </a:ext>
                  </a:extLst>
                </a:gridCol>
                <a:gridCol w="3696788">
                  <a:extLst>
                    <a:ext uri="{9D8B030D-6E8A-4147-A177-3AD203B41FA5}">
                      <a16:colId xmlns:a16="http://schemas.microsoft.com/office/drawing/2014/main" val="427055821"/>
                    </a:ext>
                  </a:extLst>
                </a:gridCol>
                <a:gridCol w="2755946">
                  <a:extLst>
                    <a:ext uri="{9D8B030D-6E8A-4147-A177-3AD203B41FA5}">
                      <a16:colId xmlns:a16="http://schemas.microsoft.com/office/drawing/2014/main" val="1593040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   І варіант  </a:t>
                      </a:r>
                      <a:r>
                        <a:rPr lang="uk-UA" sz="2400" dirty="0" err="1" smtClean="0"/>
                        <a:t>стор</a:t>
                      </a:r>
                      <a:r>
                        <a:rPr lang="uk-UA" sz="2400" dirty="0" smtClean="0"/>
                        <a:t>  8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    ІІ варіант </a:t>
                      </a:r>
                      <a:r>
                        <a:rPr lang="uk-UA" sz="2400" dirty="0" err="1" smtClean="0"/>
                        <a:t>стор</a:t>
                      </a:r>
                      <a:r>
                        <a:rPr lang="uk-UA" sz="2400" dirty="0" smtClean="0"/>
                        <a:t> 20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бали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54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9 ( 1, 2, 3)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9 ( 1, 2, 3)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1б/1б/2б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540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10 ( 1,3) 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10 ( 1,3) 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2б/2б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48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11 (1,3)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11 (1,3)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2б/2б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506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50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048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82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i="1" dirty="0" smtClean="0">
                <a:latin typeface="Book Antiqua" panose="02040602050305030304" pitchFamily="18" charset="0"/>
              </a:rPr>
              <a:t>Мета уроку</a:t>
            </a:r>
            <a:endParaRPr lang="ru-RU" sz="3200" i="1" dirty="0"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2589" y="2022764"/>
            <a:ext cx="77677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Tx/>
              <a:buChar char="-"/>
            </a:pPr>
            <a:r>
              <a:rPr lang="uk-UA" sz="2800" dirty="0">
                <a:latin typeface="Book Antiqua" panose="02040602050305030304" pitchFamily="18" charset="0"/>
              </a:rPr>
              <a:t>Сформувати поняття </a:t>
            </a:r>
            <a:r>
              <a:rPr lang="uk-UA" sz="2800" dirty="0" err="1">
                <a:latin typeface="Book Antiqua" panose="02040602050305030304" pitchFamily="18" charset="0"/>
              </a:rPr>
              <a:t>показникової</a:t>
            </a:r>
            <a:r>
              <a:rPr lang="uk-UA" sz="2800" dirty="0">
                <a:latin typeface="Book Antiqua" panose="02040602050305030304" pitchFamily="18" charset="0"/>
              </a:rPr>
              <a:t> </a:t>
            </a:r>
            <a:r>
              <a:rPr lang="uk-UA" sz="2800" dirty="0" smtClean="0">
                <a:latin typeface="Book Antiqua" panose="02040602050305030304" pitchFamily="18" charset="0"/>
              </a:rPr>
              <a:t>нерівності</a:t>
            </a:r>
            <a:endParaRPr lang="uk-UA" sz="2800" dirty="0">
              <a:latin typeface="Book Antiqua" panose="02040602050305030304" pitchFamily="18" charset="0"/>
            </a:endParaRPr>
          </a:p>
          <a:p>
            <a:pPr algn="ctr"/>
            <a:endParaRPr lang="uk-UA" sz="2800" dirty="0">
              <a:latin typeface="Book Antiqua" panose="02040602050305030304" pitchFamily="18" charset="0"/>
            </a:endParaRPr>
          </a:p>
          <a:p>
            <a:pPr algn="ctr"/>
            <a:r>
              <a:rPr lang="uk-UA" sz="2800" dirty="0">
                <a:latin typeface="Book Antiqua" panose="02040602050305030304" pitchFamily="18" charset="0"/>
              </a:rPr>
              <a:t>- Розвинути навички розв’язування </a:t>
            </a:r>
            <a:r>
              <a:rPr lang="uk-UA" sz="2800" dirty="0" err="1">
                <a:latin typeface="Book Antiqua" panose="02040602050305030304" pitchFamily="18" charset="0"/>
              </a:rPr>
              <a:t>показникових</a:t>
            </a:r>
            <a:r>
              <a:rPr lang="uk-UA" sz="2800" dirty="0">
                <a:latin typeface="Book Antiqua" panose="02040602050305030304" pitchFamily="18" charset="0"/>
              </a:rPr>
              <a:t> </a:t>
            </a:r>
            <a:r>
              <a:rPr lang="uk-UA" sz="2800" dirty="0" err="1">
                <a:latin typeface="Book Antiqua" panose="02040602050305030304" pitchFamily="18" charset="0"/>
              </a:rPr>
              <a:t>нерівностей</a:t>
            </a:r>
            <a:r>
              <a:rPr lang="uk-UA" sz="2800" dirty="0">
                <a:latin typeface="Book Antiqua" panose="02040602050305030304" pitchFamily="18" charset="0"/>
              </a:rPr>
              <a:t> </a:t>
            </a:r>
            <a:endParaRPr lang="ru-RU" sz="2800" dirty="0">
              <a:latin typeface="Book Antiqua" panose="02040602050305030304" pitchFamily="18" charset="0"/>
            </a:endParaRPr>
          </a:p>
          <a:p>
            <a:endParaRPr lang="ru-RU" sz="2800" dirty="0"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013"/>
          <a:stretch/>
        </p:blipFill>
        <p:spPr>
          <a:xfrm>
            <a:off x="7393865" y="0"/>
            <a:ext cx="5233011" cy="148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68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i="1" dirty="0" smtClean="0">
                <a:latin typeface="Book Antiqua" panose="02040602050305030304" pitchFamily="18" charset="0"/>
              </a:rPr>
              <a:t>Повторення опорних знань </a:t>
            </a:r>
            <a:endParaRPr lang="ru-RU" sz="3200" i="1" dirty="0">
              <a:latin typeface="Book Antiqua" panose="0204060205030503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540" y="2805112"/>
            <a:ext cx="8445880" cy="28737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946400" y="1948873"/>
            <a:ext cx="6271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Book Antiqua" panose="02040602050305030304" pitchFamily="18" charset="0"/>
              </a:rPr>
              <a:t>Графік </a:t>
            </a:r>
            <a:r>
              <a:rPr lang="uk-UA" sz="2400" dirty="0" err="1" smtClean="0">
                <a:latin typeface="Book Antiqua" panose="02040602050305030304" pitchFamily="18" charset="0"/>
              </a:rPr>
              <a:t>показникової</a:t>
            </a:r>
            <a:r>
              <a:rPr lang="uk-UA" sz="2400" dirty="0" smtClean="0">
                <a:latin typeface="Book Antiqua" panose="02040602050305030304" pitchFamily="18" charset="0"/>
              </a:rPr>
              <a:t> функції</a:t>
            </a:r>
            <a:endParaRPr lang="ru-RU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99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411</TotalTime>
  <Words>197</Words>
  <Application>Microsoft Office PowerPoint</Application>
  <PresentationFormat>Широкий екран</PresentationFormat>
  <Paragraphs>72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Book Antiqua</vt:lpstr>
      <vt:lpstr>Calibri</vt:lpstr>
      <vt:lpstr>Calibri Light</vt:lpstr>
      <vt:lpstr>Cambria Math</vt:lpstr>
      <vt:lpstr>Times New Roman</vt:lpstr>
      <vt:lpstr>Ретро</vt:lpstr>
      <vt:lpstr>Показникові нерівності</vt:lpstr>
      <vt:lpstr>Способи розв'язування рівнянь</vt:lpstr>
      <vt:lpstr>Розв’язати рівняння:</vt:lpstr>
      <vt:lpstr>Розв’язати рівняння:</vt:lpstr>
      <vt:lpstr>Розв’язати рівняння:</vt:lpstr>
      <vt:lpstr>Розв’язати рівняння:</vt:lpstr>
      <vt:lpstr>Самостійна робота    25хв</vt:lpstr>
      <vt:lpstr>Мета уроку</vt:lpstr>
      <vt:lpstr>Повторення опорних знань </vt:lpstr>
      <vt:lpstr>Показникова нерівність </vt:lpstr>
      <vt:lpstr>Теорема</vt:lpstr>
      <vt:lpstr>         3x &lt; 27. Запишемо дану нерівність у вигляді  3х &lt; 33.  Оскільки 3 &gt; 1, то функція   у = 3t є зростаючою.  Отже, при х &lt; 3 виконується нерівність 3х &lt; 33.  Відповідь: х &lt; 3. </vt:lpstr>
      <vt:lpstr>Презентація PowerPoint</vt:lpstr>
      <vt:lpstr>Розв’язати  нерівності</vt:lpstr>
      <vt:lpstr>Розв'язування вправ</vt:lpstr>
      <vt:lpstr>П. 3 – вивчити письмово: № 3.3, 3.5, 3.7 , 3.12(1,2)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Показникова функція</dc:title>
  <dc:creator>Swift</dc:creator>
  <cp:lastModifiedBy>user</cp:lastModifiedBy>
  <cp:revision>15</cp:revision>
  <dcterms:created xsi:type="dcterms:W3CDTF">2020-10-11T10:13:42Z</dcterms:created>
  <dcterms:modified xsi:type="dcterms:W3CDTF">2021-09-22T17:25:25Z</dcterms:modified>
</cp:coreProperties>
</file>