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11" r:id="rId3"/>
    <p:sldId id="312" r:id="rId4"/>
    <p:sldId id="261" r:id="rId5"/>
    <p:sldId id="271" r:id="rId6"/>
    <p:sldId id="289" r:id="rId7"/>
    <p:sldId id="301" r:id="rId8"/>
    <p:sldId id="313" r:id="rId9"/>
    <p:sldId id="266" r:id="rId10"/>
    <p:sldId id="314" r:id="rId11"/>
    <p:sldId id="315" r:id="rId12"/>
    <p:sldId id="295" r:id="rId13"/>
    <p:sldId id="317" r:id="rId14"/>
    <p:sldId id="318" r:id="rId15"/>
    <p:sldId id="319" r:id="rId16"/>
    <p:sldId id="320" r:id="rId17"/>
    <p:sldId id="304" r:id="rId18"/>
    <p:sldId id="321" r:id="rId19"/>
    <p:sldId id="322" r:id="rId20"/>
    <p:sldId id="323" r:id="rId21"/>
    <p:sldId id="278" r:id="rId22"/>
    <p:sldId id="324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00FF"/>
    <a:srgbClr val="CCFF99"/>
    <a:srgbClr val="99CC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6B41C-F5F5-43E4-866C-42113A4E231E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79DE-A759-4FFA-A7F1-F6BB29850C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99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48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89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66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4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70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92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5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26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237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16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3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9960-52E6-4293-B17A-6809D39D64D6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8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6950" y="450803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6000" b="1" dirty="0" smtClean="0">
                <a:solidFill>
                  <a:srgbClr val="0070C0"/>
                </a:solidFill>
              </a:rPr>
              <a:t>Урок </a:t>
            </a:r>
            <a:r>
              <a:rPr lang="uk-UA" sz="6000" b="1" dirty="0" smtClean="0">
                <a:solidFill>
                  <a:srgbClr val="0070C0"/>
                </a:solidFill>
              </a:rPr>
              <a:t>5. </a:t>
            </a:r>
            <a:endParaRPr lang="uk-UA" sz="60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6000" b="1" dirty="0" err="1">
                <a:solidFill>
                  <a:srgbClr val="0070C0"/>
                </a:solidFill>
              </a:rPr>
              <a:t>Мої</a:t>
            </a:r>
            <a:r>
              <a:rPr lang="ru-RU" sz="6000" b="1" dirty="0">
                <a:solidFill>
                  <a:srgbClr val="0070C0"/>
                </a:solidFill>
              </a:rPr>
              <a:t> </a:t>
            </a:r>
            <a:r>
              <a:rPr lang="ru-RU" sz="6000" b="1" dirty="0" err="1">
                <a:solidFill>
                  <a:srgbClr val="0070C0"/>
                </a:solidFill>
              </a:rPr>
              <a:t>сильні</a:t>
            </a:r>
            <a:r>
              <a:rPr lang="ru-RU" sz="6000" b="1" dirty="0">
                <a:solidFill>
                  <a:srgbClr val="0070C0"/>
                </a:solidFill>
              </a:rPr>
              <a:t> та </a:t>
            </a:r>
            <a:r>
              <a:rPr lang="ru-RU" sz="6000" b="1" dirty="0" err="1">
                <a:solidFill>
                  <a:srgbClr val="0070C0"/>
                </a:solidFill>
              </a:rPr>
              <a:t>слабкі</a:t>
            </a:r>
            <a:r>
              <a:rPr lang="ru-RU" sz="6000" b="1" dirty="0">
                <a:solidFill>
                  <a:srgbClr val="0070C0"/>
                </a:solidFill>
              </a:rPr>
              <a:t> </a:t>
            </a:r>
            <a:r>
              <a:rPr lang="ru-RU" sz="6000" b="1" dirty="0" err="1">
                <a:solidFill>
                  <a:srgbClr val="0070C0"/>
                </a:solidFill>
              </a:rPr>
              <a:t>сторони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190578" y="433502"/>
            <a:ext cx="5797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 сьогоднішню дату, тему розділу та тему уроку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557846" y="64329"/>
            <a:ext cx="399753" cy="1569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2056"/>
            <a:ext cx="5764252" cy="323854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04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96002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Інсценізація ситуації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30" y="1965960"/>
            <a:ext cx="5527632" cy="479522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73736" y="1353312"/>
            <a:ext cx="6386294" cy="3127248"/>
          </a:xfrm>
          <a:prstGeom prst="round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Учні та учениці 5 класу вирішили застосувати свої сильні сторони на практиці. Діти виявили, що всі вони схильні до творчості й власноруч виготовляють оригінальні речі. Прочитайте початок їхньої розмови та </a:t>
            </a:r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продумайте можливе </a:t>
            </a:r>
            <a:r>
              <a:rPr lang="uk-UA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продовження.</a:t>
            </a:r>
          </a:p>
        </p:txBody>
      </p:sp>
    </p:spTree>
    <p:extLst>
      <p:ext uri="{BB962C8B-B14F-4D97-AF65-F5344CB8AC3E}">
        <p14:creationId xmlns:p14="http://schemas.microsoft.com/office/powerpoint/2010/main" val="33681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527050" y="1976352"/>
            <a:ext cx="8622792" cy="3282245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Своїми </a:t>
            </a:r>
            <a:r>
              <a:rPr lang="uk-UA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слабкими сторонами 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вважають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риси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характеру,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спричиняють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відчуття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невпевненості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напруження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Вони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заважають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людині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досягати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успіху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через них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виникати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проблемні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ситуації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конфлікти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804498" y="757151"/>
            <a:ext cx="3096942" cy="46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54676" y="-52939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6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4"/>
            <a:ext cx="8732066" cy="6273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36356"/>
            <a:ext cx="8732066" cy="7583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Спробуй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визначити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відповівши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8" y="1530094"/>
            <a:ext cx="8676132" cy="466998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37322" y="2202764"/>
            <a:ext cx="7515115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400" i="1" dirty="0" err="1">
                <a:solidFill>
                  <a:schemeClr val="bg1"/>
                </a:solidFill>
              </a:rPr>
              <a:t>Що</a:t>
            </a:r>
            <a:r>
              <a:rPr lang="ru-RU" sz="2400" i="1" dirty="0">
                <a:solidFill>
                  <a:schemeClr val="bg1"/>
                </a:solidFill>
              </a:rPr>
              <a:t> я </a:t>
            </a:r>
            <a:r>
              <a:rPr lang="ru-RU" sz="2400" i="1" dirty="0" err="1">
                <a:solidFill>
                  <a:schemeClr val="bg1"/>
                </a:solidFill>
              </a:rPr>
              <a:t>роблю</a:t>
            </a:r>
            <a:r>
              <a:rPr lang="ru-RU" sz="2400" i="1" dirty="0">
                <a:solidFill>
                  <a:schemeClr val="bg1"/>
                </a:solidFill>
              </a:rPr>
              <a:t> не </a:t>
            </a:r>
            <a:r>
              <a:rPr lang="ru-RU" sz="2400" i="1" dirty="0" err="1">
                <a:solidFill>
                  <a:schemeClr val="bg1"/>
                </a:solidFill>
              </a:rPr>
              <a:t>дуже</a:t>
            </a:r>
            <a:r>
              <a:rPr lang="ru-RU" sz="2400" i="1" dirty="0">
                <a:solidFill>
                  <a:schemeClr val="bg1"/>
                </a:solidFill>
              </a:rPr>
              <a:t> добре? </a:t>
            </a:r>
            <a:r>
              <a:rPr lang="ru-RU" sz="2400" i="1" dirty="0" err="1">
                <a:solidFill>
                  <a:schemeClr val="bg1"/>
                </a:solidFill>
              </a:rPr>
              <a:t>Що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мені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важко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робити</a:t>
            </a:r>
            <a:r>
              <a:rPr lang="ru-RU" sz="2400" i="1" dirty="0">
                <a:solidFill>
                  <a:schemeClr val="bg1"/>
                </a:solidFill>
              </a:rPr>
              <a:t>? </a:t>
            </a:r>
            <a:r>
              <a:rPr lang="ru-RU" sz="2400" i="1" dirty="0" err="1">
                <a:solidFill>
                  <a:schemeClr val="bg1"/>
                </a:solidFill>
              </a:rPr>
              <a:t>Що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мені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заважає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виконувати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справи</a:t>
            </a:r>
            <a:r>
              <a:rPr lang="ru-RU" sz="2400" i="1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400" i="1" dirty="0" err="1">
                <a:solidFill>
                  <a:schemeClr val="bg1"/>
                </a:solidFill>
              </a:rPr>
              <a:t>Від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яких</a:t>
            </a:r>
            <a:r>
              <a:rPr lang="ru-RU" sz="2400" i="1" dirty="0">
                <a:solidFill>
                  <a:schemeClr val="bg1"/>
                </a:solidFill>
              </a:rPr>
              <a:t> справ я не </a:t>
            </a:r>
            <a:r>
              <a:rPr lang="ru-RU" sz="2400" i="1" dirty="0" err="1">
                <a:solidFill>
                  <a:schemeClr val="bg1"/>
                </a:solidFill>
              </a:rPr>
              <a:t>отримую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задоволення</a:t>
            </a:r>
            <a:r>
              <a:rPr lang="ru-RU" sz="2400" i="1" dirty="0">
                <a:solidFill>
                  <a:schemeClr val="bg1"/>
                </a:solidFill>
              </a:rPr>
              <a:t>, </a:t>
            </a:r>
            <a:r>
              <a:rPr lang="ru-RU" sz="2400" i="1" dirty="0" err="1">
                <a:solidFill>
                  <a:schemeClr val="bg1"/>
                </a:solidFill>
              </a:rPr>
              <a:t>засмучуюся</a:t>
            </a:r>
            <a:r>
              <a:rPr lang="ru-RU" sz="2400" i="1" dirty="0">
                <a:solidFill>
                  <a:schemeClr val="bg1"/>
                </a:solidFill>
              </a:rPr>
              <a:t>, </a:t>
            </a:r>
            <a:r>
              <a:rPr lang="ru-RU" sz="2400" i="1" dirty="0" err="1">
                <a:solidFill>
                  <a:schemeClr val="bg1"/>
                </a:solidFill>
              </a:rPr>
              <a:t>втомлююся</a:t>
            </a:r>
            <a:r>
              <a:rPr lang="ru-RU" sz="2400" i="1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400" i="1" dirty="0" err="1">
                <a:solidFill>
                  <a:schemeClr val="bg1"/>
                </a:solidFill>
              </a:rPr>
              <a:t>Які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справи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мені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хочеться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завершити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якнайшвидше</a:t>
            </a:r>
            <a:r>
              <a:rPr lang="ru-RU" sz="2400" i="1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bg1"/>
                </a:solidFill>
              </a:rPr>
              <a:t>Коли я </a:t>
            </a:r>
            <a:r>
              <a:rPr lang="ru-RU" sz="2400" i="1" dirty="0" err="1">
                <a:solidFill>
                  <a:schemeClr val="bg1"/>
                </a:solidFill>
              </a:rPr>
              <a:t>відчуваю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невпевненість</a:t>
            </a:r>
            <a:r>
              <a:rPr lang="ru-RU" sz="2400" i="1" dirty="0">
                <a:solidFill>
                  <a:schemeClr val="bg1"/>
                </a:solidFill>
              </a:rPr>
              <a:t> у </a:t>
            </a:r>
            <a:r>
              <a:rPr lang="ru-RU" sz="2400" i="1" dirty="0" err="1">
                <a:solidFill>
                  <a:schemeClr val="bg1"/>
                </a:solidFill>
              </a:rPr>
              <a:t>своїх</a:t>
            </a:r>
            <a:r>
              <a:rPr lang="ru-RU" sz="2400" i="1" dirty="0">
                <a:solidFill>
                  <a:schemeClr val="bg1"/>
                </a:solidFill>
              </a:rPr>
              <a:t> силах?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400" i="1" dirty="0" err="1">
                <a:solidFill>
                  <a:schemeClr val="bg1"/>
                </a:solidFill>
              </a:rPr>
              <a:t>Результати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яких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моїх</a:t>
            </a:r>
            <a:r>
              <a:rPr lang="ru-RU" sz="2400" i="1" dirty="0">
                <a:solidFill>
                  <a:schemeClr val="bg1"/>
                </a:solidFill>
              </a:rPr>
              <a:t> справ </a:t>
            </a:r>
            <a:r>
              <a:rPr lang="ru-RU" sz="2400" i="1" dirty="0" err="1">
                <a:solidFill>
                  <a:schemeClr val="bg1"/>
                </a:solidFill>
              </a:rPr>
              <a:t>мені</a:t>
            </a:r>
            <a:r>
              <a:rPr lang="ru-RU" sz="2400" i="1" dirty="0">
                <a:solidFill>
                  <a:schemeClr val="bg1"/>
                </a:solidFill>
              </a:rPr>
              <a:t> не </a:t>
            </a:r>
            <a:r>
              <a:rPr lang="ru-RU" sz="2400" i="1" dirty="0" err="1">
                <a:solidFill>
                  <a:schemeClr val="bg1"/>
                </a:solidFill>
              </a:rPr>
              <a:t>подобаються</a:t>
            </a:r>
            <a:r>
              <a:rPr lang="ru-RU" sz="2400" i="1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400" i="1" dirty="0" err="1">
                <a:solidFill>
                  <a:schemeClr val="bg1"/>
                </a:solidFill>
              </a:rPr>
              <a:t>Які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риси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мені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радять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розвивати</a:t>
            </a:r>
            <a:r>
              <a:rPr lang="ru-RU" sz="2400" i="1" dirty="0">
                <a:solidFill>
                  <a:schemeClr val="bg1"/>
                </a:solidFill>
              </a:rPr>
              <a:t> люди, </a:t>
            </a:r>
            <a:r>
              <a:rPr lang="ru-RU" sz="2400" i="1" dirty="0" err="1">
                <a:solidFill>
                  <a:schemeClr val="bg1"/>
                </a:solidFill>
              </a:rPr>
              <a:t>що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поряд</a:t>
            </a:r>
            <a:r>
              <a:rPr lang="ru-RU" sz="2400" i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450" y="4270248"/>
            <a:ext cx="2184212" cy="24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9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44517"/>
            <a:ext cx="8732066" cy="5002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Пам’ятай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48" y="1875186"/>
            <a:ext cx="3943024" cy="38233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158" y="5116310"/>
            <a:ext cx="1746504" cy="1746504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672584" y="1859549"/>
            <a:ext cx="7260336" cy="2971800"/>
          </a:xfrm>
          <a:prstGeom prst="round2Diag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Ідеальних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 не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буває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всіх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 є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сильні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слабкі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сторони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Знати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розуміти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важливий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крок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саморозвитку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самовдосконалення</a:t>
            </a:r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804498" y="757151"/>
            <a:ext cx="3096942" cy="46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54676" y="-52939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70022" y="186309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256" y="4946904"/>
            <a:ext cx="3065406" cy="178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r="19487" b="3191"/>
          <a:stretch/>
        </p:blipFill>
        <p:spPr>
          <a:xfrm>
            <a:off x="1109315" y="1717993"/>
            <a:ext cx="2619242" cy="50119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584448" y="1106424"/>
            <a:ext cx="8503214" cy="297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З’ясовуючи свої сильні сторони, 10‑річний Тарас засмутився. На запитання друзів, що сталося, хлопчик відповів: “Здається, я зовсім не маю сильних сторін. Усе, за що беруся, не доводжу до кінця — бракує чи терпіння, чи знань. Я ніяк не можу придумати для себе цікаву справу. І в навчанні також не досягнув ще успіхів”.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66549" y="4331746"/>
            <a:ext cx="5417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/>
              <a:t>Оля </a:t>
            </a:r>
            <a:r>
              <a:rPr lang="ru-RU" sz="2400" i="1" dirty="0" err="1"/>
              <a:t>порадила</a:t>
            </a:r>
            <a:r>
              <a:rPr lang="ru-RU" sz="2400" i="1" dirty="0"/>
              <a:t> </a:t>
            </a:r>
            <a:r>
              <a:rPr lang="ru-RU" sz="2400" i="1" dirty="0" err="1"/>
              <a:t>Тарасові</a:t>
            </a:r>
            <a:r>
              <a:rPr lang="ru-RU" sz="2400" i="1" dirty="0"/>
              <a:t> </a:t>
            </a:r>
            <a:r>
              <a:rPr lang="ru-RU" sz="2400" i="1" dirty="0" err="1"/>
              <a:t>прочитати</a:t>
            </a:r>
            <a:r>
              <a:rPr lang="ru-RU" sz="2400" i="1" dirty="0"/>
              <a:t> притчу про </a:t>
            </a:r>
            <a:r>
              <a:rPr lang="ru-RU" sz="2400" i="1" dirty="0" err="1"/>
              <a:t>зневіру</a:t>
            </a:r>
            <a:r>
              <a:rPr lang="ru-RU" sz="2400" i="1" dirty="0"/>
              <a:t> і </a:t>
            </a:r>
            <a:r>
              <a:rPr lang="ru-RU" sz="2400" i="1" dirty="0" err="1"/>
              <a:t>ще</a:t>
            </a:r>
            <a:r>
              <a:rPr lang="ru-RU" sz="2400" i="1" dirty="0"/>
              <a:t> раз </a:t>
            </a:r>
            <a:r>
              <a:rPr lang="ru-RU" sz="2400" i="1" dirty="0" err="1"/>
              <a:t>пошукати</a:t>
            </a:r>
            <a:r>
              <a:rPr lang="ru-RU" sz="2400" i="1" dirty="0"/>
              <a:t> </a:t>
            </a:r>
            <a:r>
              <a:rPr lang="ru-RU" sz="2400" i="1" dirty="0" err="1"/>
              <a:t>свої</a:t>
            </a:r>
            <a:r>
              <a:rPr lang="ru-RU" sz="2400" i="1" dirty="0"/>
              <a:t> </a:t>
            </a:r>
            <a:r>
              <a:rPr lang="ru-RU" sz="2400" i="1" dirty="0" err="1"/>
              <a:t>сильні</a:t>
            </a:r>
            <a:r>
              <a:rPr lang="ru-RU" sz="2400" i="1" dirty="0"/>
              <a:t> </a:t>
            </a:r>
            <a:r>
              <a:rPr lang="ru-RU" sz="2400" i="1" dirty="0" err="1"/>
              <a:t>сторони</a:t>
            </a:r>
            <a:r>
              <a:rPr lang="ru-RU" sz="2400" i="1" dirty="0"/>
              <a:t>. Прочитай </a:t>
            </a:r>
            <a:r>
              <a:rPr lang="ru-RU" sz="2400" i="1" dirty="0" err="1"/>
              <a:t>цю</a:t>
            </a:r>
            <a:r>
              <a:rPr lang="ru-RU" sz="2400" i="1" dirty="0"/>
              <a:t> притчу і </a:t>
            </a:r>
            <a:r>
              <a:rPr lang="ru-RU" sz="2400" i="1" dirty="0" err="1"/>
              <a:t>ти</a:t>
            </a:r>
            <a:r>
              <a:rPr lang="ru-RU" sz="2400" i="1" dirty="0"/>
              <a:t>.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52172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«Трибуна думок»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653398"/>
            <a:ext cx="9804371" cy="2650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Обговоріть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ця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притча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допомогти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Тарасові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79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" name="Гімнастика для очей №15">
            <a:hlinkClick r:id="" action="ppaction://media"/>
            <a:extLst>
              <a:ext uri="{FF2B5EF4-FFF2-40B4-BE49-F238E27FC236}">
                <a16:creationId xmlns:a16="http://schemas.microsoft.com/office/drawing/2014/main" id="{077CFE25-5FE3-D32E-0F52-11D39F423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9108"/>
            <a:ext cx="8732066" cy="6576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аналізував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записав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Прочитай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можеш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порадити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Володі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961" y="5239512"/>
            <a:ext cx="2420852" cy="14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4575" y="1234573"/>
            <a:ext cx="80878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i="1" dirty="0"/>
              <a:t>— Я </a:t>
            </a:r>
            <a:r>
              <a:rPr lang="ru-RU" sz="3000" i="1" dirty="0" err="1"/>
              <a:t>дуже</a:t>
            </a:r>
            <a:r>
              <a:rPr lang="ru-RU" sz="3000" i="1" dirty="0"/>
              <a:t> добре </a:t>
            </a:r>
            <a:r>
              <a:rPr lang="ru-RU" sz="3000" i="1" dirty="0" err="1"/>
              <a:t>розмовляю</a:t>
            </a:r>
            <a:r>
              <a:rPr lang="ru-RU" sz="3000" i="1" dirty="0"/>
              <a:t> </a:t>
            </a:r>
            <a:r>
              <a:rPr lang="ru-RU" sz="3000" i="1" dirty="0" err="1"/>
              <a:t>англійською</a:t>
            </a:r>
            <a:r>
              <a:rPr lang="ru-RU" sz="3000" i="1" dirty="0"/>
              <a:t>. Я </a:t>
            </a:r>
            <a:r>
              <a:rPr lang="ru-RU" sz="3000" i="1" dirty="0" err="1"/>
              <a:t>вільно</a:t>
            </a:r>
            <a:r>
              <a:rPr lang="ru-RU" sz="3000" i="1" dirty="0"/>
              <a:t> читаю, </a:t>
            </a:r>
            <a:r>
              <a:rPr lang="ru-RU" sz="3000" i="1" dirty="0" err="1"/>
              <a:t>дивлюся</a:t>
            </a:r>
            <a:r>
              <a:rPr lang="ru-RU" sz="3000" i="1" dirty="0"/>
              <a:t> </a:t>
            </a:r>
            <a:r>
              <a:rPr lang="ru-RU" sz="3000" i="1" dirty="0" err="1"/>
              <a:t>мультфільми</a:t>
            </a:r>
            <a:r>
              <a:rPr lang="ru-RU" sz="3000" i="1" dirty="0"/>
              <a:t> й </a:t>
            </a:r>
            <a:r>
              <a:rPr lang="ru-RU" sz="3000" i="1" dirty="0" err="1"/>
              <a:t>фільми</a:t>
            </a:r>
            <a:r>
              <a:rPr lang="ru-RU" sz="3000" i="1" dirty="0"/>
              <a:t> </a:t>
            </a:r>
            <a:r>
              <a:rPr lang="ru-RU" sz="3000" i="1" dirty="0" err="1"/>
              <a:t>цією</a:t>
            </a:r>
            <a:r>
              <a:rPr lang="ru-RU" sz="3000" i="1" dirty="0"/>
              <a:t> </a:t>
            </a:r>
            <a:r>
              <a:rPr lang="ru-RU" sz="3000" i="1" dirty="0" err="1"/>
              <a:t>мовою</a:t>
            </a:r>
            <a:r>
              <a:rPr lang="ru-RU" sz="3000" i="1" dirty="0"/>
              <a:t>. </a:t>
            </a:r>
            <a:r>
              <a:rPr lang="ru-RU" sz="3000" i="1" dirty="0" err="1"/>
              <a:t>Знання</a:t>
            </a:r>
            <a:r>
              <a:rPr lang="ru-RU" sz="3000" i="1" dirty="0"/>
              <a:t> </a:t>
            </a:r>
            <a:r>
              <a:rPr lang="ru-RU" sz="3000" i="1" dirty="0" err="1"/>
              <a:t>англійської</a:t>
            </a:r>
            <a:r>
              <a:rPr lang="ru-RU" sz="3000" i="1" dirty="0"/>
              <a:t> </a:t>
            </a:r>
            <a:r>
              <a:rPr lang="ru-RU" sz="3000" i="1" dirty="0" err="1"/>
              <a:t>мені</a:t>
            </a:r>
            <a:r>
              <a:rPr lang="ru-RU" sz="3000" i="1" dirty="0"/>
              <a:t> стане у </a:t>
            </a:r>
            <a:r>
              <a:rPr lang="ru-RU" sz="3000" i="1" dirty="0" err="1"/>
              <a:t>пригоді</a:t>
            </a:r>
            <a:r>
              <a:rPr lang="ru-RU" sz="3000" i="1" dirty="0"/>
              <a:t>, </a:t>
            </a:r>
            <a:r>
              <a:rPr lang="ru-RU" sz="3000" i="1" dirty="0" err="1"/>
              <a:t>адже</a:t>
            </a:r>
            <a:r>
              <a:rPr lang="ru-RU" sz="3000" i="1" dirty="0"/>
              <a:t> я хочу </a:t>
            </a:r>
            <a:r>
              <a:rPr lang="ru-RU" sz="3000" i="1" dirty="0" err="1"/>
              <a:t>працювати</a:t>
            </a:r>
            <a:r>
              <a:rPr lang="ru-RU" sz="3000" i="1" dirty="0"/>
              <a:t> в ІТ, а там без </a:t>
            </a:r>
            <a:r>
              <a:rPr lang="ru-RU" sz="3000" i="1" dirty="0" err="1"/>
              <a:t>неї</a:t>
            </a:r>
            <a:r>
              <a:rPr lang="ru-RU" sz="3000" i="1" dirty="0"/>
              <a:t> </a:t>
            </a:r>
            <a:r>
              <a:rPr lang="ru-RU" sz="3000" i="1" dirty="0" err="1"/>
              <a:t>ніяк</a:t>
            </a:r>
            <a:r>
              <a:rPr lang="ru-RU" sz="3000" i="1" dirty="0"/>
              <a:t>. У </a:t>
            </a:r>
            <a:r>
              <a:rPr lang="ru-RU" sz="3000" i="1" dirty="0" err="1"/>
              <a:t>вільний</a:t>
            </a:r>
            <a:r>
              <a:rPr lang="ru-RU" sz="3000" i="1" dirty="0"/>
              <a:t> час я з </a:t>
            </a:r>
            <a:r>
              <a:rPr lang="ru-RU" sz="3000" i="1" dirty="0" err="1"/>
              <a:t>друзями</a:t>
            </a:r>
            <a:r>
              <a:rPr lang="ru-RU" sz="3000" i="1" dirty="0"/>
              <a:t> граю у футбол. Я </a:t>
            </a:r>
            <a:r>
              <a:rPr lang="ru-RU" sz="3000" i="1" dirty="0" err="1"/>
              <a:t>вправний</a:t>
            </a:r>
            <a:r>
              <a:rPr lang="ru-RU" sz="3000" i="1" dirty="0"/>
              <a:t> </a:t>
            </a:r>
            <a:r>
              <a:rPr lang="ru-RU" sz="3000" i="1" dirty="0" err="1"/>
              <a:t>футболіст</a:t>
            </a:r>
            <a:r>
              <a:rPr lang="ru-RU" sz="3000" i="1" dirty="0"/>
              <a:t>. Але я не </a:t>
            </a:r>
            <a:r>
              <a:rPr lang="ru-RU" sz="3000" i="1" dirty="0" err="1"/>
              <a:t>дуже</a:t>
            </a:r>
            <a:r>
              <a:rPr lang="ru-RU" sz="3000" i="1" dirty="0"/>
              <a:t> люблю </a:t>
            </a:r>
            <a:r>
              <a:rPr lang="ru-RU" sz="3000" i="1" dirty="0" err="1"/>
              <a:t>читати</a:t>
            </a:r>
            <a:r>
              <a:rPr lang="ru-RU" sz="3000" i="1" dirty="0"/>
              <a:t> книжки. У </a:t>
            </a:r>
            <a:r>
              <a:rPr lang="ru-RU" sz="3000" i="1" dirty="0" err="1"/>
              <a:t>школі</a:t>
            </a:r>
            <a:r>
              <a:rPr lang="ru-RU" sz="3000" i="1" dirty="0"/>
              <a:t> треба </a:t>
            </a:r>
            <a:r>
              <a:rPr lang="ru-RU" sz="3000" i="1" dirty="0" err="1"/>
              <a:t>читати</a:t>
            </a:r>
            <a:r>
              <a:rPr lang="ru-RU" sz="3000" i="1" dirty="0"/>
              <a:t> </a:t>
            </a:r>
            <a:r>
              <a:rPr lang="ru-RU" sz="3000" i="1" dirty="0" err="1"/>
              <a:t>великі</a:t>
            </a:r>
            <a:r>
              <a:rPr lang="ru-RU" sz="3000" i="1" dirty="0"/>
              <a:t> за </a:t>
            </a:r>
            <a:r>
              <a:rPr lang="ru-RU" sz="3000" i="1" dirty="0" err="1"/>
              <a:t>обсягом</a:t>
            </a:r>
            <a:r>
              <a:rPr lang="ru-RU" sz="3000" i="1" dirty="0"/>
              <a:t> </a:t>
            </a:r>
            <a:r>
              <a:rPr lang="ru-RU" sz="3000" i="1" dirty="0" err="1"/>
              <a:t>тексти</a:t>
            </a:r>
            <a:r>
              <a:rPr lang="ru-RU" sz="3000" i="1" dirty="0"/>
              <a:t>. І </a:t>
            </a:r>
            <a:r>
              <a:rPr lang="ru-RU" sz="3000" i="1" dirty="0" err="1"/>
              <a:t>мені</a:t>
            </a:r>
            <a:r>
              <a:rPr lang="ru-RU" sz="3000" i="1" dirty="0"/>
              <a:t> </a:t>
            </a:r>
            <a:r>
              <a:rPr lang="ru-RU" sz="3000" i="1" dirty="0" err="1"/>
              <a:t>це</a:t>
            </a:r>
            <a:r>
              <a:rPr lang="ru-RU" sz="3000" i="1" dirty="0"/>
              <a:t> не </a:t>
            </a:r>
            <a:r>
              <a:rPr lang="ru-RU" sz="3000" i="1" dirty="0" err="1"/>
              <a:t>дуже</a:t>
            </a:r>
            <a:r>
              <a:rPr lang="ru-RU" sz="3000" i="1" dirty="0"/>
              <a:t> </a:t>
            </a:r>
            <a:r>
              <a:rPr lang="ru-RU" sz="3000" i="1" dirty="0" err="1"/>
              <a:t>вдається</a:t>
            </a:r>
            <a:r>
              <a:rPr lang="ru-RU" sz="3000" i="1" dirty="0"/>
              <a:t>.</a:t>
            </a:r>
            <a:endParaRPr lang="uk-UA" sz="30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1" y="1363107"/>
            <a:ext cx="2734057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«Трибуна думок»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653398"/>
            <a:ext cx="9804371" cy="2650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зацікавила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тебе тема 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слабкі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сильні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розповіси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рідним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друзям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21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качать - Большой смайлик улыбки — стоковая иллюстрация #12221489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398" y1="29688" x2="33398" y2="29688"/>
                        <a14:foregroundMark x1="62012" y1="29199" x2="62012" y2="29199"/>
                        <a14:foregroundMark x1="25488" y1="50586" x2="25488" y2="50586"/>
                        <a14:foregroundMark x1="31641" y1="51855" x2="31641" y2="51855"/>
                        <a14:foregroundMark x1="38770" y1="54688" x2="38770" y2="54688"/>
                        <a14:foregroundMark x1="58691" y1="58496" x2="58691" y2="58496"/>
                        <a14:foregroundMark x1="71973" y1="54395" x2="71973" y2="54395"/>
                        <a14:foregroundMark x1="77539" y1="51660" x2="77539" y2="51660"/>
                        <a14:foregroundMark x1="79883" y1="47266" x2="79883" y2="47266"/>
                        <a14:foregroundMark x1="81152" y1="53125" x2="81152" y2="53125"/>
                        <a14:foregroundMark x1="75488" y1="59766" x2="75488" y2="59766"/>
                        <a14:foregroundMark x1="68066" y1="66699" x2="68066" y2="66699"/>
                        <a14:foregroundMark x1="58691" y1="71289" x2="58691" y2="71289"/>
                        <a14:foregroundMark x1="46973" y1="73340" x2="46973" y2="73340"/>
                        <a14:foregroundMark x1="34473" y1="68945" x2="34473" y2="68945"/>
                        <a14:foregroundMark x1="27832" y1="62598" x2="27832" y2="62598"/>
                        <a14:foregroundMark x1="21973" y1="54395" x2="21973" y2="54395"/>
                        <a14:foregroundMark x1="21680" y1="45996" x2="21680" y2="45996"/>
                        <a14:foregroundMark x1="42383" y1="60840" x2="42383" y2="60840"/>
                        <a14:foregroundMark x1="57422" y1="62598" x2="57422" y2="62598"/>
                        <a14:foregroundMark x1="43848" y1="70801" x2="43848" y2="70801"/>
                        <a14:foregroundMark x1="43066" y1="64941" x2="43066" y2="64941"/>
                        <a14:foregroundMark x1="47168" y1="59082" x2="47168" y2="59082"/>
                        <a14:foregroundMark x1="69922" y1="51367" x2="69922" y2="51367"/>
                        <a14:foregroundMark x1="66797" y1="71582" x2="66797" y2="71582"/>
                        <a14:foregroundMark x1="75000" y1="63672" x2="75000" y2="63672"/>
                        <a14:foregroundMark x1="30078" y1="55957" x2="30078" y2="55957"/>
                        <a14:foregroundMark x1="32129" y1="68262" x2="32129" y2="68262"/>
                        <a14:foregroundMark x1="41602" y1="73535" x2="41602" y2="73535"/>
                        <a14:foregroundMark x1="46973" y1="65137" x2="46973" y2="65137"/>
                        <a14:foregroundMark x1="54590" y1="59766" x2="54590" y2="59766"/>
                        <a14:foregroundMark x1="54590" y1="72559" x2="54590" y2="72559"/>
                        <a14:foregroundMark x1="75488" y1="46777" x2="75488" y2="46777"/>
                        <a14:foregroundMark x1="25293" y1="60840" x2="25293" y2="60840"/>
                        <a14:foregroundMark x1="36230" y1="71777" x2="36230" y2="71777"/>
                        <a14:foregroundMark x1="38770" y1="61035" x2="38770" y2="61035"/>
                        <a14:foregroundMark x1="62793" y1="55469" x2="62793" y2="55469"/>
                        <a14:foregroundMark x1="62500" y1="61328" x2="62500" y2="61328"/>
                        <a14:foregroundMark x1="56152" y1="75391" x2="56152" y2="75391"/>
                        <a14:foregroundMark x1="46387" y1="75586" x2="46387" y2="75586"/>
                        <a14:foregroundMark x1="61230" y1="72070" x2="61230" y2="7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679188"/>
            <a:ext cx="3963600" cy="36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94070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Психологічна налаштування на урок. Вправа «Спіймай настрій»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405316" y="1773591"/>
            <a:ext cx="8468405" cy="3488794"/>
          </a:xfrm>
          <a:prstGeom prst="wedgeRoundRectCallout">
            <a:avLst>
              <a:gd name="adj1" fmla="val -73507"/>
              <a:gd name="adj2" fmla="val -48949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>
                <a:solidFill>
                  <a:srgbClr val="FFFF00"/>
                </a:solidFill>
              </a:rPr>
              <a:t>Посміхніться одне одному, «зніміть» посмішку зі свого обличчя та «киньте» своєму сусідові. «Спіймайте» посмішку, «прикрасьте» нею своє обличчя. </a:t>
            </a: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9" y="2770304"/>
            <a:ext cx="2623263" cy="378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95" y="2770148"/>
            <a:ext cx="3729933" cy="34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599238"/>
            <a:ext cx="5384923" cy="38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кольные картинки смайлы приветствие | hockeytape.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14" l="0" r="99701">
                        <a14:foregroundMark x1="56320" y1="27571" x2="56320" y2="2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/>
          <a:stretch/>
        </p:blipFill>
        <p:spPr bwMode="auto">
          <a:xfrm>
            <a:off x="3400925" y="2370703"/>
            <a:ext cx="6947971" cy="39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93" y="1245634"/>
            <a:ext cx="5619235" cy="50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3386442" y="1773591"/>
            <a:ext cx="8472796" cy="3494186"/>
          </a:xfrm>
          <a:prstGeom prst="wedgeRoundRectCallout">
            <a:avLst>
              <a:gd name="adj1" fmla="val -72898"/>
              <a:gd name="adj2" fmla="val -47875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починаємо працювати у гарному настрої. Будемо: уважні, розумні, організовані, кмітливі. </a:t>
            </a:r>
          </a:p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урок пройшов цікаво,</a:t>
            </a:r>
          </a:p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всі берімося до справи!</a:t>
            </a:r>
          </a:p>
        </p:txBody>
      </p:sp>
    </p:spTree>
    <p:extLst>
      <p:ext uri="{BB962C8B-B14F-4D97-AF65-F5344CB8AC3E}">
        <p14:creationId xmlns:p14="http://schemas.microsoft.com/office/powerpoint/2010/main" val="21607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33110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 завдання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256" y="3226550"/>
            <a:ext cx="3636264" cy="36362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4360" y="1525766"/>
            <a:ext cx="8055864" cy="3163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Склади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план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свого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sz="4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робитимеш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підсилення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своїх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сильних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того,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аби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позбуватися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слабких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249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59934" y="197716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06894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запиши 5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своїх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рис,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пишаєшся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Короткий запис в щоденник</a:t>
            </a:r>
          </a:p>
          <a:p>
            <a:pPr algn="ctr"/>
            <a:r>
              <a:rPr lang="uk-UA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с.23-28.</a:t>
            </a:r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7106" y="226905"/>
            <a:ext cx="8732066" cy="7215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Рефлексія «Імбирний настрій». Обери емотикон, який відповідає твоєму настрою в кінці уроку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335979" y="1407272"/>
            <a:ext cx="215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6C1013"/>
                </a:solidFill>
              </a:rPr>
              <a:t>Я з усім справився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00276-E035-40B9-97AD-EA609E587B4C}"/>
              </a:ext>
            </a:extLst>
          </p:cNvPr>
          <p:cNvSpPr txBox="1"/>
          <p:nvPr/>
        </p:nvSpPr>
        <p:spPr>
          <a:xfrm>
            <a:off x="3355596" y="3665672"/>
            <a:ext cx="239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6C1013"/>
                </a:solidFill>
              </a:rPr>
              <a:t>Мене урок розлютив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9606556" y="1457738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929718" y="6194737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Було складно та нічого не зрозуміло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7BB5D-62A2-4E38-BB89-8F4D54392F57}"/>
              </a:ext>
            </a:extLst>
          </p:cNvPr>
          <p:cNvSpPr txBox="1"/>
          <p:nvPr/>
        </p:nvSpPr>
        <p:spPr>
          <a:xfrm>
            <a:off x="4394685" y="6341695"/>
            <a:ext cx="293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Більше сміху ніж навчання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8265799" y="6341695"/>
            <a:ext cx="26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Чекаю наступний урок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105" y="1648522"/>
            <a:ext cx="2413118" cy="19787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40" y="3729062"/>
            <a:ext cx="2587876" cy="25878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9" y="1804074"/>
            <a:ext cx="2277912" cy="22779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236" y="4059743"/>
            <a:ext cx="1839313" cy="23050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422" y="1355743"/>
            <a:ext cx="1751545" cy="22782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6248908" y="3665672"/>
            <a:ext cx="26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Я дуже втомився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924" y="1985817"/>
            <a:ext cx="2501473" cy="250147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455" y="4081986"/>
            <a:ext cx="2444375" cy="244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30" name="Гімнастика для очей №1">
            <a:hlinkClick r:id="" action="ppaction://media"/>
            <a:extLst>
              <a:ext uri="{FF2B5EF4-FFF2-40B4-BE49-F238E27FC236}">
                <a16:creationId xmlns:a16="http://schemas.microsoft.com/office/drawing/2014/main" id="{FCA84131-84D5-4097-B17D-03BAE35A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8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2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«Трибуна думок»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653397"/>
            <a:ext cx="9804371" cy="3873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справу,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виконання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якої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принесло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тобі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задоволення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твого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характеру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допомогли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тобі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вважаєш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найважливішим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себе?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7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527050" y="1456402"/>
            <a:ext cx="8622792" cy="4270925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Сильними сторонами </a:t>
            </a: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 риси характеру, таланти, здібності та вміння людини, проявляючи які, вона почувається впевнено. Розвиток сильних сторін сприяє особистісному зростанню й самовдосконаленню. Він допомагає тобі досягати успіхів у подальшому житті та професійній діяльності.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804498" y="757151"/>
            <a:ext cx="3096942" cy="46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54676" y="-52939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36355"/>
            <a:ext cx="8732066" cy="9889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відвідала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майстер-клас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якому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навчили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визначати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Для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потрібно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Спробуй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зробити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8" y="1530094"/>
            <a:ext cx="8676132" cy="51780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37322" y="2202764"/>
            <a:ext cx="7515115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200" i="1" dirty="0">
                <a:solidFill>
                  <a:schemeClr val="bg1"/>
                </a:solidFill>
              </a:rPr>
              <a:t>Що мені вдається робити просто й невимушено?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200" i="1" dirty="0">
                <a:solidFill>
                  <a:schemeClr val="bg1"/>
                </a:solidFill>
              </a:rPr>
              <a:t>За що мене хвалять однокласники та однокласниці?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200" i="1" dirty="0">
                <a:solidFill>
                  <a:schemeClr val="bg1"/>
                </a:solidFill>
              </a:rPr>
              <a:t>Яке моє найбільше досягнення у школі за місяць навчання? Чому я так вважаю?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200" i="1" dirty="0">
                <a:solidFill>
                  <a:schemeClr val="bg1"/>
                </a:solidFill>
              </a:rPr>
              <a:t>Як я можу використати свої сильні сторони в навчанні? А поза школою?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200" i="1" dirty="0">
                <a:solidFill>
                  <a:schemeClr val="bg1"/>
                </a:solidFill>
              </a:rPr>
              <a:t>Від виконання яких справ я отримую задоволення?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200" i="1" dirty="0">
                <a:solidFill>
                  <a:schemeClr val="bg1"/>
                </a:solidFill>
              </a:rPr>
              <a:t>Що я можу робити довго, не помічаючи часу (окрім ігор і спілкування з друзями)?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200" i="1" dirty="0">
                <a:solidFill>
                  <a:schemeClr val="bg1"/>
                </a:solidFill>
              </a:rPr>
              <a:t>Що надає мені впевненості в собі та своїх силах?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200" i="1" dirty="0">
                <a:solidFill>
                  <a:schemeClr val="bg1"/>
                </a:solidFill>
              </a:rPr>
              <a:t>Результати яких моїх робіт і справ мені подобаються?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200" i="1" dirty="0">
                <a:solidFill>
                  <a:schemeClr val="bg1"/>
                </a:solidFill>
              </a:rPr>
              <a:t>Які мої риси цінують інші?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450" y="4270248"/>
            <a:ext cx="2184212" cy="24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527050" y="1126293"/>
            <a:ext cx="8622792" cy="4360108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Ти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 знаєш, що ставити запитання та шукати на них відповіді — дієвий спосіб навчитися знаходити рішення в різних ситуаціях. Така робота добре розвиває критичне та аналітичне 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мислення.</a:t>
            </a:r>
          </a:p>
          <a:p>
            <a:pPr algn="just">
              <a:lnSpc>
                <a:spcPct val="90000"/>
              </a:lnSpc>
            </a:pP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разом з’ясували, що метод запитань допомагає ще й пізнавати свої сильні сторони та визначати шлях їх розвитку. Його також можна використовувати для визначення цілей і складання планів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6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2185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883</Words>
  <Application>Microsoft Office PowerPoint</Application>
  <PresentationFormat>Широкий екран</PresentationFormat>
  <Paragraphs>148</Paragraphs>
  <Slides>22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22</cp:revision>
  <dcterms:created xsi:type="dcterms:W3CDTF">2022-09-12T20:34:06Z</dcterms:created>
  <dcterms:modified xsi:type="dcterms:W3CDTF">2022-10-03T11:25:43Z</dcterms:modified>
</cp:coreProperties>
</file>