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4v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7" r:id="rId2"/>
    <p:sldId id="311" r:id="rId3"/>
    <p:sldId id="312" r:id="rId4"/>
    <p:sldId id="261" r:id="rId5"/>
    <p:sldId id="271" r:id="rId6"/>
    <p:sldId id="289" r:id="rId7"/>
    <p:sldId id="301" r:id="rId8"/>
    <p:sldId id="313" r:id="rId9"/>
    <p:sldId id="266" r:id="rId10"/>
    <p:sldId id="314" r:id="rId11"/>
    <p:sldId id="315" r:id="rId12"/>
    <p:sldId id="295" r:id="rId13"/>
    <p:sldId id="317" r:id="rId14"/>
    <p:sldId id="318" r:id="rId15"/>
    <p:sldId id="319" r:id="rId16"/>
    <p:sldId id="320" r:id="rId17"/>
    <p:sldId id="304" r:id="rId18"/>
    <p:sldId id="321" r:id="rId19"/>
    <p:sldId id="322" r:id="rId20"/>
    <p:sldId id="323" r:id="rId21"/>
    <p:sldId id="278" r:id="rId22"/>
    <p:sldId id="324" r:id="rId2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9BD5"/>
    <a:srgbClr val="0000FF"/>
    <a:srgbClr val="CCFF99"/>
    <a:srgbClr val="99CC00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0" d="100"/>
          <a:sy n="70" d="100"/>
        </p:scale>
        <p:origin x="660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C6B41C-F5F5-43E4-866C-42113A4E231E}" type="datetimeFigureOut">
              <a:rPr lang="uk-UA" smtClean="0"/>
              <a:t>03.10.2022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F79DE-A759-4FFA-A7F1-F6BB29850C7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6990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03.10.2022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74484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03.10.2022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1891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03.10.2022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5665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03.10.2022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2747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03.10.2022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49700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03.10.2022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35926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03.10.2022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97351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03.10.2022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38269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03.10.2022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42374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03.10.2022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81168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03.10.2022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21232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F9960-52E6-4293-B17A-6809D39D64D6}" type="datetimeFigureOut">
              <a:rPr lang="uk-UA" smtClean="0"/>
              <a:t>03.10.2022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5892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4v"/><Relationship Id="rId1" Type="http://schemas.microsoft.com/office/2007/relationships/media" Target="../media/media2.m4v"/><Relationship Id="rId6" Type="http://schemas.openxmlformats.org/officeDocument/2006/relationships/image" Target="../media/image30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2.wdp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4v"/><Relationship Id="rId1" Type="http://schemas.microsoft.com/office/2007/relationships/media" Target="../media/media1.m4v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gif"/><Relationship Id="rId3" Type="http://schemas.openxmlformats.org/officeDocument/2006/relationships/image" Target="../media/image18.gif"/><Relationship Id="rId7" Type="http://schemas.openxmlformats.org/officeDocument/2006/relationships/image" Target="../media/image22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gif"/><Relationship Id="rId5" Type="http://schemas.openxmlformats.org/officeDocument/2006/relationships/image" Target="../media/image20.gif"/><Relationship Id="rId10" Type="http://schemas.openxmlformats.org/officeDocument/2006/relationships/image" Target="../media/image25.gif"/><Relationship Id="rId4" Type="http://schemas.openxmlformats.org/officeDocument/2006/relationships/image" Target="../media/image19.gif"/><Relationship Id="rId9" Type="http://schemas.openxmlformats.org/officeDocument/2006/relationships/image" Target="../media/image2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-26950" y="4508034"/>
            <a:ext cx="12192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uk-UA" sz="6000" b="1" dirty="0" smtClean="0">
                <a:solidFill>
                  <a:srgbClr val="0070C0"/>
                </a:solidFill>
              </a:rPr>
              <a:t>Урок </a:t>
            </a:r>
            <a:r>
              <a:rPr lang="uk-UA" sz="6000" b="1" dirty="0" smtClean="0">
                <a:solidFill>
                  <a:srgbClr val="0070C0"/>
                </a:solidFill>
              </a:rPr>
              <a:t>5. </a:t>
            </a:r>
            <a:endParaRPr lang="uk-UA" sz="6000" b="1" dirty="0" smtClean="0">
              <a:solidFill>
                <a:srgbClr val="0070C0"/>
              </a:solidFill>
            </a:endParaRPr>
          </a:p>
          <a:p>
            <a:pPr algn="ctr">
              <a:lnSpc>
                <a:spcPct val="90000"/>
              </a:lnSpc>
            </a:pPr>
            <a:r>
              <a:rPr lang="ru-RU" sz="6000" b="1" dirty="0" err="1">
                <a:solidFill>
                  <a:srgbClr val="0070C0"/>
                </a:solidFill>
              </a:rPr>
              <a:t>Мої</a:t>
            </a:r>
            <a:r>
              <a:rPr lang="ru-RU" sz="6000" b="1" dirty="0">
                <a:solidFill>
                  <a:srgbClr val="0070C0"/>
                </a:solidFill>
              </a:rPr>
              <a:t> </a:t>
            </a:r>
            <a:r>
              <a:rPr lang="ru-RU" sz="6000" b="1" dirty="0" err="1">
                <a:solidFill>
                  <a:srgbClr val="0070C0"/>
                </a:solidFill>
              </a:rPr>
              <a:t>сильні</a:t>
            </a:r>
            <a:r>
              <a:rPr lang="ru-RU" sz="6000" b="1" dirty="0">
                <a:solidFill>
                  <a:srgbClr val="0070C0"/>
                </a:solidFill>
              </a:rPr>
              <a:t> та </a:t>
            </a:r>
            <a:r>
              <a:rPr lang="ru-RU" sz="6000" b="1" dirty="0" err="1">
                <a:solidFill>
                  <a:srgbClr val="0070C0"/>
                </a:solidFill>
              </a:rPr>
              <a:t>слабкі</a:t>
            </a:r>
            <a:r>
              <a:rPr lang="ru-RU" sz="6000" b="1" dirty="0">
                <a:solidFill>
                  <a:srgbClr val="0070C0"/>
                </a:solidFill>
              </a:rPr>
              <a:t> </a:t>
            </a:r>
            <a:r>
              <a:rPr lang="ru-RU" sz="6000" b="1" dirty="0" err="1">
                <a:solidFill>
                  <a:srgbClr val="0070C0"/>
                </a:solidFill>
              </a:rPr>
              <a:t>сторони</a:t>
            </a:r>
            <a:endParaRPr lang="ru-RU" sz="6000" b="1" dirty="0">
              <a:solidFill>
                <a:srgbClr val="0070C0"/>
              </a:solidFill>
            </a:endParaRPr>
          </a:p>
        </p:txBody>
      </p:sp>
      <p:sp>
        <p:nvSpPr>
          <p:cNvPr id="11" name="Прямокутник 10"/>
          <p:cNvSpPr/>
          <p:nvPr/>
        </p:nvSpPr>
        <p:spPr>
          <a:xfrm>
            <a:off x="1190578" y="433502"/>
            <a:ext cx="57970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i="1" dirty="0" err="1" smtClean="0">
                <a:solidFill>
                  <a:srgbClr val="0070C0"/>
                </a:solidFill>
                <a:cs typeface="Times New Roman" panose="02020603050405020304" pitchFamily="18" charset="0"/>
              </a:rPr>
              <a:t>Запиши</a:t>
            </a:r>
            <a:r>
              <a:rPr lang="uk-UA" sz="2400" i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 до зошита сьогоднішню дату, тему розділу та тему уроку</a:t>
            </a:r>
            <a:endParaRPr lang="uk-UA" sz="2400" i="1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879" l="33603" r="51621">
                        <a14:foregroundMark x1="48189" y1="94545" x2="47092" y2="80424"/>
                        <a14:foregroundMark x1="35510" y1="27636" x2="33603" y2="63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049" r="47912"/>
          <a:stretch/>
        </p:blipFill>
        <p:spPr>
          <a:xfrm rot="2378708">
            <a:off x="557846" y="64329"/>
            <a:ext cx="399753" cy="15693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102056"/>
            <a:ext cx="5764252" cy="3238542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270492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03.10.2022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196002"/>
            <a:ext cx="8732066" cy="50020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Інсценізація ситуації</a:t>
            </a: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030" y="1965960"/>
            <a:ext cx="5527632" cy="4795220"/>
          </a:xfrm>
          <a:prstGeom prst="rect">
            <a:avLst/>
          </a:prstGeom>
        </p:spPr>
      </p:pic>
      <p:sp>
        <p:nvSpPr>
          <p:cNvPr id="11" name="Скругленный прямоугольник 10"/>
          <p:cNvSpPr/>
          <p:nvPr/>
        </p:nvSpPr>
        <p:spPr>
          <a:xfrm>
            <a:off x="173736" y="1353312"/>
            <a:ext cx="6386294" cy="3127248"/>
          </a:xfrm>
          <a:prstGeom prst="round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5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Учні та учениці 5 класу вирішили застосувати свої сильні сторони на практиці. Діти виявили, що всі вони схильні до творчості й власноруч виготовляють оригінальні речі. Прочитайте початок їхньої розмови та </a:t>
            </a:r>
            <a:r>
              <a:rPr lang="uk-UA" sz="25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продумайте можливе </a:t>
            </a:r>
            <a:r>
              <a:rPr lang="uk-UA" sz="25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продовження.</a:t>
            </a:r>
          </a:p>
        </p:txBody>
      </p:sp>
    </p:spTree>
    <p:extLst>
      <p:ext uri="{BB962C8B-B14F-4D97-AF65-F5344CB8AC3E}">
        <p14:creationId xmlns:p14="http://schemas.microsoft.com/office/powerpoint/2010/main" val="3368150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03.10.2022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178852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Запам'ятай!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57AD322-B33C-407A-878D-BCD8F27E84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2026" y="1600200"/>
            <a:ext cx="2191350" cy="4959626"/>
          </a:xfrm>
          <a:prstGeom prst="rect">
            <a:avLst/>
          </a:prstGeom>
        </p:spPr>
      </p:pic>
      <p:sp>
        <p:nvSpPr>
          <p:cNvPr id="9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27328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: скругленные углы 7">
            <a:extLst>
              <a:ext uri="{FF2B5EF4-FFF2-40B4-BE49-F238E27FC236}">
                <a16:creationId xmlns:a16="http://schemas.microsoft.com/office/drawing/2014/main" id="{1D4EF735-0A72-41DF-9EC4-188D7C661255}"/>
              </a:ext>
            </a:extLst>
          </p:cNvPr>
          <p:cNvSpPr/>
          <p:nvPr/>
        </p:nvSpPr>
        <p:spPr>
          <a:xfrm>
            <a:off x="527050" y="1976352"/>
            <a:ext cx="8622792" cy="3282245"/>
          </a:xfrm>
          <a:prstGeom prst="roundRect">
            <a:avLst/>
          </a:prstGeom>
          <a:solidFill>
            <a:srgbClr val="99CC00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Своїми </a:t>
            </a:r>
            <a:r>
              <a:rPr lang="uk-UA" sz="3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слабкими сторонами </a:t>
            </a:r>
            <a:r>
              <a:rPr lang="ru-RU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люди </a:t>
            </a:r>
            <a:r>
              <a:rPr lang="ru-RU" sz="3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вважають</a:t>
            </a:r>
            <a:r>
              <a:rPr lang="ru-RU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такі</a:t>
            </a:r>
            <a:r>
              <a:rPr lang="ru-RU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риси</a:t>
            </a:r>
            <a:r>
              <a:rPr lang="ru-RU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характеру, </a:t>
            </a:r>
            <a:r>
              <a:rPr lang="ru-RU" sz="3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</a:t>
            </a:r>
            <a:r>
              <a:rPr lang="ru-RU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спричиняють</a:t>
            </a:r>
            <a:r>
              <a:rPr lang="ru-RU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відчуття</a:t>
            </a:r>
            <a:r>
              <a:rPr lang="ru-RU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невпевненості</a:t>
            </a:r>
            <a:r>
              <a:rPr lang="ru-RU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й </a:t>
            </a:r>
            <a:r>
              <a:rPr lang="ru-RU" sz="3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напруження</a:t>
            </a:r>
            <a:r>
              <a:rPr lang="ru-RU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Вони </a:t>
            </a:r>
            <a:r>
              <a:rPr lang="ru-RU" sz="3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заважають</a:t>
            </a:r>
            <a:r>
              <a:rPr lang="ru-RU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людині</a:t>
            </a:r>
            <a:r>
              <a:rPr lang="ru-RU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досягати</a:t>
            </a:r>
            <a:r>
              <a:rPr lang="ru-RU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успіху</a:t>
            </a:r>
            <a:r>
              <a:rPr lang="ru-RU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через них </a:t>
            </a:r>
            <a:r>
              <a:rPr lang="ru-RU" sz="3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можуть</a:t>
            </a:r>
            <a:r>
              <a:rPr lang="ru-RU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виникати</a:t>
            </a:r>
            <a:r>
              <a:rPr lang="ru-RU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проблемні</a:t>
            </a:r>
            <a:r>
              <a:rPr lang="ru-RU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ситуації</a:t>
            </a:r>
            <a:r>
              <a:rPr lang="ru-RU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або</a:t>
            </a:r>
            <a:r>
              <a:rPr lang="ru-RU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конфлікти</a:t>
            </a:r>
            <a:r>
              <a:rPr lang="ru-RU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804498" y="757151"/>
            <a:ext cx="3096942" cy="462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i="1" dirty="0" err="1" smtClean="0">
                <a:solidFill>
                  <a:srgbClr val="0070C0"/>
                </a:solidFill>
                <a:cs typeface="Times New Roman" panose="02020603050405020304" pitchFamily="18" charset="0"/>
              </a:rPr>
              <a:t>Запиши</a:t>
            </a:r>
            <a:r>
              <a:rPr lang="uk-UA" sz="2400" i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 до зошита</a:t>
            </a:r>
            <a:endParaRPr lang="uk-UA" sz="2400" i="1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879" l="33603" r="51621">
                        <a14:foregroundMark x1="48189" y1="94545" x2="47092" y2="80424"/>
                        <a14:foregroundMark x1="35510" y1="27636" x2="33603" y2="63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049" r="47912"/>
          <a:stretch/>
        </p:blipFill>
        <p:spPr>
          <a:xfrm rot="2378708">
            <a:off x="454676" y="-52939"/>
            <a:ext cx="399753" cy="1569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165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30334"/>
            <a:ext cx="8732066" cy="62739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Робота з підручником</a:t>
            </a: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27328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Тренінгове заняття &amp;quot;Наш дружний 5-й клас&amp;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646" y="1538654"/>
            <a:ext cx="8390535" cy="488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2813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03.10.2022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236356"/>
            <a:ext cx="8732066" cy="75838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Спробуй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визначити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свої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слабкі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сторони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зони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розвитку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 </a:t>
            </a:r>
          </a:p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відповівши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запитання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08" y="1530094"/>
            <a:ext cx="8676132" cy="4669984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637322" y="2202764"/>
            <a:ext cx="7515115" cy="308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sz="2400" i="1" dirty="0" err="1">
                <a:solidFill>
                  <a:schemeClr val="bg1"/>
                </a:solidFill>
              </a:rPr>
              <a:t>Що</a:t>
            </a:r>
            <a:r>
              <a:rPr lang="ru-RU" sz="2400" i="1" dirty="0">
                <a:solidFill>
                  <a:schemeClr val="bg1"/>
                </a:solidFill>
              </a:rPr>
              <a:t> я </a:t>
            </a:r>
            <a:r>
              <a:rPr lang="ru-RU" sz="2400" i="1" dirty="0" err="1">
                <a:solidFill>
                  <a:schemeClr val="bg1"/>
                </a:solidFill>
              </a:rPr>
              <a:t>роблю</a:t>
            </a:r>
            <a:r>
              <a:rPr lang="ru-RU" sz="2400" i="1" dirty="0">
                <a:solidFill>
                  <a:schemeClr val="bg1"/>
                </a:solidFill>
              </a:rPr>
              <a:t> не </a:t>
            </a:r>
            <a:r>
              <a:rPr lang="ru-RU" sz="2400" i="1" dirty="0" err="1">
                <a:solidFill>
                  <a:schemeClr val="bg1"/>
                </a:solidFill>
              </a:rPr>
              <a:t>дуже</a:t>
            </a:r>
            <a:r>
              <a:rPr lang="ru-RU" sz="2400" i="1" dirty="0">
                <a:solidFill>
                  <a:schemeClr val="bg1"/>
                </a:solidFill>
              </a:rPr>
              <a:t> добре? </a:t>
            </a:r>
            <a:r>
              <a:rPr lang="ru-RU" sz="2400" i="1" dirty="0" err="1">
                <a:solidFill>
                  <a:schemeClr val="bg1"/>
                </a:solidFill>
              </a:rPr>
              <a:t>Що</a:t>
            </a:r>
            <a:r>
              <a:rPr lang="ru-RU" sz="2400" i="1" dirty="0">
                <a:solidFill>
                  <a:schemeClr val="bg1"/>
                </a:solidFill>
              </a:rPr>
              <a:t> </a:t>
            </a:r>
            <a:r>
              <a:rPr lang="ru-RU" sz="2400" i="1" dirty="0" err="1">
                <a:solidFill>
                  <a:schemeClr val="bg1"/>
                </a:solidFill>
              </a:rPr>
              <a:t>мені</a:t>
            </a:r>
            <a:r>
              <a:rPr lang="ru-RU" sz="2400" i="1" dirty="0">
                <a:solidFill>
                  <a:schemeClr val="bg1"/>
                </a:solidFill>
              </a:rPr>
              <a:t> </a:t>
            </a:r>
            <a:r>
              <a:rPr lang="ru-RU" sz="2400" i="1" dirty="0" err="1">
                <a:solidFill>
                  <a:schemeClr val="bg1"/>
                </a:solidFill>
              </a:rPr>
              <a:t>важко</a:t>
            </a:r>
            <a:r>
              <a:rPr lang="ru-RU" sz="2400" i="1" dirty="0">
                <a:solidFill>
                  <a:schemeClr val="bg1"/>
                </a:solidFill>
              </a:rPr>
              <a:t> </a:t>
            </a:r>
            <a:r>
              <a:rPr lang="ru-RU" sz="2400" i="1" dirty="0" err="1">
                <a:solidFill>
                  <a:schemeClr val="bg1"/>
                </a:solidFill>
              </a:rPr>
              <a:t>робити</a:t>
            </a:r>
            <a:r>
              <a:rPr lang="ru-RU" sz="2400" i="1" dirty="0">
                <a:solidFill>
                  <a:schemeClr val="bg1"/>
                </a:solidFill>
              </a:rPr>
              <a:t>? </a:t>
            </a:r>
            <a:r>
              <a:rPr lang="ru-RU" sz="2400" i="1" dirty="0" err="1">
                <a:solidFill>
                  <a:schemeClr val="bg1"/>
                </a:solidFill>
              </a:rPr>
              <a:t>Що</a:t>
            </a:r>
            <a:r>
              <a:rPr lang="ru-RU" sz="2400" i="1" dirty="0">
                <a:solidFill>
                  <a:schemeClr val="bg1"/>
                </a:solidFill>
              </a:rPr>
              <a:t> </a:t>
            </a:r>
            <a:r>
              <a:rPr lang="ru-RU" sz="2400" i="1" dirty="0" err="1">
                <a:solidFill>
                  <a:schemeClr val="bg1"/>
                </a:solidFill>
              </a:rPr>
              <a:t>мені</a:t>
            </a:r>
            <a:r>
              <a:rPr lang="ru-RU" sz="2400" i="1" dirty="0">
                <a:solidFill>
                  <a:schemeClr val="bg1"/>
                </a:solidFill>
              </a:rPr>
              <a:t> </a:t>
            </a:r>
            <a:r>
              <a:rPr lang="ru-RU" sz="2400" i="1" dirty="0" err="1">
                <a:solidFill>
                  <a:schemeClr val="bg1"/>
                </a:solidFill>
              </a:rPr>
              <a:t>заважає</a:t>
            </a:r>
            <a:r>
              <a:rPr lang="ru-RU" sz="2400" i="1" dirty="0">
                <a:solidFill>
                  <a:schemeClr val="bg1"/>
                </a:solidFill>
              </a:rPr>
              <a:t> </a:t>
            </a:r>
            <a:r>
              <a:rPr lang="ru-RU" sz="2400" i="1" dirty="0" err="1">
                <a:solidFill>
                  <a:schemeClr val="bg1"/>
                </a:solidFill>
              </a:rPr>
              <a:t>виконувати</a:t>
            </a:r>
            <a:r>
              <a:rPr lang="ru-RU" sz="2400" i="1" dirty="0">
                <a:solidFill>
                  <a:schemeClr val="bg1"/>
                </a:solidFill>
              </a:rPr>
              <a:t> </a:t>
            </a:r>
            <a:r>
              <a:rPr lang="ru-RU" sz="2400" i="1" dirty="0" err="1">
                <a:solidFill>
                  <a:schemeClr val="bg1"/>
                </a:solidFill>
              </a:rPr>
              <a:t>справи</a:t>
            </a:r>
            <a:r>
              <a:rPr lang="ru-RU" sz="2400" i="1" dirty="0">
                <a:solidFill>
                  <a:schemeClr val="bg1"/>
                </a:solidFill>
              </a:rPr>
              <a:t>?</a:t>
            </a:r>
          </a:p>
          <a:p>
            <a:pPr marL="457200" indent="-45720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sz="2400" i="1" dirty="0" err="1">
                <a:solidFill>
                  <a:schemeClr val="bg1"/>
                </a:solidFill>
              </a:rPr>
              <a:t>Від</a:t>
            </a:r>
            <a:r>
              <a:rPr lang="ru-RU" sz="2400" i="1" dirty="0">
                <a:solidFill>
                  <a:schemeClr val="bg1"/>
                </a:solidFill>
              </a:rPr>
              <a:t> </a:t>
            </a:r>
            <a:r>
              <a:rPr lang="ru-RU" sz="2400" i="1" dirty="0" err="1">
                <a:solidFill>
                  <a:schemeClr val="bg1"/>
                </a:solidFill>
              </a:rPr>
              <a:t>яких</a:t>
            </a:r>
            <a:r>
              <a:rPr lang="ru-RU" sz="2400" i="1" dirty="0">
                <a:solidFill>
                  <a:schemeClr val="bg1"/>
                </a:solidFill>
              </a:rPr>
              <a:t> справ я не </a:t>
            </a:r>
            <a:r>
              <a:rPr lang="ru-RU" sz="2400" i="1" dirty="0" err="1">
                <a:solidFill>
                  <a:schemeClr val="bg1"/>
                </a:solidFill>
              </a:rPr>
              <a:t>отримую</a:t>
            </a:r>
            <a:r>
              <a:rPr lang="ru-RU" sz="2400" i="1" dirty="0">
                <a:solidFill>
                  <a:schemeClr val="bg1"/>
                </a:solidFill>
              </a:rPr>
              <a:t> </a:t>
            </a:r>
            <a:r>
              <a:rPr lang="ru-RU" sz="2400" i="1" dirty="0" err="1">
                <a:solidFill>
                  <a:schemeClr val="bg1"/>
                </a:solidFill>
              </a:rPr>
              <a:t>задоволення</a:t>
            </a:r>
            <a:r>
              <a:rPr lang="ru-RU" sz="2400" i="1" dirty="0">
                <a:solidFill>
                  <a:schemeClr val="bg1"/>
                </a:solidFill>
              </a:rPr>
              <a:t>, </a:t>
            </a:r>
            <a:r>
              <a:rPr lang="ru-RU" sz="2400" i="1" dirty="0" err="1">
                <a:solidFill>
                  <a:schemeClr val="bg1"/>
                </a:solidFill>
              </a:rPr>
              <a:t>засмучуюся</a:t>
            </a:r>
            <a:r>
              <a:rPr lang="ru-RU" sz="2400" i="1" dirty="0">
                <a:solidFill>
                  <a:schemeClr val="bg1"/>
                </a:solidFill>
              </a:rPr>
              <a:t>, </a:t>
            </a:r>
            <a:r>
              <a:rPr lang="ru-RU" sz="2400" i="1" dirty="0" err="1">
                <a:solidFill>
                  <a:schemeClr val="bg1"/>
                </a:solidFill>
              </a:rPr>
              <a:t>втомлююся</a:t>
            </a:r>
            <a:r>
              <a:rPr lang="ru-RU" sz="2400" i="1" dirty="0">
                <a:solidFill>
                  <a:schemeClr val="bg1"/>
                </a:solidFill>
              </a:rPr>
              <a:t>?</a:t>
            </a:r>
          </a:p>
          <a:p>
            <a:pPr marL="457200" indent="-45720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sz="2400" i="1" dirty="0" err="1">
                <a:solidFill>
                  <a:schemeClr val="bg1"/>
                </a:solidFill>
              </a:rPr>
              <a:t>Які</a:t>
            </a:r>
            <a:r>
              <a:rPr lang="ru-RU" sz="2400" i="1" dirty="0">
                <a:solidFill>
                  <a:schemeClr val="bg1"/>
                </a:solidFill>
              </a:rPr>
              <a:t> </a:t>
            </a:r>
            <a:r>
              <a:rPr lang="ru-RU" sz="2400" i="1" dirty="0" err="1">
                <a:solidFill>
                  <a:schemeClr val="bg1"/>
                </a:solidFill>
              </a:rPr>
              <a:t>справи</a:t>
            </a:r>
            <a:r>
              <a:rPr lang="ru-RU" sz="2400" i="1" dirty="0">
                <a:solidFill>
                  <a:schemeClr val="bg1"/>
                </a:solidFill>
              </a:rPr>
              <a:t> </a:t>
            </a:r>
            <a:r>
              <a:rPr lang="ru-RU" sz="2400" i="1" dirty="0" err="1">
                <a:solidFill>
                  <a:schemeClr val="bg1"/>
                </a:solidFill>
              </a:rPr>
              <a:t>мені</a:t>
            </a:r>
            <a:r>
              <a:rPr lang="ru-RU" sz="2400" i="1" dirty="0">
                <a:solidFill>
                  <a:schemeClr val="bg1"/>
                </a:solidFill>
              </a:rPr>
              <a:t> </a:t>
            </a:r>
            <a:r>
              <a:rPr lang="ru-RU" sz="2400" i="1" dirty="0" err="1">
                <a:solidFill>
                  <a:schemeClr val="bg1"/>
                </a:solidFill>
              </a:rPr>
              <a:t>хочеться</a:t>
            </a:r>
            <a:r>
              <a:rPr lang="ru-RU" sz="2400" i="1" dirty="0">
                <a:solidFill>
                  <a:schemeClr val="bg1"/>
                </a:solidFill>
              </a:rPr>
              <a:t> </a:t>
            </a:r>
            <a:r>
              <a:rPr lang="ru-RU" sz="2400" i="1" dirty="0" err="1">
                <a:solidFill>
                  <a:schemeClr val="bg1"/>
                </a:solidFill>
              </a:rPr>
              <a:t>завершити</a:t>
            </a:r>
            <a:r>
              <a:rPr lang="ru-RU" sz="2400" i="1" dirty="0">
                <a:solidFill>
                  <a:schemeClr val="bg1"/>
                </a:solidFill>
              </a:rPr>
              <a:t> </a:t>
            </a:r>
            <a:r>
              <a:rPr lang="ru-RU" sz="2400" i="1" dirty="0" err="1">
                <a:solidFill>
                  <a:schemeClr val="bg1"/>
                </a:solidFill>
              </a:rPr>
              <a:t>якнайшвидше</a:t>
            </a:r>
            <a:r>
              <a:rPr lang="ru-RU" sz="2400" i="1" dirty="0">
                <a:solidFill>
                  <a:schemeClr val="bg1"/>
                </a:solidFill>
              </a:rPr>
              <a:t>?</a:t>
            </a:r>
          </a:p>
          <a:p>
            <a:pPr marL="457200" indent="-45720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sz="2400" i="1" dirty="0">
                <a:solidFill>
                  <a:schemeClr val="bg1"/>
                </a:solidFill>
              </a:rPr>
              <a:t>Коли я </a:t>
            </a:r>
            <a:r>
              <a:rPr lang="ru-RU" sz="2400" i="1" dirty="0" err="1">
                <a:solidFill>
                  <a:schemeClr val="bg1"/>
                </a:solidFill>
              </a:rPr>
              <a:t>відчуваю</a:t>
            </a:r>
            <a:r>
              <a:rPr lang="ru-RU" sz="2400" i="1" dirty="0">
                <a:solidFill>
                  <a:schemeClr val="bg1"/>
                </a:solidFill>
              </a:rPr>
              <a:t> </a:t>
            </a:r>
            <a:r>
              <a:rPr lang="ru-RU" sz="2400" i="1" dirty="0" err="1">
                <a:solidFill>
                  <a:schemeClr val="bg1"/>
                </a:solidFill>
              </a:rPr>
              <a:t>невпевненість</a:t>
            </a:r>
            <a:r>
              <a:rPr lang="ru-RU" sz="2400" i="1" dirty="0">
                <a:solidFill>
                  <a:schemeClr val="bg1"/>
                </a:solidFill>
              </a:rPr>
              <a:t> у </a:t>
            </a:r>
            <a:r>
              <a:rPr lang="ru-RU" sz="2400" i="1" dirty="0" err="1">
                <a:solidFill>
                  <a:schemeClr val="bg1"/>
                </a:solidFill>
              </a:rPr>
              <a:t>своїх</a:t>
            </a:r>
            <a:r>
              <a:rPr lang="ru-RU" sz="2400" i="1" dirty="0">
                <a:solidFill>
                  <a:schemeClr val="bg1"/>
                </a:solidFill>
              </a:rPr>
              <a:t> силах?</a:t>
            </a:r>
          </a:p>
          <a:p>
            <a:pPr marL="457200" indent="-45720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sz="2400" i="1" dirty="0" err="1">
                <a:solidFill>
                  <a:schemeClr val="bg1"/>
                </a:solidFill>
              </a:rPr>
              <a:t>Результати</a:t>
            </a:r>
            <a:r>
              <a:rPr lang="ru-RU" sz="2400" i="1" dirty="0">
                <a:solidFill>
                  <a:schemeClr val="bg1"/>
                </a:solidFill>
              </a:rPr>
              <a:t> </a:t>
            </a:r>
            <a:r>
              <a:rPr lang="ru-RU" sz="2400" i="1" dirty="0" err="1">
                <a:solidFill>
                  <a:schemeClr val="bg1"/>
                </a:solidFill>
              </a:rPr>
              <a:t>яких</a:t>
            </a:r>
            <a:r>
              <a:rPr lang="ru-RU" sz="2400" i="1" dirty="0">
                <a:solidFill>
                  <a:schemeClr val="bg1"/>
                </a:solidFill>
              </a:rPr>
              <a:t> </a:t>
            </a:r>
            <a:r>
              <a:rPr lang="ru-RU" sz="2400" i="1" dirty="0" err="1">
                <a:solidFill>
                  <a:schemeClr val="bg1"/>
                </a:solidFill>
              </a:rPr>
              <a:t>моїх</a:t>
            </a:r>
            <a:r>
              <a:rPr lang="ru-RU" sz="2400" i="1" dirty="0">
                <a:solidFill>
                  <a:schemeClr val="bg1"/>
                </a:solidFill>
              </a:rPr>
              <a:t> справ </a:t>
            </a:r>
            <a:r>
              <a:rPr lang="ru-RU" sz="2400" i="1" dirty="0" err="1">
                <a:solidFill>
                  <a:schemeClr val="bg1"/>
                </a:solidFill>
              </a:rPr>
              <a:t>мені</a:t>
            </a:r>
            <a:r>
              <a:rPr lang="ru-RU" sz="2400" i="1" dirty="0">
                <a:solidFill>
                  <a:schemeClr val="bg1"/>
                </a:solidFill>
              </a:rPr>
              <a:t> не </a:t>
            </a:r>
            <a:r>
              <a:rPr lang="ru-RU" sz="2400" i="1" dirty="0" err="1">
                <a:solidFill>
                  <a:schemeClr val="bg1"/>
                </a:solidFill>
              </a:rPr>
              <a:t>подобаються</a:t>
            </a:r>
            <a:r>
              <a:rPr lang="ru-RU" sz="2400" i="1" dirty="0">
                <a:solidFill>
                  <a:schemeClr val="bg1"/>
                </a:solidFill>
              </a:rPr>
              <a:t>?</a:t>
            </a:r>
          </a:p>
          <a:p>
            <a:pPr marL="457200" indent="-45720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sz="2400" i="1" dirty="0" err="1">
                <a:solidFill>
                  <a:schemeClr val="bg1"/>
                </a:solidFill>
              </a:rPr>
              <a:t>Які</a:t>
            </a:r>
            <a:r>
              <a:rPr lang="ru-RU" sz="2400" i="1" dirty="0">
                <a:solidFill>
                  <a:schemeClr val="bg1"/>
                </a:solidFill>
              </a:rPr>
              <a:t> </a:t>
            </a:r>
            <a:r>
              <a:rPr lang="ru-RU" sz="2400" i="1" dirty="0" err="1">
                <a:solidFill>
                  <a:schemeClr val="bg1"/>
                </a:solidFill>
              </a:rPr>
              <a:t>риси</a:t>
            </a:r>
            <a:r>
              <a:rPr lang="ru-RU" sz="2400" i="1" dirty="0">
                <a:solidFill>
                  <a:schemeClr val="bg1"/>
                </a:solidFill>
              </a:rPr>
              <a:t> </a:t>
            </a:r>
            <a:r>
              <a:rPr lang="ru-RU" sz="2400" i="1" dirty="0" err="1">
                <a:solidFill>
                  <a:schemeClr val="bg1"/>
                </a:solidFill>
              </a:rPr>
              <a:t>мені</a:t>
            </a:r>
            <a:r>
              <a:rPr lang="ru-RU" sz="2400" i="1" dirty="0">
                <a:solidFill>
                  <a:schemeClr val="bg1"/>
                </a:solidFill>
              </a:rPr>
              <a:t> </a:t>
            </a:r>
            <a:r>
              <a:rPr lang="ru-RU" sz="2400" i="1" dirty="0" err="1">
                <a:solidFill>
                  <a:schemeClr val="bg1"/>
                </a:solidFill>
              </a:rPr>
              <a:t>радять</a:t>
            </a:r>
            <a:r>
              <a:rPr lang="ru-RU" sz="2400" i="1" dirty="0">
                <a:solidFill>
                  <a:schemeClr val="bg1"/>
                </a:solidFill>
              </a:rPr>
              <a:t> </a:t>
            </a:r>
            <a:r>
              <a:rPr lang="ru-RU" sz="2400" i="1" dirty="0" err="1">
                <a:solidFill>
                  <a:schemeClr val="bg1"/>
                </a:solidFill>
              </a:rPr>
              <a:t>розвивати</a:t>
            </a:r>
            <a:r>
              <a:rPr lang="ru-RU" sz="2400" i="1" dirty="0">
                <a:solidFill>
                  <a:schemeClr val="bg1"/>
                </a:solidFill>
              </a:rPr>
              <a:t> люди, </a:t>
            </a:r>
            <a:r>
              <a:rPr lang="ru-RU" sz="2400" i="1" dirty="0" err="1">
                <a:solidFill>
                  <a:schemeClr val="bg1"/>
                </a:solidFill>
              </a:rPr>
              <a:t>що</a:t>
            </a:r>
            <a:r>
              <a:rPr lang="ru-RU" sz="2400" i="1" dirty="0">
                <a:solidFill>
                  <a:schemeClr val="bg1"/>
                </a:solidFill>
              </a:rPr>
              <a:t> </a:t>
            </a:r>
            <a:r>
              <a:rPr lang="ru-RU" sz="2400" i="1" dirty="0" err="1">
                <a:solidFill>
                  <a:schemeClr val="bg1"/>
                </a:solidFill>
              </a:rPr>
              <a:t>поряд</a:t>
            </a:r>
            <a:r>
              <a:rPr lang="ru-RU" sz="2400" i="1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3450" y="4270248"/>
            <a:ext cx="2184212" cy="249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396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244517"/>
            <a:ext cx="8732066" cy="50020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Пам’ятай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648" y="1875186"/>
            <a:ext cx="3943024" cy="382334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1158" y="5116310"/>
            <a:ext cx="1746504" cy="1746504"/>
          </a:xfrm>
          <a:prstGeom prst="rect">
            <a:avLst/>
          </a:prstGeom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4672584" y="1859549"/>
            <a:ext cx="7260336" cy="2971800"/>
          </a:xfrm>
          <a:prstGeom prst="round2Diag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5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Ідеальних</a:t>
            </a:r>
            <a:r>
              <a:rPr lang="ru-RU" sz="35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людей не </a:t>
            </a:r>
            <a:r>
              <a:rPr lang="ru-RU" sz="35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буває</a:t>
            </a:r>
            <a:r>
              <a:rPr lang="ru-RU" sz="35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У </a:t>
            </a:r>
            <a:r>
              <a:rPr lang="ru-RU" sz="35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всіх</a:t>
            </a:r>
            <a:r>
              <a:rPr lang="ru-RU" sz="35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нас є </a:t>
            </a:r>
            <a:r>
              <a:rPr lang="ru-RU" sz="35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свої</a:t>
            </a:r>
            <a:r>
              <a:rPr lang="ru-RU" sz="35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5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сильні</a:t>
            </a:r>
            <a:r>
              <a:rPr lang="ru-RU" sz="35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 </a:t>
            </a:r>
            <a:r>
              <a:rPr lang="ru-RU" sz="35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слабкі</a:t>
            </a:r>
            <a:r>
              <a:rPr lang="ru-RU" sz="35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5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сторони</a:t>
            </a:r>
            <a:r>
              <a:rPr lang="ru-RU" sz="35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Знати </a:t>
            </a:r>
            <a:r>
              <a:rPr lang="ru-RU" sz="35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їх</a:t>
            </a:r>
            <a:r>
              <a:rPr lang="ru-RU" sz="35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sz="35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розуміти</a:t>
            </a:r>
            <a:r>
              <a:rPr lang="ru-RU" sz="35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— </a:t>
            </a:r>
            <a:r>
              <a:rPr lang="ru-RU" sz="35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важливий</a:t>
            </a:r>
            <a:r>
              <a:rPr lang="ru-RU" sz="35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5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крок</a:t>
            </a:r>
            <a:r>
              <a:rPr lang="ru-RU" sz="35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 </a:t>
            </a:r>
            <a:r>
              <a:rPr lang="ru-RU" sz="35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саморозвитку</a:t>
            </a:r>
            <a:r>
              <a:rPr lang="ru-RU" sz="35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sz="35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самовдосконалення</a:t>
            </a:r>
            <a:r>
              <a:rPr lang="ru-RU" sz="35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uk-UA" sz="35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804498" y="757151"/>
            <a:ext cx="3096942" cy="462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i="1" dirty="0" err="1" smtClean="0">
                <a:solidFill>
                  <a:srgbClr val="0070C0"/>
                </a:solidFill>
                <a:cs typeface="Times New Roman" panose="02020603050405020304" pitchFamily="18" charset="0"/>
              </a:rPr>
              <a:t>Запиши</a:t>
            </a:r>
            <a:r>
              <a:rPr lang="uk-UA" sz="2400" i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 до зошита</a:t>
            </a:r>
            <a:endParaRPr lang="uk-UA" sz="2400" i="1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879" l="33603" r="51621">
                        <a14:foregroundMark x1="48189" y1="94545" x2="47092" y2="80424"/>
                        <a14:foregroundMark x1="35510" y1="27636" x2="33603" y2="63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049" r="47912"/>
          <a:stretch/>
        </p:blipFill>
        <p:spPr>
          <a:xfrm rot="2378708">
            <a:off x="454676" y="-52939"/>
            <a:ext cx="399753" cy="1569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381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70022" y="186309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Робота з підручником</a:t>
            </a: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2" descr="Тренінгове заняття &amp;quot;Наш дружний 5-й клас&amp;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2256" y="4946904"/>
            <a:ext cx="3065406" cy="1782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74" r="19487" b="3191"/>
          <a:stretch/>
        </p:blipFill>
        <p:spPr>
          <a:xfrm>
            <a:off x="1109315" y="1717993"/>
            <a:ext cx="2619242" cy="5011900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3584448" y="1106424"/>
            <a:ext cx="8503214" cy="2971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5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З’ясовуючи свої сильні сторони, 10‑річний Тарас засмутився. На запитання друзів, що сталося, хлопчик відповів: “Здається, я зовсім не маю сильних сторін. Усе, за що беруся, не доводжу до кінця — бракує чи терпіння, чи знань. Я ніяк не можу придумати для себе цікаву справу. І в навчанні також не досягнув ще успіхів”.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666549" y="4331746"/>
            <a:ext cx="54177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i="1" dirty="0"/>
              <a:t>Оля </a:t>
            </a:r>
            <a:r>
              <a:rPr lang="ru-RU" sz="2400" i="1" dirty="0" err="1"/>
              <a:t>порадила</a:t>
            </a:r>
            <a:r>
              <a:rPr lang="ru-RU" sz="2400" i="1" dirty="0"/>
              <a:t> </a:t>
            </a:r>
            <a:r>
              <a:rPr lang="ru-RU" sz="2400" i="1" dirty="0" err="1"/>
              <a:t>Тарасові</a:t>
            </a:r>
            <a:r>
              <a:rPr lang="ru-RU" sz="2400" i="1" dirty="0"/>
              <a:t> </a:t>
            </a:r>
            <a:r>
              <a:rPr lang="ru-RU" sz="2400" i="1" dirty="0" err="1"/>
              <a:t>прочитати</a:t>
            </a:r>
            <a:r>
              <a:rPr lang="ru-RU" sz="2400" i="1" dirty="0"/>
              <a:t> притчу про </a:t>
            </a:r>
            <a:r>
              <a:rPr lang="ru-RU" sz="2400" i="1" dirty="0" err="1"/>
              <a:t>зневіру</a:t>
            </a:r>
            <a:r>
              <a:rPr lang="ru-RU" sz="2400" i="1" dirty="0"/>
              <a:t> і </a:t>
            </a:r>
            <a:r>
              <a:rPr lang="ru-RU" sz="2400" i="1" dirty="0" err="1"/>
              <a:t>ще</a:t>
            </a:r>
            <a:r>
              <a:rPr lang="ru-RU" sz="2400" i="1" dirty="0"/>
              <a:t> раз </a:t>
            </a:r>
            <a:r>
              <a:rPr lang="ru-RU" sz="2400" i="1" dirty="0" err="1"/>
              <a:t>пошукати</a:t>
            </a:r>
            <a:r>
              <a:rPr lang="ru-RU" sz="2400" i="1" dirty="0"/>
              <a:t> </a:t>
            </a:r>
            <a:r>
              <a:rPr lang="ru-RU" sz="2400" i="1" dirty="0" err="1"/>
              <a:t>свої</a:t>
            </a:r>
            <a:r>
              <a:rPr lang="ru-RU" sz="2400" i="1" dirty="0"/>
              <a:t> </a:t>
            </a:r>
            <a:r>
              <a:rPr lang="ru-RU" sz="2400" i="1" dirty="0" err="1"/>
              <a:t>сильні</a:t>
            </a:r>
            <a:r>
              <a:rPr lang="ru-RU" sz="2400" i="1" dirty="0"/>
              <a:t> </a:t>
            </a:r>
            <a:r>
              <a:rPr lang="ru-RU" sz="2400" i="1" dirty="0" err="1"/>
              <a:t>сторони</a:t>
            </a:r>
            <a:r>
              <a:rPr lang="ru-RU" sz="2400" i="1" dirty="0"/>
              <a:t>. Прочитай </a:t>
            </a:r>
            <a:r>
              <a:rPr lang="ru-RU" sz="2400" i="1" dirty="0" err="1"/>
              <a:t>цю</a:t>
            </a:r>
            <a:r>
              <a:rPr lang="ru-RU" sz="2400" i="1" dirty="0"/>
              <a:t> притчу і </a:t>
            </a:r>
            <a:r>
              <a:rPr lang="ru-RU" sz="2400" i="1" dirty="0" err="1"/>
              <a:t>ти</a:t>
            </a:r>
            <a:r>
              <a:rPr lang="ru-RU" sz="2400" i="1" dirty="0"/>
              <a:t>.</a:t>
            </a:r>
            <a:endParaRPr lang="uk-UA" sz="2400" i="1" dirty="0"/>
          </a:p>
        </p:txBody>
      </p:sp>
    </p:spTree>
    <p:extLst>
      <p:ext uri="{BB962C8B-B14F-4D97-AF65-F5344CB8AC3E}">
        <p14:creationId xmlns:p14="http://schemas.microsoft.com/office/powerpoint/2010/main" val="521724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62318"/>
            <a:ext cx="8732066" cy="63573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Вправа «Трибуна думок»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76876" y="1653398"/>
            <a:ext cx="9804371" cy="26509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Обговоріть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як </a:t>
            </a:r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ця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притча </a:t>
            </a:r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може</a:t>
            </a:r>
            <a:endParaRPr lang="ru-RU" sz="3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допомогти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Тарасові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27" t="10892" r="28163" b="4923"/>
          <a:stretch/>
        </p:blipFill>
        <p:spPr>
          <a:xfrm>
            <a:off x="10181247" y="2939971"/>
            <a:ext cx="1906415" cy="3731416"/>
          </a:xfrm>
          <a:prstGeom prst="rect">
            <a:avLst/>
          </a:prstGeom>
        </p:spPr>
      </p:pic>
      <p:sp>
        <p:nvSpPr>
          <p:cNvPr id="6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57930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03.10.2022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/>
              <a:t>Гімнастика для очей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EF70354-AC86-4451-9374-B0ECE2C699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1" t="19029" r="4683" b="16505"/>
          <a:stretch/>
        </p:blipFill>
        <p:spPr>
          <a:xfrm>
            <a:off x="683579" y="1678981"/>
            <a:ext cx="10955045" cy="442108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E9EF476-82D4-43B3-AE2B-35C11B15486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" t="13334" r="91845" b="74110"/>
          <a:stretch/>
        </p:blipFill>
        <p:spPr>
          <a:xfrm>
            <a:off x="84922" y="994737"/>
            <a:ext cx="889961" cy="86113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B75EE9E-5970-4B0B-8CE6-90C38836E68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5" t="16156" r="79686" b="74110"/>
          <a:stretch/>
        </p:blipFill>
        <p:spPr>
          <a:xfrm>
            <a:off x="2545966" y="1170555"/>
            <a:ext cx="889961" cy="66757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BC785B1-C6C8-413B-A06B-F8A6303C51D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13" t="16156" r="62305" b="74110"/>
          <a:stretch/>
        </p:blipFill>
        <p:spPr>
          <a:xfrm>
            <a:off x="4834332" y="1297240"/>
            <a:ext cx="1326769" cy="667579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DD879D9-742B-4C30-AD99-1676CEC4634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38" t="14023" r="48280" b="76243"/>
          <a:stretch/>
        </p:blipFill>
        <p:spPr>
          <a:xfrm>
            <a:off x="7480204" y="1047751"/>
            <a:ext cx="1326769" cy="66757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534BDB6-5777-4128-9D6C-71ED898723A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1" t="27489" r="86147" b="62493"/>
          <a:stretch/>
        </p:blipFill>
        <p:spPr>
          <a:xfrm>
            <a:off x="10172473" y="1196418"/>
            <a:ext cx="1326769" cy="68707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431D62C-03FD-40A1-8C4E-BCB2832B74A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71" t="25383" r="71147" b="62785"/>
          <a:stretch/>
        </p:blipFill>
        <p:spPr>
          <a:xfrm>
            <a:off x="10569540" y="3705658"/>
            <a:ext cx="1326769" cy="811478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E18D3F6-490A-4110-B448-E5E39ABA1AA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73" t="25383" r="55945" b="62785"/>
          <a:stretch/>
        </p:blipFill>
        <p:spPr>
          <a:xfrm>
            <a:off x="9051636" y="5816026"/>
            <a:ext cx="1326769" cy="811478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44BD13F-B057-4F2B-9C2D-C391D490506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23" t="25383" r="45295" b="62785"/>
          <a:stretch/>
        </p:blipFill>
        <p:spPr>
          <a:xfrm>
            <a:off x="6464648" y="5816026"/>
            <a:ext cx="1326769" cy="81147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32C2FA8-B135-41AC-B440-801A008F91D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86" t="26050" r="34532" b="62118"/>
          <a:stretch/>
        </p:blipFill>
        <p:spPr>
          <a:xfrm>
            <a:off x="4343625" y="6014121"/>
            <a:ext cx="1326769" cy="811478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5AAA58F0-F4B7-4AD4-899B-9EF2E8E51CF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11" t="26050" r="18907" b="62118"/>
          <a:stretch/>
        </p:blipFill>
        <p:spPr>
          <a:xfrm>
            <a:off x="946115" y="5992671"/>
            <a:ext cx="1326769" cy="811478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1008EE52-A5F1-4D33-B36B-23EB6CA7057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78" t="26050" r="5240" b="62118"/>
          <a:stretch/>
        </p:blipFill>
        <p:spPr>
          <a:xfrm>
            <a:off x="20194" y="4367541"/>
            <a:ext cx="1326769" cy="811478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B47DF2B3-9F46-4E8F-B9C7-7F44632F89E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43" t="49358" r="34075" b="38810"/>
          <a:stretch/>
        </p:blipFill>
        <p:spPr>
          <a:xfrm>
            <a:off x="1361636" y="3567617"/>
            <a:ext cx="1052628" cy="64380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159883E8-FE86-4865-BD44-07468E48FAC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01" t="49358" r="46240" b="40509"/>
          <a:stretch/>
        </p:blipFill>
        <p:spPr>
          <a:xfrm>
            <a:off x="4316418" y="3613837"/>
            <a:ext cx="827931" cy="551368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95B505AF-A426-4CDE-8BB9-0138108C43D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3" t="50590" r="72488" b="39277"/>
          <a:stretch/>
        </p:blipFill>
        <p:spPr>
          <a:xfrm>
            <a:off x="6499238" y="3613837"/>
            <a:ext cx="1096830" cy="55136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0E977F35-CB4E-4B02-B455-686FF88D30D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36" t="62228" r="60425" b="27639"/>
          <a:stretch/>
        </p:blipFill>
        <p:spPr>
          <a:xfrm>
            <a:off x="10874836" y="5716987"/>
            <a:ext cx="1096830" cy="551368"/>
          </a:xfrm>
          <a:prstGeom prst="rect">
            <a:avLst/>
          </a:prstGeom>
        </p:spPr>
      </p:pic>
      <p:pic>
        <p:nvPicPr>
          <p:cNvPr id="6" name="Гімнастика для очей №15">
            <a:hlinkClick r:id="" action="ppaction://media"/>
            <a:extLst>
              <a:ext uri="{FF2B5EF4-FFF2-40B4-BE49-F238E27FC236}">
                <a16:creationId xmlns:a16="http://schemas.microsoft.com/office/drawing/2014/main" id="{077CFE25-5FE3-D32E-0F52-11D39F423C0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22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194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159108"/>
            <a:ext cx="8732066" cy="65761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Володя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аналізував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свої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сильні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слабкі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сторони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записав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висновки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Прочитай і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поміркуй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можеш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порадити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Володі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28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2" descr="Тренінгове заняття &amp;quot;Наш дружний 5-й клас&amp;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961" y="5239512"/>
            <a:ext cx="2420852" cy="1408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84575" y="1234573"/>
            <a:ext cx="808784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000" i="1" dirty="0"/>
              <a:t>— Я </a:t>
            </a:r>
            <a:r>
              <a:rPr lang="ru-RU" sz="3000" i="1" dirty="0" err="1"/>
              <a:t>дуже</a:t>
            </a:r>
            <a:r>
              <a:rPr lang="ru-RU" sz="3000" i="1" dirty="0"/>
              <a:t> добре </a:t>
            </a:r>
            <a:r>
              <a:rPr lang="ru-RU" sz="3000" i="1" dirty="0" err="1"/>
              <a:t>розмовляю</a:t>
            </a:r>
            <a:r>
              <a:rPr lang="ru-RU" sz="3000" i="1" dirty="0"/>
              <a:t> </a:t>
            </a:r>
            <a:r>
              <a:rPr lang="ru-RU" sz="3000" i="1" dirty="0" err="1"/>
              <a:t>англійською</a:t>
            </a:r>
            <a:r>
              <a:rPr lang="ru-RU" sz="3000" i="1" dirty="0"/>
              <a:t>. Я </a:t>
            </a:r>
            <a:r>
              <a:rPr lang="ru-RU" sz="3000" i="1" dirty="0" err="1"/>
              <a:t>вільно</a:t>
            </a:r>
            <a:r>
              <a:rPr lang="ru-RU" sz="3000" i="1" dirty="0"/>
              <a:t> читаю, </a:t>
            </a:r>
            <a:r>
              <a:rPr lang="ru-RU" sz="3000" i="1" dirty="0" err="1"/>
              <a:t>дивлюся</a:t>
            </a:r>
            <a:r>
              <a:rPr lang="ru-RU" sz="3000" i="1" dirty="0"/>
              <a:t> </a:t>
            </a:r>
            <a:r>
              <a:rPr lang="ru-RU" sz="3000" i="1" dirty="0" err="1"/>
              <a:t>мультфільми</a:t>
            </a:r>
            <a:r>
              <a:rPr lang="ru-RU" sz="3000" i="1" dirty="0"/>
              <a:t> й </a:t>
            </a:r>
            <a:r>
              <a:rPr lang="ru-RU" sz="3000" i="1" dirty="0" err="1"/>
              <a:t>фільми</a:t>
            </a:r>
            <a:r>
              <a:rPr lang="ru-RU" sz="3000" i="1" dirty="0"/>
              <a:t> </a:t>
            </a:r>
            <a:r>
              <a:rPr lang="ru-RU" sz="3000" i="1" dirty="0" err="1"/>
              <a:t>цією</a:t>
            </a:r>
            <a:r>
              <a:rPr lang="ru-RU" sz="3000" i="1" dirty="0"/>
              <a:t> </a:t>
            </a:r>
            <a:r>
              <a:rPr lang="ru-RU" sz="3000" i="1" dirty="0" err="1"/>
              <a:t>мовою</a:t>
            </a:r>
            <a:r>
              <a:rPr lang="ru-RU" sz="3000" i="1" dirty="0"/>
              <a:t>. </a:t>
            </a:r>
            <a:r>
              <a:rPr lang="ru-RU" sz="3000" i="1" dirty="0" err="1"/>
              <a:t>Знання</a:t>
            </a:r>
            <a:r>
              <a:rPr lang="ru-RU" sz="3000" i="1" dirty="0"/>
              <a:t> </a:t>
            </a:r>
            <a:r>
              <a:rPr lang="ru-RU" sz="3000" i="1" dirty="0" err="1"/>
              <a:t>англійської</a:t>
            </a:r>
            <a:r>
              <a:rPr lang="ru-RU" sz="3000" i="1" dirty="0"/>
              <a:t> </a:t>
            </a:r>
            <a:r>
              <a:rPr lang="ru-RU" sz="3000" i="1" dirty="0" err="1"/>
              <a:t>мені</a:t>
            </a:r>
            <a:r>
              <a:rPr lang="ru-RU" sz="3000" i="1" dirty="0"/>
              <a:t> стане у </a:t>
            </a:r>
            <a:r>
              <a:rPr lang="ru-RU" sz="3000" i="1" dirty="0" err="1"/>
              <a:t>пригоді</a:t>
            </a:r>
            <a:r>
              <a:rPr lang="ru-RU" sz="3000" i="1" dirty="0"/>
              <a:t>, </a:t>
            </a:r>
            <a:r>
              <a:rPr lang="ru-RU" sz="3000" i="1" dirty="0" err="1"/>
              <a:t>адже</a:t>
            </a:r>
            <a:r>
              <a:rPr lang="ru-RU" sz="3000" i="1" dirty="0"/>
              <a:t> я хочу </a:t>
            </a:r>
            <a:r>
              <a:rPr lang="ru-RU" sz="3000" i="1" dirty="0" err="1"/>
              <a:t>працювати</a:t>
            </a:r>
            <a:r>
              <a:rPr lang="ru-RU" sz="3000" i="1" dirty="0"/>
              <a:t> в ІТ, а там без </a:t>
            </a:r>
            <a:r>
              <a:rPr lang="ru-RU" sz="3000" i="1" dirty="0" err="1"/>
              <a:t>неї</a:t>
            </a:r>
            <a:r>
              <a:rPr lang="ru-RU" sz="3000" i="1" dirty="0"/>
              <a:t> </a:t>
            </a:r>
            <a:r>
              <a:rPr lang="ru-RU" sz="3000" i="1" dirty="0" err="1"/>
              <a:t>ніяк</a:t>
            </a:r>
            <a:r>
              <a:rPr lang="ru-RU" sz="3000" i="1" dirty="0"/>
              <a:t>. У </a:t>
            </a:r>
            <a:r>
              <a:rPr lang="ru-RU" sz="3000" i="1" dirty="0" err="1"/>
              <a:t>вільний</a:t>
            </a:r>
            <a:r>
              <a:rPr lang="ru-RU" sz="3000" i="1" dirty="0"/>
              <a:t> час я з </a:t>
            </a:r>
            <a:r>
              <a:rPr lang="ru-RU" sz="3000" i="1" dirty="0" err="1"/>
              <a:t>друзями</a:t>
            </a:r>
            <a:r>
              <a:rPr lang="ru-RU" sz="3000" i="1" dirty="0"/>
              <a:t> граю у футбол. Я </a:t>
            </a:r>
            <a:r>
              <a:rPr lang="ru-RU" sz="3000" i="1" dirty="0" err="1"/>
              <a:t>вправний</a:t>
            </a:r>
            <a:r>
              <a:rPr lang="ru-RU" sz="3000" i="1" dirty="0"/>
              <a:t> </a:t>
            </a:r>
            <a:r>
              <a:rPr lang="ru-RU" sz="3000" i="1" dirty="0" err="1"/>
              <a:t>футболіст</a:t>
            </a:r>
            <a:r>
              <a:rPr lang="ru-RU" sz="3000" i="1" dirty="0"/>
              <a:t>. Але я не </a:t>
            </a:r>
            <a:r>
              <a:rPr lang="ru-RU" sz="3000" i="1" dirty="0" err="1"/>
              <a:t>дуже</a:t>
            </a:r>
            <a:r>
              <a:rPr lang="ru-RU" sz="3000" i="1" dirty="0"/>
              <a:t> люблю </a:t>
            </a:r>
            <a:r>
              <a:rPr lang="ru-RU" sz="3000" i="1" dirty="0" err="1"/>
              <a:t>читати</a:t>
            </a:r>
            <a:r>
              <a:rPr lang="ru-RU" sz="3000" i="1" dirty="0"/>
              <a:t> книжки. У </a:t>
            </a:r>
            <a:r>
              <a:rPr lang="ru-RU" sz="3000" i="1" dirty="0" err="1"/>
              <a:t>школі</a:t>
            </a:r>
            <a:r>
              <a:rPr lang="ru-RU" sz="3000" i="1" dirty="0"/>
              <a:t> треба </a:t>
            </a:r>
            <a:r>
              <a:rPr lang="ru-RU" sz="3000" i="1" dirty="0" err="1"/>
              <a:t>читати</a:t>
            </a:r>
            <a:r>
              <a:rPr lang="ru-RU" sz="3000" i="1" dirty="0"/>
              <a:t> </a:t>
            </a:r>
            <a:r>
              <a:rPr lang="ru-RU" sz="3000" i="1" dirty="0" err="1"/>
              <a:t>великі</a:t>
            </a:r>
            <a:r>
              <a:rPr lang="ru-RU" sz="3000" i="1" dirty="0"/>
              <a:t> за </a:t>
            </a:r>
            <a:r>
              <a:rPr lang="ru-RU" sz="3000" i="1" dirty="0" err="1"/>
              <a:t>обсягом</a:t>
            </a:r>
            <a:r>
              <a:rPr lang="ru-RU" sz="3000" i="1" dirty="0"/>
              <a:t> </a:t>
            </a:r>
            <a:r>
              <a:rPr lang="ru-RU" sz="3000" i="1" dirty="0" err="1"/>
              <a:t>тексти</a:t>
            </a:r>
            <a:r>
              <a:rPr lang="ru-RU" sz="3000" i="1" dirty="0"/>
              <a:t>. І </a:t>
            </a:r>
            <a:r>
              <a:rPr lang="ru-RU" sz="3000" i="1" dirty="0" err="1"/>
              <a:t>мені</a:t>
            </a:r>
            <a:r>
              <a:rPr lang="ru-RU" sz="3000" i="1" dirty="0"/>
              <a:t> </a:t>
            </a:r>
            <a:r>
              <a:rPr lang="ru-RU" sz="3000" i="1" dirty="0" err="1"/>
              <a:t>це</a:t>
            </a:r>
            <a:r>
              <a:rPr lang="ru-RU" sz="3000" i="1" dirty="0"/>
              <a:t> не </a:t>
            </a:r>
            <a:r>
              <a:rPr lang="ru-RU" sz="3000" i="1" dirty="0" err="1"/>
              <a:t>дуже</a:t>
            </a:r>
            <a:r>
              <a:rPr lang="ru-RU" sz="3000" i="1" dirty="0"/>
              <a:t> </a:t>
            </a:r>
            <a:r>
              <a:rPr lang="ru-RU" sz="3000" i="1" dirty="0" err="1"/>
              <a:t>вдається</a:t>
            </a:r>
            <a:r>
              <a:rPr lang="ru-RU" sz="3000" i="1" dirty="0"/>
              <a:t>.</a:t>
            </a:r>
            <a:endParaRPr lang="uk-UA" sz="3000" i="1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471" y="1363107"/>
            <a:ext cx="2734057" cy="3972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805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62318"/>
            <a:ext cx="8732066" cy="63573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Вправа «Трибуна думок»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76876" y="1653398"/>
            <a:ext cx="9804371" cy="26509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зацікавила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тебе тема </a:t>
            </a:r>
            <a:endParaRPr lang="ru-RU" sz="36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 </a:t>
            </a:r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слабкі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 </a:t>
            </a:r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сильні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сторони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  <a:endParaRPr lang="ru-RU" sz="36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 </a:t>
            </a:r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розповіси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рідним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друзям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27" t="10892" r="28163" b="4923"/>
          <a:stretch/>
        </p:blipFill>
        <p:spPr>
          <a:xfrm>
            <a:off x="10181247" y="2939971"/>
            <a:ext cx="1906415" cy="3731416"/>
          </a:xfrm>
          <a:prstGeom prst="rect">
            <a:avLst/>
          </a:prstGeom>
        </p:spPr>
      </p:pic>
      <p:sp>
        <p:nvSpPr>
          <p:cNvPr id="6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28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34219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Скачать - Большой смайлик улыбки — стоковая иллюстрация #12221489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33398" y1="29688" x2="33398" y2="29688"/>
                        <a14:foregroundMark x1="62012" y1="29199" x2="62012" y2="29199"/>
                        <a14:foregroundMark x1="25488" y1="50586" x2="25488" y2="50586"/>
                        <a14:foregroundMark x1="31641" y1="51855" x2="31641" y2="51855"/>
                        <a14:foregroundMark x1="38770" y1="54688" x2="38770" y2="54688"/>
                        <a14:foregroundMark x1="58691" y1="58496" x2="58691" y2="58496"/>
                        <a14:foregroundMark x1="71973" y1="54395" x2="71973" y2="54395"/>
                        <a14:foregroundMark x1="77539" y1="51660" x2="77539" y2="51660"/>
                        <a14:foregroundMark x1="79883" y1="47266" x2="79883" y2="47266"/>
                        <a14:foregroundMark x1="81152" y1="53125" x2="81152" y2="53125"/>
                        <a14:foregroundMark x1="75488" y1="59766" x2="75488" y2="59766"/>
                        <a14:foregroundMark x1="68066" y1="66699" x2="68066" y2="66699"/>
                        <a14:foregroundMark x1="58691" y1="71289" x2="58691" y2="71289"/>
                        <a14:foregroundMark x1="46973" y1="73340" x2="46973" y2="73340"/>
                        <a14:foregroundMark x1="34473" y1="68945" x2="34473" y2="68945"/>
                        <a14:foregroundMark x1="27832" y1="62598" x2="27832" y2="62598"/>
                        <a14:foregroundMark x1="21973" y1="54395" x2="21973" y2="54395"/>
                        <a14:foregroundMark x1="21680" y1="45996" x2="21680" y2="45996"/>
                        <a14:foregroundMark x1="42383" y1="60840" x2="42383" y2="60840"/>
                        <a14:foregroundMark x1="57422" y1="62598" x2="57422" y2="62598"/>
                        <a14:foregroundMark x1="43848" y1="70801" x2="43848" y2="70801"/>
                        <a14:foregroundMark x1="43066" y1="64941" x2="43066" y2="64941"/>
                        <a14:foregroundMark x1="47168" y1="59082" x2="47168" y2="59082"/>
                        <a14:foregroundMark x1="69922" y1="51367" x2="69922" y2="51367"/>
                        <a14:foregroundMark x1="66797" y1="71582" x2="66797" y2="71582"/>
                        <a14:foregroundMark x1="75000" y1="63672" x2="75000" y2="63672"/>
                        <a14:foregroundMark x1="30078" y1="55957" x2="30078" y2="55957"/>
                        <a14:foregroundMark x1="32129" y1="68262" x2="32129" y2="68262"/>
                        <a14:foregroundMark x1="41602" y1="73535" x2="41602" y2="73535"/>
                        <a14:foregroundMark x1="46973" y1="65137" x2="46973" y2="65137"/>
                        <a14:foregroundMark x1="54590" y1="59766" x2="54590" y2="59766"/>
                        <a14:foregroundMark x1="54590" y1="72559" x2="54590" y2="72559"/>
                        <a14:foregroundMark x1="75488" y1="46777" x2="75488" y2="46777"/>
                        <a14:foregroundMark x1="25293" y1="60840" x2="25293" y2="60840"/>
                        <a14:foregroundMark x1="36230" y1="71777" x2="36230" y2="71777"/>
                        <a14:foregroundMark x1="38770" y1="61035" x2="38770" y2="61035"/>
                        <a14:foregroundMark x1="62793" y1="55469" x2="62793" y2="55469"/>
                        <a14:foregroundMark x1="62500" y1="61328" x2="62500" y2="61328"/>
                        <a14:foregroundMark x1="56152" y1="75391" x2="56152" y2="75391"/>
                        <a14:foregroundMark x1="46387" y1="75586" x2="46387" y2="75586"/>
                        <a14:foregroundMark x1="61230" y1="72070" x2="61230" y2="720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2762" y="2679188"/>
            <a:ext cx="3963600" cy="3669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03.10.2022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194070"/>
            <a:ext cx="8732066" cy="50020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Психологічна налаштування на урок. Вправа «Спіймай настрій»</a:t>
            </a: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3405316" y="1773591"/>
            <a:ext cx="8468405" cy="3488794"/>
          </a:xfrm>
          <a:prstGeom prst="wedgeRoundRectCallout">
            <a:avLst>
              <a:gd name="adj1" fmla="val -73507"/>
              <a:gd name="adj2" fmla="val -48949"/>
              <a:gd name="adj3" fmla="val 16667"/>
            </a:avLst>
          </a:prstGeom>
          <a:solidFill>
            <a:srgbClr val="1694E9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i="1" dirty="0">
                <a:solidFill>
                  <a:srgbClr val="FFFF00"/>
                </a:solidFill>
              </a:rPr>
              <a:t>Посміхніться одне одному, «зніміть» посмішку зі свого обличчя та «киньте» своєму сусідові. «Спіймайте» посмішку, «прикрасьте» нею своє обличчя. </a:t>
            </a:r>
          </a:p>
        </p:txBody>
      </p:sp>
      <p:pic>
        <p:nvPicPr>
          <p:cNvPr id="17" name="Picture 2" descr="Похожее изображени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89" y="2770304"/>
            <a:ext cx="2623263" cy="3780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Большие смайлики png на прозрачном фоне - Женский сайт СЖС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595" y="2770148"/>
            <a:ext cx="3729933" cy="3487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Большие смайлики png на прозрачном фоне - Женский сайт СЖС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2762" y="2599238"/>
            <a:ext cx="5384923" cy="3829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Прикольные картинки смайлы приветствие | hockeytape.ru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714" l="0" r="99701">
                        <a14:foregroundMark x1="56320" y1="27571" x2="56320" y2="27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57"/>
          <a:stretch/>
        </p:blipFill>
        <p:spPr bwMode="auto">
          <a:xfrm>
            <a:off x="3400925" y="2370703"/>
            <a:ext cx="6947971" cy="3939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Большие смайлики png на прозрачном фоне - Женский сайт СЖС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0293" y="1245634"/>
            <a:ext cx="5619235" cy="504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Скругленная прямоугольная выноска 17"/>
          <p:cNvSpPr/>
          <p:nvPr/>
        </p:nvSpPr>
        <p:spPr>
          <a:xfrm>
            <a:off x="3386442" y="1773591"/>
            <a:ext cx="8472796" cy="3494186"/>
          </a:xfrm>
          <a:prstGeom prst="wedgeRoundRectCallout">
            <a:avLst>
              <a:gd name="adj1" fmla="val -72898"/>
              <a:gd name="adj2" fmla="val -47875"/>
              <a:gd name="adj3" fmla="val 16667"/>
            </a:avLst>
          </a:prstGeom>
          <a:solidFill>
            <a:srgbClr val="1694E9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Тож починаємо працювати у гарному настрої. Будемо: уважні, розумні, організовані, кмітливі. </a:t>
            </a:r>
          </a:p>
          <a:p>
            <a:pPr algn="ctr"/>
            <a:r>
              <a:rPr lang="uk-UA" sz="3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Щоб урок пройшов цікаво,</a:t>
            </a:r>
          </a:p>
          <a:p>
            <a:pPr algn="ctr"/>
            <a:r>
              <a:rPr lang="uk-UA" sz="3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всі берімося до справи!</a:t>
            </a:r>
          </a:p>
        </p:txBody>
      </p:sp>
    </p:spTree>
    <p:extLst>
      <p:ext uri="{BB962C8B-B14F-4D97-AF65-F5344CB8AC3E}">
        <p14:creationId xmlns:p14="http://schemas.microsoft.com/office/powerpoint/2010/main" val="2160769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03.10.2022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233110"/>
            <a:ext cx="8732066" cy="50020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Практичне завдання</a:t>
            </a: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28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6256" y="3226550"/>
            <a:ext cx="3636264" cy="363626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94360" y="1525766"/>
            <a:ext cx="8055864" cy="31638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Склади</a:t>
            </a:r>
            <a:r>
              <a:rPr lang="ru-RU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план </a:t>
            </a:r>
            <a:r>
              <a:rPr lang="ru-RU" sz="4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свого</a:t>
            </a:r>
            <a:r>
              <a:rPr lang="ru-RU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розвитку</a:t>
            </a:r>
            <a:r>
              <a:rPr lang="ru-RU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endParaRPr lang="ru-RU" sz="40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40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</a:t>
            </a:r>
            <a:r>
              <a:rPr lang="ru-RU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</a:t>
            </a:r>
            <a:r>
              <a:rPr lang="ru-RU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робитимеш</a:t>
            </a:r>
            <a:r>
              <a:rPr lang="ru-RU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для </a:t>
            </a:r>
            <a:r>
              <a:rPr lang="ru-RU" sz="4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підсилення</a:t>
            </a:r>
            <a:endParaRPr lang="ru-RU" sz="4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4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своїх</a:t>
            </a:r>
            <a:r>
              <a:rPr lang="ru-RU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сильних</a:t>
            </a:r>
            <a:r>
              <a:rPr lang="ru-RU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</a:t>
            </a:r>
            <a:r>
              <a:rPr lang="ru-RU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а </a:t>
            </a:r>
            <a:r>
              <a:rPr lang="ru-RU" sz="4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</a:t>
            </a:r>
            <a:r>
              <a:rPr lang="ru-RU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для того, </a:t>
            </a:r>
            <a:r>
              <a:rPr lang="ru-RU" sz="4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аби</a:t>
            </a:r>
            <a:r>
              <a:rPr lang="ru-RU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позбуватися</a:t>
            </a:r>
            <a:r>
              <a:rPr lang="ru-RU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слабких</a:t>
            </a:r>
            <a:r>
              <a:rPr lang="ru-RU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uk-UA" sz="4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62491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459934" y="197716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Домашнє завдання</a:t>
            </a:r>
          </a:p>
        </p:txBody>
      </p:sp>
      <p:sp>
        <p:nvSpPr>
          <p:cNvPr id="5" name="Прямокутник: округлені кути 5">
            <a:extLst>
              <a:ext uri="{FF2B5EF4-FFF2-40B4-BE49-F238E27FC236}">
                <a16:creationId xmlns:a16="http://schemas.microsoft.com/office/drawing/2014/main" id="{F35B1DC1-1FB4-485D-B536-AB95778CE417}"/>
              </a:ext>
            </a:extLst>
          </p:cNvPr>
          <p:cNvSpPr/>
          <p:nvPr/>
        </p:nvSpPr>
        <p:spPr>
          <a:xfrm>
            <a:off x="5822576" y="1250576"/>
            <a:ext cx="6064624" cy="5068944"/>
          </a:xfrm>
          <a:prstGeom prst="roundRect">
            <a:avLst/>
          </a:prstGeom>
          <a:ln w="57150">
            <a:solidFill>
              <a:srgbClr val="2F3242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Визнач</a:t>
            </a:r>
            <a:r>
              <a:rPr lang="ru-RU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запиши 5 </a:t>
            </a:r>
            <a:r>
              <a:rPr lang="ru-RU" sz="3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своїх</a:t>
            </a:r>
            <a:r>
              <a:rPr lang="ru-RU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рис, </a:t>
            </a:r>
            <a:r>
              <a:rPr lang="ru-RU" sz="3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якими</a:t>
            </a:r>
            <a:r>
              <a:rPr lang="ru-RU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</a:t>
            </a:r>
            <a:r>
              <a:rPr lang="ru-RU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пишаєшся</a:t>
            </a:r>
            <a:r>
              <a:rPr lang="ru-RU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endParaRPr lang="uk-UA" sz="30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uk-UA" sz="3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Короткий запис в щоденник</a:t>
            </a:r>
          </a:p>
          <a:p>
            <a:pPr algn="ctr"/>
            <a:r>
              <a:rPr lang="uk-UA" sz="30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с.23-28.</a:t>
            </a:r>
            <a:endParaRPr lang="uk-UA" sz="30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9" b="10000"/>
          <a:stretch/>
        </p:blipFill>
        <p:spPr>
          <a:xfrm>
            <a:off x="240165" y="1983441"/>
            <a:ext cx="5340365" cy="3913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893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03.10.2022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67106" y="226905"/>
            <a:ext cx="8732066" cy="72152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Рефлексія «Імбирний настрій». Обери емотикон, який відповідає твоєму настрою в кінці уроку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114D2C-C1D8-4522-BC61-ED45351584C4}"/>
              </a:ext>
            </a:extLst>
          </p:cNvPr>
          <p:cNvSpPr txBox="1"/>
          <p:nvPr/>
        </p:nvSpPr>
        <p:spPr>
          <a:xfrm>
            <a:off x="335979" y="1407272"/>
            <a:ext cx="21590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solidFill>
                  <a:srgbClr val="6C1013"/>
                </a:solidFill>
              </a:rPr>
              <a:t>Я з усім справився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C00276-E035-40B9-97AD-EA609E587B4C}"/>
              </a:ext>
            </a:extLst>
          </p:cNvPr>
          <p:cNvSpPr txBox="1"/>
          <p:nvPr/>
        </p:nvSpPr>
        <p:spPr>
          <a:xfrm>
            <a:off x="3355596" y="3665672"/>
            <a:ext cx="2391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solidFill>
                  <a:srgbClr val="6C1013"/>
                </a:solidFill>
              </a:rPr>
              <a:t>Мене урок розлютив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66FC8B-76EF-4077-8A8A-18F32CEBD126}"/>
              </a:ext>
            </a:extLst>
          </p:cNvPr>
          <p:cNvSpPr txBox="1"/>
          <p:nvPr/>
        </p:nvSpPr>
        <p:spPr>
          <a:xfrm>
            <a:off x="9606556" y="1457738"/>
            <a:ext cx="23918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solidFill>
                  <a:srgbClr val="6C1013"/>
                </a:solidFill>
              </a:rPr>
              <a:t>Все було легко та просто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FFBFCE0-0251-4BB9-A612-87DA6DB82A63}"/>
              </a:ext>
            </a:extLst>
          </p:cNvPr>
          <p:cNvSpPr txBox="1"/>
          <p:nvPr/>
        </p:nvSpPr>
        <p:spPr>
          <a:xfrm>
            <a:off x="929718" y="6194737"/>
            <a:ext cx="23918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solidFill>
                  <a:srgbClr val="6C1013"/>
                </a:solidFill>
              </a:rPr>
              <a:t>Було складно та нічого не зрозуміло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397BB5D-62A2-4E38-BB89-8F4D54392F57}"/>
              </a:ext>
            </a:extLst>
          </p:cNvPr>
          <p:cNvSpPr txBox="1"/>
          <p:nvPr/>
        </p:nvSpPr>
        <p:spPr>
          <a:xfrm>
            <a:off x="4394685" y="6341695"/>
            <a:ext cx="2937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solidFill>
                  <a:srgbClr val="6C1013"/>
                </a:solidFill>
              </a:rPr>
              <a:t>Більше сміху ніж навчання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1D2875-BFF4-4440-AAA9-AFE83C9180AA}"/>
              </a:ext>
            </a:extLst>
          </p:cNvPr>
          <p:cNvSpPr txBox="1"/>
          <p:nvPr/>
        </p:nvSpPr>
        <p:spPr>
          <a:xfrm>
            <a:off x="8265799" y="6341695"/>
            <a:ext cx="26815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solidFill>
                  <a:srgbClr val="6C1013"/>
                </a:solidFill>
              </a:rPr>
              <a:t>Чекаю наступний урок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3105" y="1648522"/>
            <a:ext cx="2413118" cy="197875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140" y="3729062"/>
            <a:ext cx="2587876" cy="258787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979" y="1804074"/>
            <a:ext cx="2277912" cy="227791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12236" y="4059743"/>
            <a:ext cx="1839313" cy="230503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62422" y="1355743"/>
            <a:ext cx="1751545" cy="227823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7B1D2875-BFF4-4440-AAA9-AFE83C9180AA}"/>
              </a:ext>
            </a:extLst>
          </p:cNvPr>
          <p:cNvSpPr txBox="1"/>
          <p:nvPr/>
        </p:nvSpPr>
        <p:spPr>
          <a:xfrm>
            <a:off x="6248908" y="3665672"/>
            <a:ext cx="26815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solidFill>
                  <a:srgbClr val="6C1013"/>
                </a:solidFill>
              </a:rPr>
              <a:t>Я дуже втомився</a:t>
            </a: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96924" y="1985817"/>
            <a:ext cx="2501473" cy="2501473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22455" y="4081986"/>
            <a:ext cx="2444375" cy="244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36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03.10.2022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/>
              <a:t>Гімнастика для очей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EF70354-AC86-4451-9374-B0ECE2C699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1" t="19029" r="4683" b="16505"/>
          <a:stretch/>
        </p:blipFill>
        <p:spPr>
          <a:xfrm>
            <a:off x="683579" y="1678981"/>
            <a:ext cx="10955045" cy="442108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E9EF476-82D4-43B3-AE2B-35C11B15486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" t="13334" r="91845" b="74110"/>
          <a:stretch/>
        </p:blipFill>
        <p:spPr>
          <a:xfrm>
            <a:off x="84922" y="994737"/>
            <a:ext cx="889961" cy="86113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B75EE9E-5970-4B0B-8CE6-90C38836E68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5" t="16156" r="79686" b="74110"/>
          <a:stretch/>
        </p:blipFill>
        <p:spPr>
          <a:xfrm>
            <a:off x="2545966" y="1170555"/>
            <a:ext cx="889961" cy="66757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BC785B1-C6C8-413B-A06B-F8A6303C51D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13" t="16156" r="62305" b="74110"/>
          <a:stretch/>
        </p:blipFill>
        <p:spPr>
          <a:xfrm>
            <a:off x="4834332" y="1297240"/>
            <a:ext cx="1326769" cy="667579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DD879D9-742B-4C30-AD99-1676CEC4634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38" t="14023" r="48280" b="76243"/>
          <a:stretch/>
        </p:blipFill>
        <p:spPr>
          <a:xfrm>
            <a:off x="7480204" y="1047751"/>
            <a:ext cx="1326769" cy="66757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534BDB6-5777-4128-9D6C-71ED898723A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1" t="27489" r="86147" b="62493"/>
          <a:stretch/>
        </p:blipFill>
        <p:spPr>
          <a:xfrm>
            <a:off x="10172473" y="1196418"/>
            <a:ext cx="1326769" cy="68707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431D62C-03FD-40A1-8C4E-BCB2832B74A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71" t="25383" r="71147" b="62785"/>
          <a:stretch/>
        </p:blipFill>
        <p:spPr>
          <a:xfrm>
            <a:off x="10569540" y="3705658"/>
            <a:ext cx="1326769" cy="811478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E18D3F6-490A-4110-B448-E5E39ABA1AA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73" t="25383" r="55945" b="62785"/>
          <a:stretch/>
        </p:blipFill>
        <p:spPr>
          <a:xfrm>
            <a:off x="9051636" y="5816026"/>
            <a:ext cx="1326769" cy="811478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44BD13F-B057-4F2B-9C2D-C391D490506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23" t="25383" r="45295" b="62785"/>
          <a:stretch/>
        </p:blipFill>
        <p:spPr>
          <a:xfrm>
            <a:off x="6464648" y="5816026"/>
            <a:ext cx="1326769" cy="81147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32C2FA8-B135-41AC-B440-801A008F91D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86" t="26050" r="34532" b="62118"/>
          <a:stretch/>
        </p:blipFill>
        <p:spPr>
          <a:xfrm>
            <a:off x="4343625" y="6014121"/>
            <a:ext cx="1326769" cy="811478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5AAA58F0-F4B7-4AD4-899B-9EF2E8E51CF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11" t="26050" r="18907" b="62118"/>
          <a:stretch/>
        </p:blipFill>
        <p:spPr>
          <a:xfrm>
            <a:off x="946115" y="5992671"/>
            <a:ext cx="1326769" cy="811478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1008EE52-A5F1-4D33-B36B-23EB6CA7057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78" t="26050" r="5240" b="62118"/>
          <a:stretch/>
        </p:blipFill>
        <p:spPr>
          <a:xfrm>
            <a:off x="20194" y="4367541"/>
            <a:ext cx="1326769" cy="811478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B47DF2B3-9F46-4E8F-B9C7-7F44632F89E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43" t="49358" r="34075" b="38810"/>
          <a:stretch/>
        </p:blipFill>
        <p:spPr>
          <a:xfrm>
            <a:off x="1361636" y="3567617"/>
            <a:ext cx="1052628" cy="64380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159883E8-FE86-4865-BD44-07468E48FAC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01" t="49358" r="46240" b="40509"/>
          <a:stretch/>
        </p:blipFill>
        <p:spPr>
          <a:xfrm>
            <a:off x="4316418" y="3613837"/>
            <a:ext cx="827931" cy="551368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95B505AF-A426-4CDE-8BB9-0138108C43D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3" t="50590" r="72488" b="39277"/>
          <a:stretch/>
        </p:blipFill>
        <p:spPr>
          <a:xfrm>
            <a:off x="6499238" y="3613837"/>
            <a:ext cx="1096830" cy="55136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0E977F35-CB4E-4B02-B455-686FF88D30D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36" t="62228" r="60425" b="27639"/>
          <a:stretch/>
        </p:blipFill>
        <p:spPr>
          <a:xfrm>
            <a:off x="10874836" y="5716987"/>
            <a:ext cx="1096830" cy="551368"/>
          </a:xfrm>
          <a:prstGeom prst="rect">
            <a:avLst/>
          </a:prstGeom>
        </p:spPr>
      </p:pic>
      <p:pic>
        <p:nvPicPr>
          <p:cNvPr id="30" name="Гімнастика для очей №1">
            <a:hlinkClick r:id="" action="ppaction://media"/>
            <a:extLst>
              <a:ext uri="{FF2B5EF4-FFF2-40B4-BE49-F238E27FC236}">
                <a16:creationId xmlns:a16="http://schemas.microsoft.com/office/drawing/2014/main" id="{FCA84131-84D5-4097-B17D-03BAE35ACE4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2877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25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483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0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30333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Робота з підручником</a:t>
            </a: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27328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Тренінгове заняття &amp;quot;Наш дружний 5-й клас&amp;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646" y="1538654"/>
            <a:ext cx="8390535" cy="488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6212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62318"/>
            <a:ext cx="8732066" cy="63573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Вправа «Трибуна думок»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76876" y="1653397"/>
            <a:ext cx="9804371" cy="3873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Пригадай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справу, </a:t>
            </a:r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виконання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якої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принесло </a:t>
            </a:r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тобі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задоволення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Які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риси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твого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характеру </a:t>
            </a:r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вміння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допомогли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тобі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 </a:t>
            </a:r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цього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вважаєш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найважливішим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для себе?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27" t="10892" r="28163" b="4923"/>
          <a:stretch/>
        </p:blipFill>
        <p:spPr>
          <a:xfrm>
            <a:off x="10181247" y="2939971"/>
            <a:ext cx="1906415" cy="3731416"/>
          </a:xfrm>
          <a:prstGeom prst="rect">
            <a:avLst/>
          </a:prstGeom>
        </p:spPr>
      </p:pic>
      <p:sp>
        <p:nvSpPr>
          <p:cNvPr id="6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91736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03.10.2022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178852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Запам'ятай!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57AD322-B33C-407A-878D-BCD8F27E84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2026" y="1600200"/>
            <a:ext cx="2191350" cy="4959626"/>
          </a:xfrm>
          <a:prstGeom prst="rect">
            <a:avLst/>
          </a:prstGeom>
        </p:spPr>
      </p:pic>
      <p:sp>
        <p:nvSpPr>
          <p:cNvPr id="9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27328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: скругленные углы 7">
            <a:extLst>
              <a:ext uri="{FF2B5EF4-FFF2-40B4-BE49-F238E27FC236}">
                <a16:creationId xmlns:a16="http://schemas.microsoft.com/office/drawing/2014/main" id="{1D4EF735-0A72-41DF-9EC4-188D7C661255}"/>
              </a:ext>
            </a:extLst>
          </p:cNvPr>
          <p:cNvSpPr/>
          <p:nvPr/>
        </p:nvSpPr>
        <p:spPr>
          <a:xfrm>
            <a:off x="527050" y="1456402"/>
            <a:ext cx="8622792" cy="4270925"/>
          </a:xfrm>
          <a:prstGeom prst="roundRect">
            <a:avLst/>
          </a:prstGeom>
          <a:solidFill>
            <a:srgbClr val="99CC00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Сильними сторонами </a:t>
            </a:r>
            <a:r>
              <a:rPr lang="uk-UA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називають риси характеру, таланти, здібності та вміння людини, проявляючи які, вона почувається впевнено. Розвиток сильних сторін сприяє особистісному зростанню й самовдосконаленню. Він допомагає тобі досягати успіхів у подальшому житті та професійній діяльності.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804498" y="757151"/>
            <a:ext cx="3096942" cy="462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i="1" dirty="0" err="1" smtClean="0">
                <a:solidFill>
                  <a:srgbClr val="0070C0"/>
                </a:solidFill>
                <a:cs typeface="Times New Roman" panose="02020603050405020304" pitchFamily="18" charset="0"/>
              </a:rPr>
              <a:t>Запиши</a:t>
            </a:r>
            <a:r>
              <a:rPr lang="uk-UA" sz="2400" i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 до зошита</a:t>
            </a:r>
            <a:endParaRPr lang="uk-UA" sz="2400" i="1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879" l="33603" r="51621">
                        <a14:foregroundMark x1="48189" y1="94545" x2="47092" y2="80424"/>
                        <a14:foregroundMark x1="35510" y1="27636" x2="33603" y2="63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049" r="47912"/>
          <a:stretch/>
        </p:blipFill>
        <p:spPr>
          <a:xfrm rot="2378708">
            <a:off x="454676" y="-52939"/>
            <a:ext cx="399753" cy="1569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1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03.10.2022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236355"/>
            <a:ext cx="8732066" cy="988941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Єва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відвідала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майстер-клас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на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якому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її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навчили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визначати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свої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сильні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сторони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Для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цього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потрібно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дати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відповіді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запитання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Спробуй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зробити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24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08" y="1530094"/>
            <a:ext cx="8676132" cy="517801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637322" y="2202764"/>
            <a:ext cx="7515115" cy="374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uk-UA" sz="2200" i="1" dirty="0">
                <a:solidFill>
                  <a:schemeClr val="bg1"/>
                </a:solidFill>
              </a:rPr>
              <a:t>Що мені вдається робити просто й невимушено?</a:t>
            </a:r>
          </a:p>
          <a:p>
            <a:pPr marL="457200" indent="-45720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uk-UA" sz="2200" i="1" dirty="0">
                <a:solidFill>
                  <a:schemeClr val="bg1"/>
                </a:solidFill>
              </a:rPr>
              <a:t>За що мене хвалять однокласники та однокласниці?</a:t>
            </a:r>
          </a:p>
          <a:p>
            <a:pPr marL="457200" indent="-45720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uk-UA" sz="2200" i="1" dirty="0">
                <a:solidFill>
                  <a:schemeClr val="bg1"/>
                </a:solidFill>
              </a:rPr>
              <a:t>Яке моє найбільше досягнення у школі за місяць навчання? Чому я так вважаю?</a:t>
            </a:r>
          </a:p>
          <a:p>
            <a:pPr marL="457200" indent="-45720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uk-UA" sz="2200" i="1" dirty="0">
                <a:solidFill>
                  <a:schemeClr val="bg1"/>
                </a:solidFill>
              </a:rPr>
              <a:t>Як я можу використати свої сильні сторони в навчанні? А поза школою?</a:t>
            </a:r>
          </a:p>
          <a:p>
            <a:pPr marL="457200" indent="-45720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uk-UA" sz="2200" i="1" dirty="0">
                <a:solidFill>
                  <a:schemeClr val="bg1"/>
                </a:solidFill>
              </a:rPr>
              <a:t>Від виконання яких справ я отримую задоволення?</a:t>
            </a:r>
          </a:p>
          <a:p>
            <a:pPr marL="457200" indent="-45720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uk-UA" sz="2200" i="1" dirty="0">
                <a:solidFill>
                  <a:schemeClr val="bg1"/>
                </a:solidFill>
              </a:rPr>
              <a:t>Що я можу робити довго, не помічаючи часу (окрім ігор і спілкування з друзями)?</a:t>
            </a:r>
          </a:p>
          <a:p>
            <a:pPr marL="457200" indent="-45720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uk-UA" sz="2200" i="1" dirty="0">
                <a:solidFill>
                  <a:schemeClr val="bg1"/>
                </a:solidFill>
              </a:rPr>
              <a:t>Що надає мені впевненості в собі та своїх силах?</a:t>
            </a:r>
          </a:p>
          <a:p>
            <a:pPr marL="457200" indent="-45720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uk-UA" sz="2200" i="1" dirty="0">
                <a:solidFill>
                  <a:schemeClr val="bg1"/>
                </a:solidFill>
              </a:rPr>
              <a:t>Результати яких моїх робіт і справ мені подобаються?</a:t>
            </a:r>
          </a:p>
          <a:p>
            <a:pPr marL="457200" indent="-45720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uk-UA" sz="2200" i="1" dirty="0">
                <a:solidFill>
                  <a:schemeClr val="bg1"/>
                </a:solidFill>
              </a:rPr>
              <a:t>Які мої риси цінують інші?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3450" y="4270248"/>
            <a:ext cx="2184212" cy="249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489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03.10.2022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178852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Запам'ятай!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57AD322-B33C-407A-878D-BCD8F27E84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2026" y="1600200"/>
            <a:ext cx="2191350" cy="4959626"/>
          </a:xfrm>
          <a:prstGeom prst="rect">
            <a:avLst/>
          </a:prstGeom>
        </p:spPr>
      </p:pic>
      <p:sp>
        <p:nvSpPr>
          <p:cNvPr id="9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27328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24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: скругленные углы 7">
            <a:extLst>
              <a:ext uri="{FF2B5EF4-FFF2-40B4-BE49-F238E27FC236}">
                <a16:creationId xmlns:a16="http://schemas.microsoft.com/office/drawing/2014/main" id="{1D4EF735-0A72-41DF-9EC4-188D7C661255}"/>
              </a:ext>
            </a:extLst>
          </p:cNvPr>
          <p:cNvSpPr/>
          <p:nvPr/>
        </p:nvSpPr>
        <p:spPr>
          <a:xfrm>
            <a:off x="527050" y="1126293"/>
            <a:ext cx="8622792" cy="4360108"/>
          </a:xfrm>
          <a:prstGeom prst="roundRect">
            <a:avLst/>
          </a:prstGeom>
          <a:solidFill>
            <a:srgbClr val="99CC00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90000"/>
              </a:lnSpc>
            </a:pPr>
            <a:r>
              <a:rPr lang="uk-UA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Ти </a:t>
            </a:r>
            <a:r>
              <a:rPr lang="uk-UA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вже знаєш, що ставити запитання та шукати на них відповіді — дієвий спосіб навчитися знаходити рішення в різних ситуаціях. Така робота добре розвиває критичне та аналітичне </a:t>
            </a:r>
            <a:r>
              <a:rPr lang="uk-UA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мислення.</a:t>
            </a:r>
          </a:p>
          <a:p>
            <a:pPr algn="just">
              <a:lnSpc>
                <a:spcPct val="90000"/>
              </a:lnSpc>
            </a:pPr>
            <a:r>
              <a:rPr lang="uk-UA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uk-UA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Тепер </a:t>
            </a:r>
            <a:r>
              <a:rPr lang="uk-UA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 разом з’ясували, що метод запитань допомагає ще й пізнавати свої сильні сторони та визначати шлях їх розвитку. Його також можна використовувати для визначення цілей і складання планів</a:t>
            </a:r>
            <a:r>
              <a:rPr lang="uk-UA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uk-UA" sz="2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87673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03.10.2022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152185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Рухлива вправа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558C5B0-4ED2-459B-8532-FA7A458FC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578" y="2085952"/>
            <a:ext cx="6900032" cy="388126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8D7CDBA-1596-4AC8-AE3C-6D967E8106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1249271"/>
            <a:ext cx="1834393" cy="198114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91E0AEC-CE4E-438E-8221-FBAB2C23CD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80" y="4229006"/>
            <a:ext cx="2426445" cy="246989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ACE0E24-1BDE-49C0-AC0B-09893BF6E9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563" y="5704110"/>
            <a:ext cx="1022350" cy="110413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03FE00A-A62F-431F-9251-0BA96BDF596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436" y="5704110"/>
            <a:ext cx="1022350" cy="1104138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B9B7160-7D90-4EEA-87F7-0EC0C6C689C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725" y="3410256"/>
            <a:ext cx="3146289" cy="339799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C855D78-15F6-4087-B931-E39E18F2F4E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5242" y="1127662"/>
            <a:ext cx="2440409" cy="263564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1FDE6561-8509-4745-A19A-AF8D96ED94A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201" y="890780"/>
            <a:ext cx="1441817" cy="155716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BC73600-2430-421C-9032-69FE63BB199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313" y="988057"/>
            <a:ext cx="1220203" cy="1317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82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</TotalTime>
  <Words>883</Words>
  <Application>Microsoft Office PowerPoint</Application>
  <PresentationFormat>Широкий екран</PresentationFormat>
  <Paragraphs>148</Paragraphs>
  <Slides>22</Slides>
  <Notes>0</Notes>
  <HiddenSlides>0</HiddenSlides>
  <MMClips>2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user</dc:creator>
  <cp:lastModifiedBy>user</cp:lastModifiedBy>
  <cp:revision>22</cp:revision>
  <dcterms:created xsi:type="dcterms:W3CDTF">2022-09-12T20:34:06Z</dcterms:created>
  <dcterms:modified xsi:type="dcterms:W3CDTF">2022-10-03T11:25:43Z</dcterms:modified>
</cp:coreProperties>
</file>