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8" r:id="rId5"/>
    <p:sldId id="257" r:id="rId6"/>
    <p:sldId id="265" r:id="rId7"/>
    <p:sldId id="262" r:id="rId8"/>
    <p:sldId id="269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6D02-FF23-46FE-A380-97AE7CA5E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69001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mi818frk20" TargetMode="External"/><Relationship Id="rId2" Type="http://schemas.openxmlformats.org/officeDocument/2006/relationships/hyperlink" Target="https://learningapps.org/display?v=p5m6zwuzc2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1717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Речення, його граматична основа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smtClean="0"/>
              <a:t>(</a:t>
            </a:r>
            <a:r>
              <a:rPr lang="uk-UA" dirty="0" smtClean="0"/>
              <a:t>підмет і присудок)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Перевір себе!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hlinkClick r:id="rId2"/>
              </a:rPr>
              <a:t>Підмет (</a:t>
            </a:r>
            <a:r>
              <a:rPr lang="uk-UA" dirty="0" err="1" smtClean="0">
                <a:hlinkClick r:id="rId2"/>
              </a:rPr>
              <a:t>learningapps.org</a:t>
            </a:r>
            <a:r>
              <a:rPr lang="uk-UA" dirty="0" smtClean="0">
                <a:hlinkClick r:id="rId2"/>
              </a:rPr>
              <a:t>)</a:t>
            </a:r>
            <a:endParaRPr lang="uk-UA" dirty="0" smtClean="0"/>
          </a:p>
          <a:p>
            <a:r>
              <a:rPr lang="uk-UA" dirty="0" smtClean="0">
                <a:hlinkClick r:id="rId3"/>
              </a:rPr>
              <a:t>Присудок (</a:t>
            </a:r>
            <a:r>
              <a:rPr lang="uk-UA" dirty="0" err="1" smtClean="0">
                <a:hlinkClick r:id="rId3"/>
              </a:rPr>
              <a:t>learningapps.org</a:t>
            </a:r>
            <a:r>
              <a:rPr lang="uk-UA" dirty="0" smtClean="0">
                <a:hlinkClick r:id="rId3"/>
              </a:rPr>
              <a:t>)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429000"/>
            <a:ext cx="4071934" cy="330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8659836" cy="208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Робота в зошиті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__________ лютого</a:t>
            </a:r>
          </a:p>
          <a:p>
            <a:pPr algn="ctr">
              <a:buNone/>
            </a:pPr>
            <a:r>
              <a:rPr lang="uk-UA" dirty="0" smtClean="0"/>
              <a:t>Класна робота</a:t>
            </a:r>
          </a:p>
          <a:p>
            <a:pPr algn="ctr">
              <a:buNone/>
            </a:pPr>
            <a:r>
              <a:rPr lang="uk-UA" dirty="0" smtClean="0"/>
              <a:t>Речення, його граматична </a:t>
            </a:r>
            <a:r>
              <a:rPr lang="uk-UA" dirty="0" smtClean="0"/>
              <a:t>основа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71810"/>
            <a:ext cx="4886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857760"/>
            <a:ext cx="617378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Вправа 407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85738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7"/>
            <a:ext cx="8715436" cy="165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8321664" cy="13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671" y="188640"/>
            <a:ext cx="820891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це слово або група слів, що виражають відносно закінчену думку. Речення передає повідомлення, питання або пораду, прохання, наказ; засіб вираження думки.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603" y="2348880"/>
            <a:ext cx="820891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Основні ознаки речення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наявність закінченої думки;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інтонаційна завершеність;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наявність граматичної основи;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граматичний зв’язок між усіма словами.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41498073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AutoShape 5"/>
          <p:cNvSpPr>
            <a:spLocks noChangeArrowheads="1"/>
          </p:cNvSpPr>
          <p:nvPr/>
        </p:nvSpPr>
        <p:spPr bwMode="gray">
          <a:xfrm>
            <a:off x="827584" y="1772816"/>
            <a:ext cx="3211016" cy="11096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800" dirty="0">
                <a:solidFill>
                  <a:srgbClr val="3333CC"/>
                </a:solidFill>
                <a:latin typeface="Arial Black" pitchFamily="34" charset="0"/>
              </a:rPr>
              <a:t>ПІДМЕТ</a:t>
            </a:r>
            <a:endParaRPr lang="en-US" sz="2800" dirty="0">
              <a:solidFill>
                <a:srgbClr val="3333CC"/>
              </a:solidFill>
              <a:latin typeface="Arial Black" pitchFamily="34" charset="0"/>
            </a:endParaRP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gray">
          <a:xfrm>
            <a:off x="5305114" y="1838353"/>
            <a:ext cx="3096344" cy="107518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800" b="1" dirty="0">
                <a:solidFill>
                  <a:srgbClr val="008000"/>
                </a:solidFill>
                <a:latin typeface="Arial Black" pitchFamily="34" charset="0"/>
              </a:rPr>
              <a:t>ПРИСУДОК</a:t>
            </a:r>
            <a:endParaRPr lang="en-US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8" name="Picture 8" descr="http://lh6.ggpht.com/_5-IyNCD4ll0/TBUUgM_gLUI/AAAAAAAAAGw/PFdGCXn_arw/s400/44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250" t="13020" r="49374" b="6248"/>
          <a:stretch>
            <a:fillRect/>
          </a:stretch>
        </p:blipFill>
        <p:spPr bwMode="auto">
          <a:xfrm>
            <a:off x="1634381" y="4579708"/>
            <a:ext cx="1283608" cy="17100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lh6.ggpht.com/_5-IyNCD4ll0/TBUUgM_gLUI/AAAAAAAAAGw/PFdGCXn_arw/s400/44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626" b="6248"/>
          <a:stretch>
            <a:fillRect/>
          </a:stretch>
        </p:blipFill>
        <p:spPr bwMode="auto">
          <a:xfrm>
            <a:off x="3851920" y="4680050"/>
            <a:ext cx="1663017" cy="16774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1259633" y="332656"/>
            <a:ext cx="6552728" cy="8636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ГОЛОВНІ ЧЛЕНИ РЕЧЕННЯ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cxnSp>
        <p:nvCxnSpPr>
          <p:cNvPr id="14" name="Прямая со стрелкой 13"/>
          <p:cNvCxnSpPr>
            <a:stCxn id="13" idx="2"/>
            <a:endCxn id="26629" idx="0"/>
          </p:cNvCxnSpPr>
          <p:nvPr/>
        </p:nvCxnSpPr>
        <p:spPr>
          <a:xfrm flipH="1">
            <a:off x="2433092" y="1196256"/>
            <a:ext cx="2102905" cy="57656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2"/>
            <a:endCxn id="26630" idx="0"/>
          </p:cNvCxnSpPr>
          <p:nvPr/>
        </p:nvCxnSpPr>
        <p:spPr>
          <a:xfrm>
            <a:off x="4535997" y="1196256"/>
            <a:ext cx="2317289" cy="642097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кутник 2"/>
          <p:cNvSpPr/>
          <p:nvPr/>
        </p:nvSpPr>
        <p:spPr>
          <a:xfrm>
            <a:off x="730365" y="3090908"/>
            <a:ext cx="369364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Відповідає на питання:</a:t>
            </a:r>
          </a:p>
          <a:p>
            <a:pPr algn="ctr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хто? що?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5131456" y="3051427"/>
            <a:ext cx="372685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Відповідає на питання:</a:t>
            </a:r>
          </a:p>
          <a:p>
            <a:pPr algn="ctr"/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предмет?</a:t>
            </a:r>
          </a:p>
          <a:p>
            <a:pPr algn="ctr"/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з ним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є?</a:t>
            </a:r>
          </a:p>
          <a:p>
            <a:pPr algn="ctr"/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364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Будова граматичної основи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875329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71810"/>
            <a:ext cx="8783664" cy="232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357826"/>
            <a:ext cx="8683616" cy="137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Секрети синтаксису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Речення, граматична основа яких складається з підмета й присудка, називаються </a:t>
            </a:r>
            <a:r>
              <a:rPr lang="uk-UA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двоскладними.</a:t>
            </a:r>
          </a:p>
          <a:p>
            <a:endParaRPr lang="uk-UA" dirty="0">
              <a:latin typeface="Arial Narrow" pitchFamily="34" charset="0"/>
            </a:endParaRPr>
          </a:p>
          <a:p>
            <a:endParaRPr lang="uk-UA" dirty="0">
              <a:latin typeface="Arial Narrow" pitchFamily="34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Речення, які мають  один головний член  (тільки підмет  або тільки  присудок) називаються </a:t>
            </a:r>
            <a:r>
              <a:rPr lang="uk-UA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односкладними.</a:t>
            </a:r>
            <a:endParaRPr lang="ru-RU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 descr="http://lh6.ggpht.com/_5-IyNCD4ll0/TBUUovsGP9I/AAAAAAAAAG0/ADoZ3nokJMs/s400/45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539"/>
          <a:stretch>
            <a:fillRect/>
          </a:stretch>
        </p:blipFill>
        <p:spPr bwMode="auto">
          <a:xfrm>
            <a:off x="3714744" y="2428868"/>
            <a:ext cx="1499046" cy="12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lh4.ggpht.com/_5-IyNCD4ll0/TBUUpmz4kLI/AAAAAAAAAG8/9vFbcWUw2J8/s400/47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29"/>
          <a:stretch>
            <a:fillRect/>
          </a:stretch>
        </p:blipFill>
        <p:spPr bwMode="auto">
          <a:xfrm>
            <a:off x="3624485" y="4673018"/>
            <a:ext cx="1582465" cy="135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2126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Кодовий диктант.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276872"/>
            <a:ext cx="8176422" cy="37953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Теплий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погожий ранок.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Розвидняється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Сонечко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сміливіше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розправило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промінчики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-руки.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спить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Прокинувся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Радію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новому дню.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67544" y="1124744"/>
            <a:ext cx="82089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Позначте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цифрою 2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двоскладні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1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односкладні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500034" y="6215082"/>
            <a:ext cx="210038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Код: 112221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44111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Вправа 426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12" y="1500174"/>
            <a:ext cx="8983688" cy="326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203</Words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Речення, його граматична основа  (підмет і присудок)</vt:lpstr>
      <vt:lpstr>Робота в зошиті</vt:lpstr>
      <vt:lpstr>Вправа 407</vt:lpstr>
      <vt:lpstr>Слайд 4</vt:lpstr>
      <vt:lpstr>Слайд 5</vt:lpstr>
      <vt:lpstr>Будова граматичної основи</vt:lpstr>
      <vt:lpstr>Секрети синтаксису</vt:lpstr>
      <vt:lpstr>Кодовий диктант.</vt:lpstr>
      <vt:lpstr>Вправа 426</vt:lpstr>
      <vt:lpstr>Перевір себе!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Речення, його граматична основа  (підмет і присудок)</dc:title>
  <dc:creator>Ольга</dc:creator>
  <cp:lastModifiedBy>Ольга</cp:lastModifiedBy>
  <cp:revision>4</cp:revision>
  <dcterms:created xsi:type="dcterms:W3CDTF">2023-02-25T14:35:41Z</dcterms:created>
  <dcterms:modified xsi:type="dcterms:W3CDTF">2023-02-25T15:15:41Z</dcterms:modified>
</cp:coreProperties>
</file>