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311" r:id="rId3"/>
    <p:sldId id="312" r:id="rId4"/>
    <p:sldId id="329" r:id="rId5"/>
    <p:sldId id="261" r:id="rId6"/>
    <p:sldId id="313" r:id="rId7"/>
    <p:sldId id="266" r:id="rId8"/>
    <p:sldId id="330" r:id="rId9"/>
    <p:sldId id="271" r:id="rId10"/>
    <p:sldId id="325" r:id="rId11"/>
    <p:sldId id="301" r:id="rId12"/>
    <p:sldId id="335" r:id="rId13"/>
    <p:sldId id="336" r:id="rId14"/>
    <p:sldId id="337" r:id="rId15"/>
    <p:sldId id="338" r:id="rId16"/>
    <p:sldId id="326" r:id="rId17"/>
    <p:sldId id="334" r:id="rId18"/>
    <p:sldId id="339" r:id="rId19"/>
    <p:sldId id="332" r:id="rId20"/>
    <p:sldId id="340" r:id="rId21"/>
    <p:sldId id="278" r:id="rId22"/>
    <p:sldId id="324" r:id="rId2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0000FF"/>
    <a:srgbClr val="CCFF99"/>
    <a:srgbClr val="99CC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3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4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6B41C-F5F5-43E4-866C-42113A4E231E}" type="datetimeFigureOut">
              <a:rPr lang="uk-UA" smtClean="0"/>
              <a:t>31.10.2022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F79DE-A759-4FFA-A7F1-F6BB29850C7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990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31.10.2022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44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31.10.2022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89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31.10.2022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566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31.10.2022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74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31.10.2022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970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31.10.2022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92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31.10.2022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73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31.10.2022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826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31.10.2022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23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31.10.2022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116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31.10.2022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123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F9960-52E6-4293-B17A-6809D39D64D6}" type="datetimeFigureOut">
              <a:rPr lang="uk-UA" smtClean="0"/>
              <a:t>31.10.2022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589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10" Type="http://schemas.openxmlformats.org/officeDocument/2006/relationships/image" Target="../media/image25.gi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3755022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6000" b="1" dirty="0" smtClean="0">
                <a:solidFill>
                  <a:srgbClr val="0070C0"/>
                </a:solidFill>
              </a:rPr>
              <a:t>Урок </a:t>
            </a:r>
            <a:r>
              <a:rPr lang="uk-UA" sz="6000" b="1" dirty="0" smtClean="0">
                <a:solidFill>
                  <a:srgbClr val="0070C0"/>
                </a:solidFill>
              </a:rPr>
              <a:t>8. </a:t>
            </a:r>
            <a:endParaRPr lang="uk-UA" sz="60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rgbClr val="0070C0"/>
                </a:solidFill>
              </a:rPr>
              <a:t>Менеджмент </a:t>
            </a:r>
            <a:r>
              <a:rPr lang="ru-RU" sz="6000" b="1" dirty="0" err="1" smtClean="0">
                <a:solidFill>
                  <a:srgbClr val="0070C0"/>
                </a:solidFill>
              </a:rPr>
              <a:t>навчання</a:t>
            </a:r>
            <a:r>
              <a:rPr lang="ru-RU" sz="6000" b="1" dirty="0" smtClean="0">
                <a:solidFill>
                  <a:srgbClr val="0070C0"/>
                </a:solidFill>
              </a:rPr>
              <a:t> (</a:t>
            </a:r>
            <a:r>
              <a:rPr lang="ru-RU" sz="6000" b="1" dirty="0" err="1" smtClean="0">
                <a:solidFill>
                  <a:srgbClr val="0070C0"/>
                </a:solidFill>
              </a:rPr>
              <a:t>планування</a:t>
            </a:r>
            <a:r>
              <a:rPr lang="ru-RU" sz="6000" b="1" dirty="0" smtClean="0">
                <a:solidFill>
                  <a:srgbClr val="0070C0"/>
                </a:solidFill>
              </a:rPr>
              <a:t>  </a:t>
            </a:r>
            <a:r>
              <a:rPr lang="ru-RU" sz="6000" b="1" dirty="0">
                <a:solidFill>
                  <a:srgbClr val="0070C0"/>
                </a:solidFill>
              </a:rPr>
              <a:t>і </a:t>
            </a:r>
            <a:r>
              <a:rPr lang="ru-RU" sz="6000" b="1" dirty="0" err="1">
                <a:solidFill>
                  <a:srgbClr val="0070C0"/>
                </a:solidFill>
              </a:rPr>
              <a:t>організація</a:t>
            </a:r>
            <a:r>
              <a:rPr lang="ru-RU" sz="6000" b="1" dirty="0">
                <a:solidFill>
                  <a:srgbClr val="0070C0"/>
                </a:solidFill>
              </a:rPr>
              <a:t>)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1190578" y="433502"/>
            <a:ext cx="5797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Запиши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до зошита сьогоднішню дату, тему розділу та тему уроку</a:t>
            </a:r>
            <a:endParaRPr lang="uk-UA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79" l="33603" r="51621">
                        <a14:foregroundMark x1="48189" y1="94545" x2="47092" y2="80424"/>
                        <a14:foregroundMark x1="35510" y1="27636" x2="33603" y2="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47912"/>
          <a:stretch/>
        </p:blipFill>
        <p:spPr>
          <a:xfrm rot="2378708">
            <a:off x="557846" y="64329"/>
            <a:ext cx="399753" cy="1569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9"/>
          <a:stretch/>
        </p:blipFill>
        <p:spPr>
          <a:xfrm>
            <a:off x="7046648" y="526154"/>
            <a:ext cx="4836544" cy="322886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7049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30333"/>
            <a:ext cx="8732066" cy="11955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Проаналізуй розклад, який склав Віктор. Чи можеш ти сказати, що твій розпорядок дня подібний? Чи є відмінності? Чим вони обумовлені? Обґрунтуй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663" y="1826856"/>
            <a:ext cx="2907075" cy="4930560"/>
          </a:xfrm>
          <a:prstGeom prst="rect">
            <a:avLst/>
          </a:prstGeom>
        </p:spPr>
      </p:pic>
      <p:sp>
        <p:nvSpPr>
          <p:cNvPr id="15" name="Скругленный прямоугольник 5"/>
          <p:cNvSpPr/>
          <p:nvPr/>
        </p:nvSpPr>
        <p:spPr>
          <a:xfrm>
            <a:off x="1346708" y="1511449"/>
            <a:ext cx="6042888" cy="5245967"/>
          </a:xfrm>
          <a:prstGeom prst="roundRect">
            <a:avLst/>
          </a:prstGeom>
          <a:noFill/>
          <a:ln w="38100">
            <a:solidFill>
              <a:srgbClr val="F17D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угольник 1"/>
          <p:cNvSpPr/>
          <p:nvPr/>
        </p:nvSpPr>
        <p:spPr>
          <a:xfrm>
            <a:off x="1915948" y="1474416"/>
            <a:ext cx="529866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F47021"/>
                </a:solidFill>
              </a:rPr>
              <a:t>Мій розклад</a:t>
            </a:r>
          </a:p>
          <a:p>
            <a:r>
              <a:rPr lang="uk-UA" i="1" dirty="0">
                <a:solidFill>
                  <a:srgbClr val="000000"/>
                </a:solidFill>
              </a:rPr>
              <a:t>7:30 підйом</a:t>
            </a:r>
          </a:p>
          <a:p>
            <a:r>
              <a:rPr lang="uk-UA" i="1" dirty="0">
                <a:solidFill>
                  <a:srgbClr val="000000"/>
                </a:solidFill>
              </a:rPr>
              <a:t>7:30 –7:45 ранкова гімнастика</a:t>
            </a:r>
          </a:p>
          <a:p>
            <a:r>
              <a:rPr lang="uk-UA" i="1" dirty="0">
                <a:solidFill>
                  <a:srgbClr val="000000"/>
                </a:solidFill>
              </a:rPr>
              <a:t>7:45– 8:00 водні процедури</a:t>
            </a:r>
          </a:p>
          <a:p>
            <a:r>
              <a:rPr lang="uk-UA" i="1" dirty="0">
                <a:solidFill>
                  <a:srgbClr val="000000"/>
                </a:solidFill>
              </a:rPr>
              <a:t>8:00 – 8:15 сніданок</a:t>
            </a:r>
          </a:p>
          <a:p>
            <a:r>
              <a:rPr lang="ru-RU" i="1" dirty="0">
                <a:solidFill>
                  <a:srgbClr val="000000"/>
                </a:solidFill>
              </a:rPr>
              <a:t>8:15– 8:30 дорога до </a:t>
            </a:r>
            <a:r>
              <a:rPr lang="ru-RU" i="1" dirty="0" err="1">
                <a:solidFill>
                  <a:srgbClr val="000000"/>
                </a:solidFill>
              </a:rPr>
              <a:t>школи</a:t>
            </a:r>
            <a:endParaRPr lang="ru-RU" i="1" dirty="0">
              <a:solidFill>
                <a:srgbClr val="000000"/>
              </a:solidFill>
            </a:endParaRPr>
          </a:p>
          <a:p>
            <a:r>
              <a:rPr lang="ru-RU" i="1" dirty="0">
                <a:solidFill>
                  <a:srgbClr val="000000"/>
                </a:solidFill>
              </a:rPr>
              <a:t>8:30 –13:30 уроки та перерви</a:t>
            </a:r>
          </a:p>
          <a:p>
            <a:r>
              <a:rPr lang="uk-UA" i="1" dirty="0">
                <a:solidFill>
                  <a:srgbClr val="000000"/>
                </a:solidFill>
              </a:rPr>
              <a:t>12:15–12:30 другий сніданок</a:t>
            </a:r>
          </a:p>
          <a:p>
            <a:r>
              <a:rPr lang="ru-RU" i="1" dirty="0">
                <a:solidFill>
                  <a:srgbClr val="000000"/>
                </a:solidFill>
              </a:rPr>
              <a:t>13:30 –13:45 дорога </a:t>
            </a:r>
            <a:r>
              <a:rPr lang="ru-RU" i="1" dirty="0" err="1">
                <a:solidFill>
                  <a:srgbClr val="000000"/>
                </a:solidFill>
              </a:rPr>
              <a:t>зі</a:t>
            </a:r>
            <a:r>
              <a:rPr lang="ru-RU" i="1" dirty="0">
                <a:solidFill>
                  <a:srgbClr val="000000"/>
                </a:solidFill>
              </a:rPr>
              <a:t> </a:t>
            </a:r>
            <a:r>
              <a:rPr lang="ru-RU" i="1" dirty="0" err="1">
                <a:solidFill>
                  <a:srgbClr val="000000"/>
                </a:solidFill>
              </a:rPr>
              <a:t>школи</a:t>
            </a:r>
            <a:r>
              <a:rPr lang="ru-RU" i="1" dirty="0">
                <a:solidFill>
                  <a:srgbClr val="000000"/>
                </a:solidFill>
              </a:rPr>
              <a:t> </a:t>
            </a:r>
            <a:r>
              <a:rPr lang="ru-RU" i="1" dirty="0" err="1">
                <a:solidFill>
                  <a:srgbClr val="000000"/>
                </a:solidFill>
              </a:rPr>
              <a:t>додому</a:t>
            </a:r>
            <a:endParaRPr lang="ru-RU" i="1" dirty="0">
              <a:solidFill>
                <a:srgbClr val="000000"/>
              </a:solidFill>
            </a:endParaRPr>
          </a:p>
          <a:p>
            <a:r>
              <a:rPr lang="uk-UA" i="1" dirty="0">
                <a:solidFill>
                  <a:srgbClr val="000000"/>
                </a:solidFill>
              </a:rPr>
              <a:t>14:00 –14:15 обід</a:t>
            </a:r>
          </a:p>
          <a:p>
            <a:r>
              <a:rPr lang="ru-RU" i="1" dirty="0">
                <a:solidFill>
                  <a:srgbClr val="000000"/>
                </a:solidFill>
              </a:rPr>
              <a:t>14:15–15:15 </a:t>
            </a:r>
            <a:r>
              <a:rPr lang="ru-RU" i="1" dirty="0" err="1">
                <a:solidFill>
                  <a:srgbClr val="000000"/>
                </a:solidFill>
              </a:rPr>
              <a:t>відпочинок</a:t>
            </a:r>
            <a:r>
              <a:rPr lang="ru-RU" i="1" dirty="0">
                <a:solidFill>
                  <a:srgbClr val="000000"/>
                </a:solidFill>
              </a:rPr>
              <a:t> на </a:t>
            </a:r>
            <a:r>
              <a:rPr lang="ru-RU" i="1" dirty="0" err="1">
                <a:solidFill>
                  <a:srgbClr val="000000"/>
                </a:solidFill>
              </a:rPr>
              <a:t>свіжому</a:t>
            </a:r>
            <a:r>
              <a:rPr lang="ru-RU" i="1" dirty="0">
                <a:solidFill>
                  <a:srgbClr val="000000"/>
                </a:solidFill>
              </a:rPr>
              <a:t> </a:t>
            </a:r>
            <a:r>
              <a:rPr lang="ru-RU" i="1" dirty="0" err="1">
                <a:solidFill>
                  <a:srgbClr val="000000"/>
                </a:solidFill>
              </a:rPr>
              <a:t>повітрі</a:t>
            </a:r>
            <a:endParaRPr lang="ru-RU" i="1" dirty="0">
              <a:solidFill>
                <a:srgbClr val="000000"/>
              </a:solidFill>
            </a:endParaRPr>
          </a:p>
          <a:p>
            <a:r>
              <a:rPr lang="ru-RU" i="1" dirty="0">
                <a:solidFill>
                  <a:srgbClr val="000000"/>
                </a:solidFill>
              </a:rPr>
              <a:t>15:15 –16:30 </a:t>
            </a:r>
            <a:r>
              <a:rPr lang="ru-RU" i="1" dirty="0" err="1">
                <a:solidFill>
                  <a:srgbClr val="000000"/>
                </a:solidFill>
              </a:rPr>
              <a:t>виконання</a:t>
            </a:r>
            <a:r>
              <a:rPr lang="ru-RU" i="1" dirty="0">
                <a:solidFill>
                  <a:srgbClr val="000000"/>
                </a:solidFill>
              </a:rPr>
              <a:t> </a:t>
            </a:r>
            <a:r>
              <a:rPr lang="ru-RU" i="1" dirty="0" err="1">
                <a:solidFill>
                  <a:srgbClr val="000000"/>
                </a:solidFill>
              </a:rPr>
              <a:t>домашніх</a:t>
            </a:r>
            <a:r>
              <a:rPr lang="ru-RU" i="1" dirty="0">
                <a:solidFill>
                  <a:srgbClr val="000000"/>
                </a:solidFill>
              </a:rPr>
              <a:t> </a:t>
            </a:r>
            <a:r>
              <a:rPr lang="ru-RU" i="1" dirty="0" err="1">
                <a:solidFill>
                  <a:srgbClr val="000000"/>
                </a:solidFill>
              </a:rPr>
              <a:t>завдань</a:t>
            </a:r>
            <a:endParaRPr lang="ru-RU" i="1" dirty="0">
              <a:solidFill>
                <a:srgbClr val="000000"/>
              </a:solidFill>
            </a:endParaRPr>
          </a:p>
          <a:p>
            <a:r>
              <a:rPr lang="ru-RU" i="1" dirty="0">
                <a:solidFill>
                  <a:srgbClr val="000000"/>
                </a:solidFill>
              </a:rPr>
              <a:t>16:30 –17:00 дорога до центру </a:t>
            </a:r>
            <a:r>
              <a:rPr lang="ru-RU" i="1" dirty="0" err="1">
                <a:solidFill>
                  <a:srgbClr val="000000"/>
                </a:solidFill>
              </a:rPr>
              <a:t>дитячої</a:t>
            </a:r>
            <a:r>
              <a:rPr lang="ru-RU" i="1" dirty="0">
                <a:solidFill>
                  <a:srgbClr val="000000"/>
                </a:solidFill>
              </a:rPr>
              <a:t> </a:t>
            </a:r>
            <a:r>
              <a:rPr lang="ru-RU" i="1" dirty="0" err="1">
                <a:solidFill>
                  <a:srgbClr val="000000"/>
                </a:solidFill>
              </a:rPr>
              <a:t>творчості</a:t>
            </a:r>
            <a:endParaRPr lang="ru-RU" i="1" dirty="0">
              <a:solidFill>
                <a:srgbClr val="000000"/>
              </a:solidFill>
            </a:endParaRPr>
          </a:p>
          <a:p>
            <a:r>
              <a:rPr lang="ru-RU" i="1" dirty="0">
                <a:solidFill>
                  <a:srgbClr val="000000"/>
                </a:solidFill>
              </a:rPr>
              <a:t>17:00 –18:30 участь у </a:t>
            </a:r>
            <a:r>
              <a:rPr lang="ru-RU" i="1" dirty="0" err="1">
                <a:solidFill>
                  <a:srgbClr val="000000"/>
                </a:solidFill>
              </a:rPr>
              <a:t>гуртках</a:t>
            </a:r>
            <a:r>
              <a:rPr lang="ru-RU" i="1" dirty="0">
                <a:solidFill>
                  <a:srgbClr val="000000"/>
                </a:solidFill>
              </a:rPr>
              <a:t> за </a:t>
            </a:r>
            <a:r>
              <a:rPr lang="ru-RU" i="1" dirty="0" err="1">
                <a:solidFill>
                  <a:srgbClr val="000000"/>
                </a:solidFill>
              </a:rPr>
              <a:t>інтересами</a:t>
            </a:r>
            <a:endParaRPr lang="ru-RU" i="1" dirty="0">
              <a:solidFill>
                <a:srgbClr val="000000"/>
              </a:solidFill>
            </a:endParaRPr>
          </a:p>
          <a:p>
            <a:r>
              <a:rPr lang="uk-UA" i="1" dirty="0">
                <a:solidFill>
                  <a:srgbClr val="000000"/>
                </a:solidFill>
              </a:rPr>
              <a:t>18:30 –19:00 дорога додому</a:t>
            </a:r>
          </a:p>
          <a:p>
            <a:r>
              <a:rPr lang="uk-UA" i="1" dirty="0">
                <a:solidFill>
                  <a:srgbClr val="000000"/>
                </a:solidFill>
              </a:rPr>
              <a:t>19:00 –19:15 вечеря</a:t>
            </a:r>
          </a:p>
          <a:p>
            <a:r>
              <a:rPr lang="ru-RU" i="1" dirty="0">
                <a:solidFill>
                  <a:srgbClr val="000000"/>
                </a:solidFill>
              </a:rPr>
              <a:t>19:15–21:15 </a:t>
            </a:r>
            <a:r>
              <a:rPr lang="ru-RU" i="1" dirty="0" err="1">
                <a:solidFill>
                  <a:srgbClr val="000000"/>
                </a:solidFill>
              </a:rPr>
              <a:t>вільний</a:t>
            </a:r>
            <a:r>
              <a:rPr lang="ru-RU" i="1" dirty="0">
                <a:solidFill>
                  <a:srgbClr val="000000"/>
                </a:solidFill>
              </a:rPr>
              <a:t> час для </a:t>
            </a:r>
            <a:r>
              <a:rPr lang="ru-RU" i="1" dirty="0" err="1">
                <a:solidFill>
                  <a:srgbClr val="000000"/>
                </a:solidFill>
              </a:rPr>
              <a:t>хобі</a:t>
            </a:r>
            <a:r>
              <a:rPr lang="ru-RU" i="1" dirty="0">
                <a:solidFill>
                  <a:srgbClr val="000000"/>
                </a:solidFill>
              </a:rPr>
              <a:t> та </a:t>
            </a:r>
            <a:r>
              <a:rPr lang="ru-RU" i="1" dirty="0" err="1">
                <a:solidFill>
                  <a:srgbClr val="000000"/>
                </a:solidFill>
              </a:rPr>
              <a:t>спілкування</a:t>
            </a:r>
            <a:endParaRPr lang="ru-RU" i="1" dirty="0">
              <a:solidFill>
                <a:srgbClr val="000000"/>
              </a:solidFill>
            </a:endParaRPr>
          </a:p>
          <a:p>
            <a:r>
              <a:rPr lang="uk-UA" i="1" dirty="0">
                <a:solidFill>
                  <a:srgbClr val="000000"/>
                </a:solidFill>
              </a:rPr>
              <a:t>21:15–21:30 водні процедури</a:t>
            </a:r>
          </a:p>
          <a:p>
            <a:r>
              <a:rPr lang="uk-UA" i="1" dirty="0">
                <a:solidFill>
                  <a:srgbClr val="000000"/>
                </a:solidFill>
              </a:rPr>
              <a:t>21:30 –7:30 сон</a:t>
            </a: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val="123307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4"/>
          <p:cNvSpPr/>
          <p:nvPr/>
        </p:nvSpPr>
        <p:spPr>
          <a:xfrm>
            <a:off x="3459934" y="196002"/>
            <a:ext cx="8732066" cy="5002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Практичне завдання</a:t>
            </a:r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256" y="3226550"/>
            <a:ext cx="3636264" cy="3636264"/>
          </a:xfrm>
          <a:prstGeom prst="rect">
            <a:avLst/>
          </a:prstGeom>
        </p:spPr>
      </p:pic>
      <p:sp>
        <p:nvSpPr>
          <p:cNvPr id="9" name="Скругленный прямоугольник 7"/>
          <p:cNvSpPr/>
          <p:nvPr/>
        </p:nvSpPr>
        <p:spPr>
          <a:xfrm>
            <a:off x="146304" y="1335024"/>
            <a:ext cx="9546336" cy="24398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Тепер склади свій погодинний розклад на день.</a:t>
            </a:r>
            <a:endParaRPr lang="uk-UA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748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2" y="1271258"/>
            <a:ext cx="4718304" cy="47183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59934" y="130333"/>
            <a:ext cx="8732066" cy="4792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Поради тайм-менеджера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158" y="5116310"/>
            <a:ext cx="1746504" cy="1746504"/>
          </a:xfrm>
          <a:prstGeom prst="rect">
            <a:avLst/>
          </a:prstGeom>
        </p:spPr>
      </p:pic>
      <p:sp>
        <p:nvSpPr>
          <p:cNvPr id="14" name="Прямоугольник с двумя скругленными противолежащими углами 7"/>
          <p:cNvSpPr/>
          <p:nvPr/>
        </p:nvSpPr>
        <p:spPr>
          <a:xfrm>
            <a:off x="5010912" y="738554"/>
            <a:ext cx="7076750" cy="4248802"/>
          </a:xfrm>
          <a:prstGeom prst="round2Diag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Далі Катерина порадила Віктору та його друзям детальніше розписати справи, заплановані на другу половину дня, і визначити найважливіші. </a:t>
            </a:r>
          </a:p>
          <a:p>
            <a:pPr algn="ctr"/>
            <a:r>
              <a:rPr lang="uk-UA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Зроби це й ти.</a:t>
            </a:r>
            <a:endParaRPr lang="uk-UA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760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78852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Запам'ятай!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AD322-B33C-407A-878D-BCD8F27E8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92" y="1591132"/>
            <a:ext cx="2191350" cy="4959626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1054100" y="835208"/>
            <a:ext cx="8629162" cy="5378023"/>
          </a:xfrm>
          <a:prstGeom prst="roundRect">
            <a:avLst/>
          </a:prstGeom>
          <a:solidFill>
            <a:srgbClr val="99CC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uk-UA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визначити найважливіші справи та спланувати час на них? Скористайся методом запитань і відповідей.</a:t>
            </a:r>
          </a:p>
          <a:p>
            <a:pPr marL="4572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я здобуду, якщо впораюся із цією справою вчасно?</a:t>
            </a:r>
          </a:p>
          <a:p>
            <a:pPr marL="4572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я втрачу або не отримаю, якщо не зроблю цю справу,</a:t>
            </a:r>
          </a:p>
          <a:p>
            <a:pPr marL="4572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зроблю не повністю або невчасно?</a:t>
            </a:r>
          </a:p>
          <a:p>
            <a:pPr marL="4572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залежить від цієї справи наступна?</a:t>
            </a:r>
          </a:p>
          <a:p>
            <a:pPr marL="4572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потрібна мені допомога інших людей?</a:t>
            </a:r>
          </a:p>
          <a:p>
            <a:pPr marL="4572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маю я заздалегідь звернутися до них?</a:t>
            </a:r>
          </a:p>
          <a:p>
            <a:pPr marL="4572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я маю діяти, аби виконати цю справу ефективно, </a:t>
            </a:r>
          </a:p>
          <a:p>
            <a:pPr marL="4572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гаючи часу?</a:t>
            </a:r>
            <a:endParaRPr lang="uk-UA" sz="2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765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6" name="Гімнастика для очей №6">
            <a:hlinkClick r:id="" action="ppaction://media"/>
            <a:extLst>
              <a:ext uri="{FF2B5EF4-FFF2-40B4-BE49-F238E27FC236}">
                <a16:creationId xmlns:a16="http://schemas.microsoft.com/office/drawing/2014/main" id="{93950FE8-5928-4631-86B8-9FD247D1C2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215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1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2" y="1271258"/>
            <a:ext cx="4718304" cy="47183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59934" y="130333"/>
            <a:ext cx="8732066" cy="4792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Поради тайм-менеджера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158" y="5116310"/>
            <a:ext cx="1746504" cy="1746504"/>
          </a:xfrm>
          <a:prstGeom prst="rect">
            <a:avLst/>
          </a:prstGeom>
        </p:spPr>
      </p:pic>
      <p:sp>
        <p:nvSpPr>
          <p:cNvPr id="14" name="Прямоугольник с двумя скругленными противолежащими углами 7"/>
          <p:cNvSpPr/>
          <p:nvPr/>
        </p:nvSpPr>
        <p:spPr>
          <a:xfrm>
            <a:off x="5010912" y="738554"/>
            <a:ext cx="7076750" cy="4248802"/>
          </a:xfrm>
          <a:prstGeom prst="round2Diag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Катерина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розповіла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часом треба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стежити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Виявляється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існує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пожирачів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часу”,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відвертають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нашу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увагу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справ і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змушують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марнувати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час.</a:t>
            </a:r>
            <a:endParaRPr lang="uk-UA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303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72863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Обговоріть у класі, про яких “пожирачів” ідеться. Результати обговорення оформи у вигляді хмари слів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389" y="2684677"/>
            <a:ext cx="4619549" cy="461954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3290924" y="2370943"/>
            <a:ext cx="3758656" cy="133845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“Пожирачі часу”</a:t>
            </a:r>
            <a:endParaRPr lang="ru-RU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257621" y="4878374"/>
            <a:ext cx="2895600" cy="11941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Безлад на робочому місці </a:t>
            </a:r>
            <a:endParaRPr lang="ru-RU" sz="2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09268" y="4878374"/>
            <a:ext cx="2895600" cy="11941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Невміння виділяти пріоритети</a:t>
            </a:r>
            <a:endParaRPr lang="ru-RU" sz="2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5806" y="1375707"/>
            <a:ext cx="2895600" cy="9011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Відсутність планів на день</a:t>
            </a:r>
            <a:endParaRPr lang="ru-RU" sz="2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3659" y="2450592"/>
            <a:ext cx="2895600" cy="1179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Звичка братися одразу за кілька справ</a:t>
            </a:r>
            <a:endParaRPr lang="ru-RU" sz="2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3659" y="3803489"/>
            <a:ext cx="2895600" cy="9011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Відсутність відчуття часу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302829" y="3798172"/>
            <a:ext cx="2895600" cy="9117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Соцмережі</a:t>
            </a:r>
            <a:r>
              <a:rPr lang="uk-UA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ігри, чати</a:t>
            </a:r>
            <a:endParaRPr lang="ru-RU" sz="2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272012" y="2450592"/>
            <a:ext cx="2895600" cy="1179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Недосипання та відсутність відпочинку</a:t>
            </a:r>
            <a:endParaRPr lang="ru-RU" sz="2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272012" y="1381881"/>
            <a:ext cx="2895600" cy="9117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Часті паузи та перекуси</a:t>
            </a:r>
            <a:endParaRPr lang="ru-RU" sz="2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23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7989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“пожирачами часу” можна успішно боротися. Прочитай список порад. Доповни його своїми пропозиціями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07624" y="1133856"/>
            <a:ext cx="2437970" cy="56149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49" y="2753534"/>
            <a:ext cx="2851680" cy="4109280"/>
          </a:xfrm>
          <a:prstGeom prst="rect">
            <a:avLst/>
          </a:prstGeom>
        </p:spPr>
      </p:pic>
      <p:sp>
        <p:nvSpPr>
          <p:cNvPr id="10" name="Скругленная прямоугольная выноска 10"/>
          <p:cNvSpPr/>
          <p:nvPr/>
        </p:nvSpPr>
        <p:spPr>
          <a:xfrm>
            <a:off x="3257068" y="1691640"/>
            <a:ext cx="6024092" cy="3904488"/>
          </a:xfrm>
          <a:prstGeom prst="wedgeRoundRectCallout">
            <a:avLst>
              <a:gd name="adj1" fmla="val -59236"/>
              <a:gd name="adj2" fmla="val -337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Плануй свій час і виконуй</a:t>
            </a:r>
          </a:p>
          <a:p>
            <a:pPr algn="just"/>
            <a:r>
              <a:rPr lang="uk-UA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заплановане.</a:t>
            </a:r>
          </a:p>
          <a:p>
            <a:pPr algn="just"/>
            <a:r>
              <a:rPr lang="uk-UA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Плануй час на роботу і час</a:t>
            </a:r>
          </a:p>
          <a:p>
            <a:pPr algn="just"/>
            <a:r>
              <a:rPr lang="uk-UA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відпочинок.</a:t>
            </a:r>
          </a:p>
          <a:p>
            <a:pPr algn="just"/>
            <a:r>
              <a:rPr lang="uk-UA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Концентруйся на одній справі, не роби кілька справ одночасно.</a:t>
            </a:r>
          </a:p>
          <a:p>
            <a:pPr algn="just"/>
            <a:r>
              <a:rPr lang="uk-UA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Виокремлюй найважливіші справи, які треба виконати передусім.</a:t>
            </a:r>
            <a:endParaRPr lang="uk-UA" sz="2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723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78852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Запам'ятай!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AD322-B33C-407A-878D-BCD8F27E8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92" y="1591132"/>
            <a:ext cx="2191350" cy="4959626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1054100" y="1126291"/>
            <a:ext cx="8629162" cy="4055309"/>
          </a:xfrm>
          <a:prstGeom prst="roundRect">
            <a:avLst/>
          </a:prstGeom>
          <a:solidFill>
            <a:srgbClr val="99CC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uk-UA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 не знаєш, як розпочати велику важливу справу, використовуй метод швейцарського сиру. Уяви, що ця справа — великий і важкий кавалок сиру. Почни з найпростішого, зроби щось невелике — ось і з’явилася перша “дірка” у твоєму уявному швейцарському сирі. Щодня роби якусь частину роботи — “дірочки” у сирі. Дуже скоро ти помітиш, що у твоєму уявному швейцарському сирі з’явилася вже велика кількість “дірок”, а сам сир став легшим</a:t>
            </a:r>
            <a:r>
              <a:rPr lang="uk-UA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784" y="4758588"/>
            <a:ext cx="2257846" cy="203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6357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Допоможи дівчинці впорядкувати справи й визначити приблизну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тривалість кожної, зважаючи на власний досвід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27050" y="1118330"/>
            <a:ext cx="7993400" cy="3284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Марійка упродовж дня мала погодувати морську свинку, прибрати у власній кімнаті, виконати домашнє завдання, відвідати танцювальний гурток, почитати книжку, повчитися на уроках у школі, умитися, поїсти, </a:t>
            </a:r>
            <a:r>
              <a:rPr lang="uk-UA" sz="3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поспати</a:t>
            </a:r>
            <a:r>
              <a:rPr lang="uk-UA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267640" y="2523743"/>
            <a:ext cx="2752949" cy="42558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5" y="4722968"/>
            <a:ext cx="1493353" cy="193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0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качать - Большой смайлик улыбки — стоковая иллюстрация #12221489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398" y1="29688" x2="33398" y2="29688"/>
                        <a14:foregroundMark x1="62012" y1="29199" x2="62012" y2="29199"/>
                        <a14:foregroundMark x1="25488" y1="50586" x2="25488" y2="50586"/>
                        <a14:foregroundMark x1="31641" y1="51855" x2="31641" y2="51855"/>
                        <a14:foregroundMark x1="38770" y1="54688" x2="38770" y2="54688"/>
                        <a14:foregroundMark x1="58691" y1="58496" x2="58691" y2="58496"/>
                        <a14:foregroundMark x1="71973" y1="54395" x2="71973" y2="54395"/>
                        <a14:foregroundMark x1="77539" y1="51660" x2="77539" y2="51660"/>
                        <a14:foregroundMark x1="79883" y1="47266" x2="79883" y2="47266"/>
                        <a14:foregroundMark x1="81152" y1="53125" x2="81152" y2="53125"/>
                        <a14:foregroundMark x1="75488" y1="59766" x2="75488" y2="59766"/>
                        <a14:foregroundMark x1="68066" y1="66699" x2="68066" y2="66699"/>
                        <a14:foregroundMark x1="58691" y1="71289" x2="58691" y2="71289"/>
                        <a14:foregroundMark x1="46973" y1="73340" x2="46973" y2="73340"/>
                        <a14:foregroundMark x1="34473" y1="68945" x2="34473" y2="68945"/>
                        <a14:foregroundMark x1="27832" y1="62598" x2="27832" y2="62598"/>
                        <a14:foregroundMark x1="21973" y1="54395" x2="21973" y2="54395"/>
                        <a14:foregroundMark x1="21680" y1="45996" x2="21680" y2="45996"/>
                        <a14:foregroundMark x1="42383" y1="60840" x2="42383" y2="60840"/>
                        <a14:foregroundMark x1="57422" y1="62598" x2="57422" y2="62598"/>
                        <a14:foregroundMark x1="43848" y1="70801" x2="43848" y2="70801"/>
                        <a14:foregroundMark x1="43066" y1="64941" x2="43066" y2="64941"/>
                        <a14:foregroundMark x1="47168" y1="59082" x2="47168" y2="59082"/>
                        <a14:foregroundMark x1="69922" y1="51367" x2="69922" y2="51367"/>
                        <a14:foregroundMark x1="66797" y1="71582" x2="66797" y2="71582"/>
                        <a14:foregroundMark x1="75000" y1="63672" x2="75000" y2="63672"/>
                        <a14:foregroundMark x1="30078" y1="55957" x2="30078" y2="55957"/>
                        <a14:foregroundMark x1="32129" y1="68262" x2="32129" y2="68262"/>
                        <a14:foregroundMark x1="41602" y1="73535" x2="41602" y2="73535"/>
                        <a14:foregroundMark x1="46973" y1="65137" x2="46973" y2="65137"/>
                        <a14:foregroundMark x1="54590" y1="59766" x2="54590" y2="59766"/>
                        <a14:foregroundMark x1="54590" y1="72559" x2="54590" y2="72559"/>
                        <a14:foregroundMark x1="75488" y1="46777" x2="75488" y2="46777"/>
                        <a14:foregroundMark x1="25293" y1="60840" x2="25293" y2="60840"/>
                        <a14:foregroundMark x1="36230" y1="71777" x2="36230" y2="71777"/>
                        <a14:foregroundMark x1="38770" y1="61035" x2="38770" y2="61035"/>
                        <a14:foregroundMark x1="62793" y1="55469" x2="62793" y2="55469"/>
                        <a14:foregroundMark x1="62500" y1="61328" x2="62500" y2="61328"/>
                        <a14:foregroundMark x1="56152" y1="75391" x2="56152" y2="75391"/>
                        <a14:foregroundMark x1="46387" y1="75586" x2="46387" y2="75586"/>
                        <a14:foregroundMark x1="61230" y1="72070" x2="61230" y2="72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62" y="2679188"/>
            <a:ext cx="3963600" cy="366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94070"/>
            <a:ext cx="8732066" cy="5002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Психологічна налаштування на урок. Вправа «Спіймай настрій»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405316" y="1773591"/>
            <a:ext cx="8468405" cy="3488794"/>
          </a:xfrm>
          <a:prstGeom prst="wedgeRoundRectCallout">
            <a:avLst>
              <a:gd name="adj1" fmla="val -73507"/>
              <a:gd name="adj2" fmla="val -48949"/>
              <a:gd name="adj3" fmla="val 16667"/>
            </a:avLst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>
                <a:solidFill>
                  <a:srgbClr val="FFFF00"/>
                </a:solidFill>
              </a:rPr>
              <a:t>Посміхніться одне одному, «зніміть» посмішку зі свого обличчя та «киньте» своєму сусідові. «Спіймайте» посмішку, «прикрасьте» нею своє обличчя. </a:t>
            </a:r>
          </a:p>
        </p:txBody>
      </p:sp>
      <p:pic>
        <p:nvPicPr>
          <p:cNvPr id="17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89" y="2770304"/>
            <a:ext cx="2623263" cy="378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595" y="2770148"/>
            <a:ext cx="3729933" cy="348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62" y="2599238"/>
            <a:ext cx="5384923" cy="382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рикольные картинки смайлы приветствие | hockeytape.ru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14" l="0" r="99701">
                        <a14:foregroundMark x1="56320" y1="27571" x2="56320" y2="2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/>
          <a:stretch/>
        </p:blipFill>
        <p:spPr bwMode="auto">
          <a:xfrm>
            <a:off x="3400925" y="2370703"/>
            <a:ext cx="6947971" cy="393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293" y="1245634"/>
            <a:ext cx="5619235" cy="50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3386442" y="1773591"/>
            <a:ext cx="8472796" cy="3494186"/>
          </a:xfrm>
          <a:prstGeom prst="wedgeRoundRectCallout">
            <a:avLst>
              <a:gd name="adj1" fmla="val -72898"/>
              <a:gd name="adj2" fmla="val -47875"/>
              <a:gd name="adj3" fmla="val 16667"/>
            </a:avLst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Тож починаємо працювати у гарному настрої. Будемо: уважні, розумні, організовані, кмітливі. </a:t>
            </a:r>
          </a:p>
          <a:p>
            <a:pPr algn="ctr"/>
            <a:r>
              <a:rPr lang="uk-UA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 урок пройшов цікаво,</a:t>
            </a:r>
          </a:p>
          <a:p>
            <a:pPr algn="ctr"/>
            <a:r>
              <a:rPr lang="uk-UA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всі берімося до справи!</a:t>
            </a:r>
          </a:p>
        </p:txBody>
      </p:sp>
    </p:spTree>
    <p:extLst>
      <p:ext uri="{BB962C8B-B14F-4D97-AF65-F5344CB8AC3E}">
        <p14:creationId xmlns:p14="http://schemas.microsoft.com/office/powerpoint/2010/main" val="216076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78852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Запам'ятай!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AD322-B33C-407A-878D-BCD8F27E8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92" y="1591132"/>
            <a:ext cx="2191350" cy="4959626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1054100" y="1126291"/>
            <a:ext cx="8629162" cy="4055309"/>
          </a:xfrm>
          <a:prstGeom prst="roundRect">
            <a:avLst/>
          </a:prstGeom>
          <a:solidFill>
            <a:srgbClr val="99CC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uk-UA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Добре спланувати будь-яку справу тобі допоможе метод візуалізації результату. Спробуй уявити результат справи в деталях — що це буде, який вигляд матиме, яку принесе користь тощо. Намалюй це, добери і наклей світлини тощо, створивши “дошку візуалізації”. Це допоможе тобі краще зрозуміти, що потрібно для досягнення результату та як діяти. Візуалізація результату добре мотивує на його досягнення!</a:t>
            </a:r>
          </a:p>
        </p:txBody>
      </p:sp>
    </p:spTree>
    <p:extLst>
      <p:ext uri="{BB962C8B-B14F-4D97-AF65-F5344CB8AC3E}">
        <p14:creationId xmlns:p14="http://schemas.microsoft.com/office/powerpoint/2010/main" val="419907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459934" y="197716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Домашнє завдання</a:t>
            </a:r>
          </a:p>
        </p:txBody>
      </p:sp>
      <p:sp>
        <p:nvSpPr>
          <p:cNvPr id="5" name="Прямокутник: округлені кути 5">
            <a:extLst>
              <a:ext uri="{FF2B5EF4-FFF2-40B4-BE49-F238E27FC236}">
                <a16:creationId xmlns:a16="http://schemas.microsoft.com/office/drawing/2014/main" id="{F35B1DC1-1FB4-485D-B536-AB95778CE417}"/>
              </a:ext>
            </a:extLst>
          </p:cNvPr>
          <p:cNvSpPr/>
          <p:nvPr/>
        </p:nvSpPr>
        <p:spPr>
          <a:xfrm>
            <a:off x="5822576" y="1250576"/>
            <a:ext cx="6064624" cy="5068944"/>
          </a:xfrm>
          <a:prstGeom prst="roundRect">
            <a:avLst/>
          </a:prstGeom>
          <a:ln w="57150">
            <a:solidFill>
              <a:srgbClr val="2F324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бажання створи свою “дошку візуалізації”.</a:t>
            </a:r>
          </a:p>
          <a:p>
            <a:pPr algn="ctr"/>
            <a:endParaRPr lang="uk-UA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Короткий запис в щоденник</a:t>
            </a:r>
          </a:p>
          <a:p>
            <a:pPr algn="ctr"/>
            <a:r>
              <a:rPr lang="uk-UA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с.37-41, карта.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10000"/>
          <a:stretch/>
        </p:blipFill>
        <p:spPr>
          <a:xfrm>
            <a:off x="240165" y="1983441"/>
            <a:ext cx="5340365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67106" y="226906"/>
            <a:ext cx="8732066" cy="5783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Рефлексія «В кінотеатрі»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C8A4A7-E541-4FF4-ABE5-5AC564051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1" t="9052" r="73006" b="55758"/>
          <a:stretch/>
        </p:blipFill>
        <p:spPr>
          <a:xfrm>
            <a:off x="2830688" y="3950098"/>
            <a:ext cx="1524001" cy="24133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EAA65B5-237E-4961-B2A4-54BE015E1A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3" t="9052" r="38725" b="55758"/>
          <a:stretch/>
        </p:blipFill>
        <p:spPr>
          <a:xfrm>
            <a:off x="407946" y="3950098"/>
            <a:ext cx="1867663" cy="24133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B25A3E-DB35-45FC-9650-9016B72DB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2" t="9052" r="8944" b="55758"/>
          <a:stretch/>
        </p:blipFill>
        <p:spPr>
          <a:xfrm>
            <a:off x="4998439" y="3950098"/>
            <a:ext cx="1742972" cy="24133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2C9E7C-DDF0-4993-B6A8-C968273DD6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4" t="44051" r="39512" b="20759"/>
          <a:stretch/>
        </p:blipFill>
        <p:spPr>
          <a:xfrm>
            <a:off x="7410656" y="3950098"/>
            <a:ext cx="1742972" cy="24133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7441EBD-0967-4A40-B388-2DFEF23D3E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9" t="44051" r="8527" b="20759"/>
          <a:stretch/>
        </p:blipFill>
        <p:spPr>
          <a:xfrm>
            <a:off x="9822873" y="3950098"/>
            <a:ext cx="1742972" cy="2413372"/>
          </a:xfrm>
          <a:prstGeom prst="rect">
            <a:avLst/>
          </a:prstGeom>
        </p:spPr>
      </p:pic>
      <p:sp>
        <p:nvSpPr>
          <p:cNvPr id="16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id="{E5B14615-0F58-4F8D-981C-927953180B0B}"/>
              </a:ext>
            </a:extLst>
          </p:cNvPr>
          <p:cNvSpPr/>
          <p:nvPr/>
        </p:nvSpPr>
        <p:spPr>
          <a:xfrm>
            <a:off x="407946" y="1376287"/>
            <a:ext cx="11531209" cy="1257300"/>
          </a:xfrm>
          <a:prstGeom prst="wedgeRoundRectCallout">
            <a:avLst>
              <a:gd name="adj1" fmla="val -35837"/>
              <a:gd name="adj2" fmla="val 101375"/>
              <a:gd name="adj3" fmla="val 16667"/>
            </a:avLst>
          </a:prstGeom>
          <a:solidFill>
            <a:srgbClr val="538FCC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 яскравим моментом «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фільму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був …</a:t>
            </a:r>
          </a:p>
        </p:txBody>
      </p:sp>
      <p:sp>
        <p:nvSpPr>
          <p:cNvPr id="17" name="Бульбашка прямої мови: прямокутна з округленими кутами 15">
            <a:extLst>
              <a:ext uri="{FF2B5EF4-FFF2-40B4-BE49-F238E27FC236}">
                <a16:creationId xmlns:a16="http://schemas.microsoft.com/office/drawing/2014/main" id="{916C3A60-9999-496E-863E-D926B9C51679}"/>
              </a:ext>
            </a:extLst>
          </p:cNvPr>
          <p:cNvSpPr/>
          <p:nvPr/>
        </p:nvSpPr>
        <p:spPr>
          <a:xfrm>
            <a:off x="407946" y="1376286"/>
            <a:ext cx="11531209" cy="1257300"/>
          </a:xfrm>
          <a:prstGeom prst="wedgeRoundRectCallout">
            <a:avLst>
              <a:gd name="adj1" fmla="val -22951"/>
              <a:gd name="adj2" fmla="val 108813"/>
              <a:gd name="adj3" fmla="val 16667"/>
            </a:avLst>
          </a:prstGeom>
          <a:solidFill>
            <a:srgbClr val="DE2F2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Мене вразив та здивував «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епізод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про …</a:t>
            </a:r>
          </a:p>
        </p:txBody>
      </p:sp>
      <p:sp>
        <p:nvSpPr>
          <p:cNvPr id="18" name="Бульбашка прямої мови: прямокутна з округленими кутами 16">
            <a:extLst>
              <a:ext uri="{FF2B5EF4-FFF2-40B4-BE49-F238E27FC236}">
                <a16:creationId xmlns:a16="http://schemas.microsoft.com/office/drawing/2014/main" id="{BBFF30BB-DA4D-463A-BC8B-1D6AC137DE64}"/>
              </a:ext>
            </a:extLst>
          </p:cNvPr>
          <p:cNvSpPr/>
          <p:nvPr/>
        </p:nvSpPr>
        <p:spPr>
          <a:xfrm>
            <a:off x="407946" y="1384380"/>
            <a:ext cx="11531209" cy="1257300"/>
          </a:xfrm>
          <a:prstGeom prst="wedgeRoundRectCallout">
            <a:avLst>
              <a:gd name="adj1" fmla="val -6641"/>
              <a:gd name="adj2" fmla="val 102201"/>
              <a:gd name="adj3" fmla="val 16667"/>
            </a:avLst>
          </a:prstGeom>
          <a:solidFill>
            <a:srgbClr val="538FCC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оцінюю гру «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акторського складу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(вчителя, свою та однокласників) так …</a:t>
            </a:r>
          </a:p>
        </p:txBody>
      </p:sp>
      <p:sp>
        <p:nvSpPr>
          <p:cNvPr id="20" name="Бульбашка прямої мови: прямокутна з округленими кутами 17">
            <a:extLst>
              <a:ext uri="{FF2B5EF4-FFF2-40B4-BE49-F238E27FC236}">
                <a16:creationId xmlns:a16="http://schemas.microsoft.com/office/drawing/2014/main" id="{D59E94B9-2C97-4DC8-9BEE-F621D007CD38}"/>
              </a:ext>
            </a:extLst>
          </p:cNvPr>
          <p:cNvSpPr/>
          <p:nvPr/>
        </p:nvSpPr>
        <p:spPr>
          <a:xfrm>
            <a:off x="407946" y="1368193"/>
            <a:ext cx="11531209" cy="1257300"/>
          </a:xfrm>
          <a:prstGeom prst="wedgeRoundRectCallout">
            <a:avLst>
              <a:gd name="adj1" fmla="val 19041"/>
              <a:gd name="adj2" fmla="val 103028"/>
              <a:gd name="adj3" fmla="val 16667"/>
            </a:avLst>
          </a:prstGeom>
          <a:solidFill>
            <a:srgbClr val="DE2F2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б хотів передивитись ще раз цей «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…</a:t>
            </a:r>
          </a:p>
        </p:txBody>
      </p:sp>
      <p:sp>
        <p:nvSpPr>
          <p:cNvPr id="21" name="Бульбашка прямої мови: прямокутна з округленими кутами 18">
            <a:extLst>
              <a:ext uri="{FF2B5EF4-FFF2-40B4-BE49-F238E27FC236}">
                <a16:creationId xmlns:a16="http://schemas.microsoft.com/office/drawing/2014/main" id="{F17E5E9F-5640-466A-B6FC-E31D6830B98A}"/>
              </a:ext>
            </a:extLst>
          </p:cNvPr>
          <p:cNvSpPr/>
          <p:nvPr/>
        </p:nvSpPr>
        <p:spPr>
          <a:xfrm>
            <a:off x="407946" y="1360100"/>
            <a:ext cx="11531209" cy="1257300"/>
          </a:xfrm>
          <a:prstGeom prst="wedgeRoundRectCallout">
            <a:avLst>
              <a:gd name="adj1" fmla="val 36432"/>
              <a:gd name="adj2" fmla="val 113771"/>
              <a:gd name="adj3" fmla="val 16667"/>
            </a:avLst>
          </a:prstGeom>
          <a:solidFill>
            <a:srgbClr val="538FCC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Ця частину «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фільму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мені не сподобалась …</a:t>
            </a:r>
          </a:p>
        </p:txBody>
      </p:sp>
    </p:spTree>
    <p:extLst>
      <p:ext uri="{BB962C8B-B14F-4D97-AF65-F5344CB8AC3E}">
        <p14:creationId xmlns:p14="http://schemas.microsoft.com/office/powerpoint/2010/main" val="6723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30" name="Гімнастика для очей №1">
            <a:hlinkClick r:id="" action="ppaction://media"/>
            <a:extLst>
              <a:ext uri="{FF2B5EF4-FFF2-40B4-BE49-F238E27FC236}">
                <a16:creationId xmlns:a16="http://schemas.microsoft.com/office/drawing/2014/main" id="{FCA84131-84D5-4097-B17D-03BAE35AC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87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83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30333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538654"/>
            <a:ext cx="8390535" cy="48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73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30333"/>
            <a:ext cx="8732066" cy="76062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Інсценуйте діалог. Поміркуйте та визначте, яке вміння не сформоване у Віктора. Які поради ви можете дати хлопчику?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980" y="4206239"/>
            <a:ext cx="2047682" cy="2545461"/>
          </a:xfrm>
          <a:prstGeom prst="rect">
            <a:avLst/>
          </a:prstGeom>
        </p:spPr>
      </p:pic>
      <p:sp>
        <p:nvSpPr>
          <p:cNvPr id="10" name="Прямоугольник 1"/>
          <p:cNvSpPr/>
          <p:nvPr/>
        </p:nvSpPr>
        <p:spPr>
          <a:xfrm>
            <a:off x="187570" y="1074509"/>
            <a:ext cx="901460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b="1" i="1" dirty="0"/>
              <a:t>Олег. </a:t>
            </a:r>
            <a:r>
              <a:rPr lang="uk-UA" sz="2500" i="1" dirty="0" smtClean="0"/>
              <a:t>Дивися, Віктор іде. Запросимо його завтра з нами в кіно?</a:t>
            </a:r>
          </a:p>
          <a:p>
            <a:pPr algn="just"/>
            <a:r>
              <a:rPr lang="ru-RU" sz="2500" b="1" i="1" dirty="0" smtClean="0"/>
              <a:t>Богдана</a:t>
            </a:r>
            <a:r>
              <a:rPr lang="ru-RU" sz="2500" b="1" i="1" dirty="0"/>
              <a:t>. </a:t>
            </a:r>
            <a:r>
              <a:rPr lang="uk-UA" sz="2500" i="1" dirty="0" smtClean="0"/>
              <a:t>О, точно! Завтра ж неділя, він має бути вільний.</a:t>
            </a:r>
          </a:p>
          <a:p>
            <a:pPr algn="just"/>
            <a:r>
              <a:rPr lang="ru-RU" sz="2500" b="1" i="1" dirty="0" smtClean="0"/>
              <a:t>Олег</a:t>
            </a:r>
            <a:r>
              <a:rPr lang="ru-RU" sz="2500" b="1" i="1" dirty="0"/>
              <a:t>. </a:t>
            </a:r>
            <a:r>
              <a:rPr lang="uk-UA" sz="2500" i="1" dirty="0" smtClean="0"/>
              <a:t>Вікторе, привіт! Гайда до нас.</a:t>
            </a:r>
          </a:p>
          <a:p>
            <a:pPr algn="just"/>
            <a:r>
              <a:rPr lang="ru-RU" sz="2500" b="1" i="1" dirty="0" smtClean="0"/>
              <a:t>Богдана</a:t>
            </a:r>
            <a:r>
              <a:rPr lang="ru-RU" sz="2500" b="1" i="1" dirty="0"/>
              <a:t>. </a:t>
            </a:r>
            <a:r>
              <a:rPr lang="uk-UA" sz="2500" i="1" dirty="0" smtClean="0"/>
              <a:t>Слухай, друже, ми завтра йдемо в кіно. Ходімо з нами?</a:t>
            </a:r>
          </a:p>
          <a:p>
            <a:pPr algn="just"/>
            <a:r>
              <a:rPr lang="uk-UA" sz="2500" b="1" i="1" dirty="0" smtClean="0"/>
              <a:t>Віктор. </a:t>
            </a:r>
            <a:r>
              <a:rPr lang="uk-UA" sz="2500" i="1" dirty="0" smtClean="0"/>
              <a:t>Класна думка… але… не можу… Не маю часу…</a:t>
            </a:r>
          </a:p>
          <a:p>
            <a:pPr algn="just"/>
            <a:r>
              <a:rPr lang="ru-RU" sz="2500" b="1" i="1" dirty="0" smtClean="0"/>
              <a:t>Олег</a:t>
            </a:r>
            <a:r>
              <a:rPr lang="ru-RU" sz="2500" b="1" i="1" dirty="0"/>
              <a:t>. </a:t>
            </a:r>
            <a:r>
              <a:rPr lang="uk-UA" sz="2500" i="1" dirty="0" smtClean="0"/>
              <a:t>Як?! Завтра ж неділя, школи немає, та й гуртків теж.</a:t>
            </a:r>
            <a:r>
              <a:rPr lang="uk-UA" sz="2500" b="1" i="1" dirty="0" smtClean="0"/>
              <a:t> </a:t>
            </a:r>
          </a:p>
          <a:p>
            <a:pPr algn="just"/>
            <a:r>
              <a:rPr lang="uk-UA" sz="2500" b="1" i="1" dirty="0" smtClean="0"/>
              <a:t>Віктор. </a:t>
            </a:r>
            <a:r>
              <a:rPr lang="uk-UA" sz="2500" i="1" dirty="0" smtClean="0"/>
              <a:t>Та в мене, друзі, </a:t>
            </a:r>
            <a:r>
              <a:rPr lang="ru-RU" sz="2500" i="1" dirty="0" smtClean="0"/>
              <a:t>уроки </a:t>
            </a:r>
            <a:r>
              <a:rPr lang="uk-UA" sz="2500" i="1" dirty="0"/>
              <a:t>не зроблені на понеділок…</a:t>
            </a:r>
          </a:p>
          <a:p>
            <a:pPr algn="just"/>
            <a:r>
              <a:rPr lang="ru-RU" sz="2500" b="1" i="1" dirty="0"/>
              <a:t>Богдана. </a:t>
            </a:r>
            <a:r>
              <a:rPr lang="uk-UA" sz="2500" i="1" dirty="0" smtClean="0"/>
              <a:t>Ну ще ж сьогодні є час</a:t>
            </a:r>
            <a:r>
              <a:rPr lang="ru-RU" sz="2500" i="1" dirty="0" smtClean="0"/>
              <a:t>. </a:t>
            </a:r>
            <a:r>
              <a:rPr lang="uk-UA" sz="2500" i="1" dirty="0"/>
              <a:t>Зроби, там же небагато!</a:t>
            </a:r>
          </a:p>
          <a:p>
            <a:pPr algn="just"/>
            <a:r>
              <a:rPr lang="uk-UA" sz="2500" b="1" i="1" dirty="0" smtClean="0"/>
              <a:t>Віктор. </a:t>
            </a:r>
            <a:r>
              <a:rPr lang="uk-UA" sz="2500" i="1" dirty="0" smtClean="0"/>
              <a:t>Та як? Сьогодні йду до бабусі, не встигну. </a:t>
            </a:r>
            <a:r>
              <a:rPr lang="ru-RU" sz="2500" i="1" dirty="0" smtClean="0"/>
              <a:t>А </a:t>
            </a:r>
            <a:r>
              <a:rPr lang="ru-RU" sz="2500" i="1" dirty="0"/>
              <a:t>завтра </a:t>
            </a:r>
            <a:r>
              <a:rPr lang="uk-UA" sz="2500" i="1" dirty="0" smtClean="0"/>
              <a:t>поки прокинуся, поки батькам допоможу</a:t>
            </a:r>
            <a:r>
              <a:rPr lang="ru-RU" sz="2500" i="1" dirty="0" smtClean="0"/>
              <a:t>, </a:t>
            </a:r>
            <a:r>
              <a:rPr lang="uk-UA" sz="2500" i="1" dirty="0" smtClean="0"/>
              <a:t>тоді</a:t>
            </a:r>
            <a:r>
              <a:rPr lang="ru-RU" sz="2500" i="1" dirty="0" smtClean="0"/>
              <a:t> </a:t>
            </a:r>
            <a:r>
              <a:rPr lang="uk-UA" sz="2500" i="1" dirty="0"/>
              <a:t>уроки... Може, наступного разу…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t="8626" b="7008"/>
          <a:stretch/>
        </p:blipFill>
        <p:spPr>
          <a:xfrm>
            <a:off x="8887262" y="1299598"/>
            <a:ext cx="3200400" cy="270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1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78852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Запам'ятай!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AD322-B33C-407A-878D-BCD8F27E8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26" y="1600200"/>
            <a:ext cx="2191350" cy="4959626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527050" y="835209"/>
            <a:ext cx="9156212" cy="2886108"/>
          </a:xfrm>
          <a:prstGeom prst="roundRect">
            <a:avLst/>
          </a:prstGeom>
          <a:solidFill>
            <a:srgbClr val="99CC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виконуємо завдання набагато швидше, коли робимо це зосереджено. Якщо тобі важко концентруватися, не засмучуйся — це вміння можна розвинути. Спробуй розв’язувати графічні загадки, наприклад, “знайди відмінності” або “знайди, що заховано”. Проходь графічні лабіринти, розглядай картини з оптичними ілюзіями.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232" y="3891900"/>
            <a:ext cx="4841776" cy="287807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1" name="Прямоугольник 1"/>
          <p:cNvSpPr/>
          <p:nvPr/>
        </p:nvSpPr>
        <p:spPr>
          <a:xfrm>
            <a:off x="1171393" y="5037683"/>
            <a:ext cx="31210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500" i="1" dirty="0"/>
              <a:t>Оптичні ілюзії на картині Роберта </a:t>
            </a:r>
            <a:r>
              <a:rPr lang="uk-UA" sz="2500" i="1" dirty="0" err="1"/>
              <a:t>Гонсалвеса</a:t>
            </a:r>
            <a:r>
              <a:rPr lang="uk-UA" sz="2500" i="1" dirty="0"/>
              <a:t> </a:t>
            </a:r>
            <a:endParaRPr lang="uk-UA" sz="2500" i="1" dirty="0" smtClean="0"/>
          </a:p>
          <a:p>
            <a:pPr algn="r"/>
            <a:r>
              <a:rPr lang="uk-UA" sz="2500" i="1" dirty="0" smtClean="0"/>
              <a:t>“</a:t>
            </a:r>
            <a:r>
              <a:rPr lang="uk-UA" sz="2500" i="1" dirty="0"/>
              <a:t>У відкритому морі”</a:t>
            </a:r>
            <a:endParaRPr lang="uk-UA" sz="2500" dirty="0"/>
          </a:p>
        </p:txBody>
      </p:sp>
    </p:spTree>
    <p:extLst>
      <p:ext uri="{BB962C8B-B14F-4D97-AF65-F5344CB8AC3E}">
        <p14:creationId xmlns:p14="http://schemas.microsoft.com/office/powerpoint/2010/main" val="268767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31.10.2022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52185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2" y="1271258"/>
            <a:ext cx="4718304" cy="47183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59934" y="130333"/>
            <a:ext cx="8732066" cy="4792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Поради тайм-менеджера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158" y="5116310"/>
            <a:ext cx="1746504" cy="1746504"/>
          </a:xfrm>
          <a:prstGeom prst="rect">
            <a:avLst/>
          </a:prstGeom>
        </p:spPr>
      </p:pic>
      <p:sp>
        <p:nvSpPr>
          <p:cNvPr id="14" name="Прямоугольник с двумя скругленными противолежащими углами 7"/>
          <p:cNvSpPr/>
          <p:nvPr/>
        </p:nvSpPr>
        <p:spPr>
          <a:xfrm>
            <a:off x="5010912" y="738554"/>
            <a:ext cx="7076750" cy="4248802"/>
          </a:xfrm>
          <a:prstGeom prst="round2Diag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Катерина — тайм-</a:t>
            </a:r>
            <a:r>
              <a:rPr lang="uk-UA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менеджерка</a:t>
            </a: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яка допомагає організовувати й планувати діяльність. Вона вирішила навчити Віктора та його друзів планувати свій час ефективно. Для початку дівчина порадила записати свій погодинний розклад на день. А щоб це було легше зробити</a:t>
            </a:r>
            <a:r>
              <a:rPr lang="uk-UA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запропонувала </a:t>
            </a: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використовувати </a:t>
            </a:r>
            <a:r>
              <a:rPr lang="uk-UA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органайзери</a:t>
            </a: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316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72863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Розгляньте фото різних </a:t>
            </a:r>
            <a:r>
              <a:rPr lang="uk-UA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органайзерів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Пригадайте, де ви їх бачили, чим вони цікаві. Визначте, що в них спільного. Для чого потрібен кожен із них?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6126" t="29600" r="56199" b="27200"/>
          <a:stretch/>
        </p:blipFill>
        <p:spPr>
          <a:xfrm>
            <a:off x="6571776" y="3684052"/>
            <a:ext cx="3516552" cy="30877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72" y="3227832"/>
            <a:ext cx="2167790" cy="34964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1" y="1325880"/>
            <a:ext cx="3183035" cy="238389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/>
          <a:stretch/>
        </p:blipFill>
        <p:spPr>
          <a:xfrm>
            <a:off x="1609500" y="4414877"/>
            <a:ext cx="3143326" cy="228746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400" y="1255953"/>
            <a:ext cx="3850138" cy="27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1162</Words>
  <Application>Microsoft Office PowerPoint</Application>
  <PresentationFormat>Широкий екран</PresentationFormat>
  <Paragraphs>164</Paragraphs>
  <Slides>22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34</cp:revision>
  <dcterms:created xsi:type="dcterms:W3CDTF">2022-09-12T20:34:06Z</dcterms:created>
  <dcterms:modified xsi:type="dcterms:W3CDTF">2022-10-31T15:12:16Z</dcterms:modified>
</cp:coreProperties>
</file>