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70" r:id="rId12"/>
    <p:sldId id="269" r:id="rId13"/>
    <p:sldId id="271" r:id="rId14"/>
    <p:sldId id="268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6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9900"/>
    <a:srgbClr val="FF9900"/>
    <a:srgbClr val="008000"/>
    <a:srgbClr val="300975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 autoAdjust="0"/>
    <p:restoredTop sz="94618" autoAdjust="0"/>
  </p:normalViewPr>
  <p:slideViewPr>
    <p:cSldViewPr>
      <p:cViewPr>
        <p:scale>
          <a:sx n="74" d="100"/>
          <a:sy n="74" d="100"/>
        </p:scale>
        <p:origin x="-956" y="3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2CC91-7EFD-4758-AEFF-90BB67B7AE5D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09BBC-04B0-4235-8328-9A99137118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EB7C4-0A26-42E9-935E-C3889A904B6D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1C9E9-DFD2-4D6A-AF03-8F5833017A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D0A9F-C612-4916-AD98-732A619F743C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BC73-B00F-4E93-B017-9E8B7396AF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3F74A-55FE-423F-92BA-5F57FB98AE56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7963E-4D46-4508-9A2F-B2B5EBDA8F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08799-12A3-476A-8D5C-506ADBE7D06A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021D3-9C1A-4257-8AAF-0A6274803E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7F408-1FD1-4202-AD08-BD03462B1EA4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5A9FC-5E19-43FA-9DE1-E139A711D5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52854-C35D-4503-84EC-515CD95734A3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3415A-7DCF-4681-BC8D-AECA77C49F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35685-57EA-4882-9B07-4DB683E82A25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F0A9E-D559-4B9E-86F7-0C6AF873A8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5C47A-7A23-4E67-A416-13DA66E242AF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22B5F-FA0F-4F39-BEC1-F82B9E316E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E1559-6C79-4A0A-9F2D-234C44B78BD2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16A40-ECA7-4CC0-B0FB-29FE732142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940DB-5E4F-43F3-951F-A5DA7067FCC5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AD7D7-E5A8-4B48-A159-B89E2C1631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E78CC8-05BC-4FB2-9A5A-3BC1A882D662}" type="datetimeFigureOut">
              <a:rPr lang="ru-RU"/>
              <a:pPr>
                <a:defRPr/>
              </a:pPr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B69C3F-564C-4CA9-B4D7-600F4B1796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1042;&#1110;&#1076;&#1082;&#1088;&#1080;&#1090;&#1080;&#1081;%20&#1091;&#1088;&#1086;&#1082;\&#1050;&#1056;&#1054;&#1050;&#1054;&#1052;%20&#1056;&#1059;&#1064;%20-%20Baby%20Shark%20&#1059;&#1082;&#1088;&#1072;&#1111;&#1085;&#1089;&#1100;&#1082;&#1086;&#1102;%20-%20&#1044;&#1080;&#1090;&#1103;&#1095;&#1110;%20&#1055;&#1110;&#1089;&#1085;&#1110;%20-%20&#1047;%20&#1051;&#1102;&#1073;&#1086;&#1074;'&#1102;%20&#1076;&#1086;%20&#1044;&#1110;&#1090;&#1077;&#1081;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1042;&#1110;&#1076;&#1082;&#1088;&#1080;&#1090;&#1080;&#1081;%20&#1091;&#1088;&#1086;&#1082;\&#1059;%20&#1058;&#1080;&#1093;&#1086;&#1084;&#1091;%20&#1086;&#1082;&#1077;&#1072;&#1085;&#1110;%20&#1085;&#1072;&#1091;&#1082;&#1086;&#1074;&#1094;&#1110;%20&#1074;&#1080;&#1103;&#1074;&#1080;&#1083;&#1080;%20&#1089;&#1084;&#1110;&#1090;&#1090;&#1108;&#1074;&#1080;&#1081;%20&#1082;&#1086;&#1085;&#1090;&#1080;&#1085;&#1077;&#1085;&#1090;%20&#1087;&#1083;&#1086;&#1097;&#1077;&#1102;%20&#1103;&#1082;%20&#1095;&#1086;&#1090;&#1080;&#1088;&#1080;%20&#1059;&#1082;&#1088;&#1072;&#1111;&#1085;&#1080;%20(online-video-cutter.com).mp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2;&#1110;&#1076;&#1082;&#1088;&#1080;&#1090;&#1080;&#1081;%20&#1091;&#1088;&#1086;&#1082;\bol-shoy-simfonicheskiy-orkestr-uvertyura-iz-k-f-deti-kapita%20(www.mp3cut.ru).mp3" TargetMode="Externa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Содержимое 7" descr="земной шар в рука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400550" cy="1162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Група </a:t>
            </a:r>
            <a:r>
              <a:rPr lang="uk-UA" sz="4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“Географи”</a:t>
            </a:r>
            <a:endParaRPr lang="ru-RU" sz="4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Содержимое 6" descr="Pacific_Ocean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779838" y="692150"/>
            <a:ext cx="5143500" cy="507206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750" y="1412875"/>
            <a:ext cx="2776538" cy="4713288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400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У яких півкулях розташований Тихий океан? </a:t>
            </a:r>
            <a:endParaRPr lang="ru-RU" sz="240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SemiBold SemiConden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400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Береги яких материків омиває океан? 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uk-UA" sz="2400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В яких теплових</a:t>
            </a:r>
            <a:r>
              <a:rPr lang="uk-UA" sz="2800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 </a:t>
            </a:r>
            <a:r>
              <a:rPr lang="uk-UA" sz="2400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поясах розташовано Тихий океан?</a:t>
            </a:r>
            <a:endParaRPr lang="ru-RU" sz="240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SemiBold SemiConden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endParaRPr lang="ru-RU" sz="280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SemiBold SemiConden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У </a:t>
            </a:r>
            <a:r>
              <a:rPr lang="ru-RU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яких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  </a:t>
            </a:r>
            <a:r>
              <a:rPr lang="ru-RU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півкулях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  </a:t>
            </a:r>
            <a:r>
              <a:rPr lang="ru-RU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розташований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  Тихий океан?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endParaRPr lang="ru-RU" dirty="0"/>
          </a:p>
        </p:txBody>
      </p:sp>
      <p:pic>
        <p:nvPicPr>
          <p:cNvPr id="23554" name="Содержимое 5" descr="мєп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1500188"/>
            <a:ext cx="7429500" cy="51435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Береги  </a:t>
            </a:r>
            <a:r>
              <a:rPr lang="ru-RU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яких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  </a:t>
            </a:r>
            <a:r>
              <a:rPr lang="ru-RU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материків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  </a:t>
            </a:r>
            <a:r>
              <a:rPr lang="ru-RU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омиває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  океан? </a:t>
            </a:r>
            <a:b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endParaRPr lang="ru-RU" dirty="0"/>
          </a:p>
        </p:txBody>
      </p:sp>
      <p:pic>
        <p:nvPicPr>
          <p:cNvPr id="24578" name="Содержимое 3" descr="тепловіпояси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412875"/>
            <a:ext cx="8215312" cy="51435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4000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/>
            </a:r>
            <a:br>
              <a:rPr lang="uk-UA" sz="4000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</a:br>
            <a:r>
              <a:rPr lang="uk-UA" sz="4000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У  яких теплових поясах розташовано Тихий океан?</a:t>
            </a:r>
            <a:r>
              <a:rPr lang="ru-RU" sz="40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/>
            </a:r>
            <a:br>
              <a:rPr lang="ru-RU" sz="40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</a:br>
            <a:endParaRPr lang="ru-RU" sz="4000" smtClean="0"/>
          </a:p>
        </p:txBody>
      </p:sp>
      <p:pic>
        <p:nvPicPr>
          <p:cNvPr id="25602" name="Содержимое 3" descr="тепловіе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1500188"/>
            <a:ext cx="7715250" cy="4929187"/>
          </a:xfrm>
        </p:spPr>
      </p:pic>
      <p:pic>
        <p:nvPicPr>
          <p:cNvPr id="25603" name="Picture 4" descr="звезд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7738" y="6303963"/>
            <a:ext cx="5762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400425" cy="1162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Група </a:t>
            </a:r>
            <a:r>
              <a:rPr lang="uk-UA" sz="40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“Історики”</a:t>
            </a:r>
            <a:endParaRPr lang="ru-RU" sz="4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Содержимое 4" descr="фрегат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00438" y="428625"/>
            <a:ext cx="5429250" cy="521493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18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 був першою людиною, яка відкрила Тихий океан</a:t>
            </a:r>
            <a:r>
              <a:rPr lang="uk-UA" sz="1800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18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 Тихий океан отримав таку назву?</a:t>
            </a:r>
            <a:endParaRPr lang="ru-RU" sz="1800" b="1" i="1" dirty="0">
              <a:solidFill>
                <a:srgbClr val="3009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18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 першим із мореплавців почав досліджувати  Тихий океан?</a:t>
            </a:r>
            <a:endParaRPr lang="ru-RU" sz="1800" b="1" i="1" dirty="0">
              <a:solidFill>
                <a:srgbClr val="3009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18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 із наших співвітчизників став дослідником Тихого океану?</a:t>
            </a:r>
            <a:endParaRPr lang="ru-RU" sz="1800" b="1" i="1" dirty="0">
              <a:solidFill>
                <a:srgbClr val="3009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18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якому столітті вперше відкрив найглибшу западину планети</a:t>
            </a:r>
            <a:r>
              <a:rPr lang="uk-UA" b="1" i="1" dirty="0"/>
              <a:t>?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 </a:t>
            </a:r>
            <a:r>
              <a:rPr lang="uk-UA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Хто був першою людиною, яка відкрила Тихий океан?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7650" name="Содержимое 3" descr="нуньєс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25" y="1500188"/>
            <a:ext cx="3643313" cy="4857750"/>
          </a:xfrm>
        </p:spPr>
      </p:pic>
      <p:sp>
        <p:nvSpPr>
          <p:cNvPr id="5" name="Прямоугольник 4"/>
          <p:cNvSpPr/>
          <p:nvPr/>
        </p:nvSpPr>
        <p:spPr>
          <a:xfrm>
            <a:off x="1071563" y="2000250"/>
            <a:ext cx="3429000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Васко де Бальбоа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6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1513р.</a:t>
            </a:r>
            <a:endParaRPr lang="ru-RU" sz="6600" b="1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i="1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i="1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 Тихий океан отримав таку назву?</a:t>
            </a:r>
            <a:r>
              <a:rPr lang="ru-RU" b="1" i="1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28674" name="Содержимое 3" descr="Magellan.jpe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57750" y="1428750"/>
            <a:ext cx="4071938" cy="3214688"/>
          </a:xfrm>
        </p:spPr>
      </p:pic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3354388"/>
            <a:ext cx="40005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143375" y="4786313"/>
            <a:ext cx="5000625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    </a:t>
            </a:r>
            <a:r>
              <a:rPr lang="ru-RU" sz="4800" b="1" i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Фернан</a:t>
            </a:r>
            <a:r>
              <a:rPr lang="ru-RU" sz="4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 Магеллан  1520 </a:t>
            </a:r>
            <a:r>
              <a:rPr lang="ru-RU" sz="4800" b="1" i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рік</a:t>
            </a:r>
            <a:endParaRPr lang="ru-RU" sz="4800" b="1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/>
              <a:t/>
            </a:r>
            <a:br>
              <a:rPr lang="uk-UA" b="1" i="1" dirty="0" smtClean="0"/>
            </a:b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Хто </a:t>
            </a:r>
            <a:r>
              <a:rPr lang="uk-UA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першим із мореплавців почав досліджувати  Тихий океан?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9698" name="Содержимое 3" descr="кук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85875" y="1571625"/>
            <a:ext cx="6572250" cy="3543300"/>
          </a:xfrm>
        </p:spPr>
      </p:pic>
      <p:sp>
        <p:nvSpPr>
          <p:cNvPr id="5" name="Прямоугольник 4"/>
          <p:cNvSpPr/>
          <p:nvPr/>
        </p:nvSpPr>
        <p:spPr>
          <a:xfrm>
            <a:off x="1214438" y="5072063"/>
            <a:ext cx="6643687" cy="1446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Джеймс Кук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1768-1771 р.р.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/>
              <a:t/>
            </a:r>
            <a:br>
              <a:rPr lang="uk-UA" b="1" i="1" dirty="0" smtClean="0"/>
            </a:b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Хто </a:t>
            </a:r>
            <a:r>
              <a:rPr lang="uk-UA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із наших співвітчизників став дослідником Тихого океану?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22" name="Содержимое 3" descr="макаров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357688" y="1571625"/>
            <a:ext cx="3689350" cy="4857750"/>
          </a:xfrm>
        </p:spPr>
      </p:pic>
      <p:sp>
        <p:nvSpPr>
          <p:cNvPr id="5" name="Прямоугольник 4"/>
          <p:cNvSpPr/>
          <p:nvPr/>
        </p:nvSpPr>
        <p:spPr>
          <a:xfrm>
            <a:off x="500063" y="1857375"/>
            <a:ext cx="3500437" cy="40624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0" b="1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Степан Макаров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1880 </a:t>
            </a:r>
            <a:r>
              <a:rPr lang="uk-UA" sz="6000" b="1" i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р.р</a:t>
            </a:r>
            <a:r>
              <a:rPr lang="uk-UA" sz="60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.</a:t>
            </a:r>
            <a:endParaRPr lang="ru-RU" sz="6000" b="1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У </a:t>
            </a:r>
            <a:r>
              <a:rPr lang="ru-RU" b="1" i="1" dirty="0" err="1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якому</a:t>
            </a:r>
            <a:r>
              <a:rPr lang="ru-RU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   </a:t>
            </a:r>
            <a:r>
              <a:rPr lang="ru-RU" b="1" i="1" dirty="0" err="1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столітті</a:t>
            </a:r>
            <a:r>
              <a:rPr lang="ru-RU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 </a:t>
            </a:r>
            <a:r>
              <a:rPr lang="ru-RU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   </a:t>
            </a:r>
            <a:r>
              <a:rPr lang="ru-RU" b="1" i="1" dirty="0" err="1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вперше</a:t>
            </a:r>
            <a:r>
              <a:rPr lang="ru-RU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  </a:t>
            </a:r>
            <a:r>
              <a:rPr lang="ru-RU" b="1" i="1" dirty="0" err="1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відкрив</a:t>
            </a:r>
            <a:r>
              <a:rPr lang="ru-RU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 </a:t>
            </a:r>
            <a:r>
              <a:rPr lang="ru-RU" b="1" i="1" dirty="0" err="1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найглибшу</a:t>
            </a:r>
            <a:r>
              <a:rPr lang="ru-RU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 </a:t>
            </a:r>
            <a:r>
              <a:rPr lang="ru-RU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  западину   </a:t>
            </a:r>
            <a:r>
              <a:rPr lang="ru-RU" b="1" i="1" dirty="0" err="1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планети</a:t>
            </a:r>
            <a:endParaRPr lang="ru-RU" b="1" i="1" dirty="0">
              <a:solidFill>
                <a:srgbClr val="3009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</p:txBody>
      </p:sp>
      <p:pic>
        <p:nvPicPr>
          <p:cNvPr id="31746" name="Содержимое 3" descr="витязь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428750"/>
            <a:ext cx="4643437" cy="3052763"/>
          </a:xfrm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4149725"/>
            <a:ext cx="4071937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4000500"/>
            <a:ext cx="5072063" cy="2954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 1957 році  радянськими вченими на дослідницькому судні «Витязь» було виявлено </a:t>
            </a:r>
            <a:r>
              <a:rPr lang="uk-UA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Маріанський</a:t>
            </a: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жолоб </a:t>
            </a:r>
            <a:r>
              <a:rPr lang="uk-UA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—найбільшу</a:t>
            </a: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глибину Тихого океану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1749" name="Picture 6" descr="звезд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9788" y="6237288"/>
            <a:ext cx="44291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Содержимое 5" descr="улібка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14875" y="1500188"/>
            <a:ext cx="4024313" cy="5070475"/>
          </a:xfrm>
        </p:spPr>
      </p:pic>
      <p:sp>
        <p:nvSpPr>
          <p:cNvPr id="14338" name="Текст 3"/>
          <p:cNvSpPr>
            <a:spLocks noGrp="1"/>
          </p:cNvSpPr>
          <p:nvPr>
            <p:ph type="body" sz="half" idx="2"/>
          </p:nvPr>
        </p:nvSpPr>
        <p:spPr>
          <a:xfrm>
            <a:off x="250825" y="285750"/>
            <a:ext cx="4176713" cy="6215063"/>
          </a:xfrm>
        </p:spPr>
        <p:txBody>
          <a:bodyPr/>
          <a:lstStyle/>
          <a:p>
            <a:pPr eaLnBrk="1" hangingPunct="1"/>
            <a:endParaRPr lang="uk-UA" sz="2800" smtClean="0"/>
          </a:p>
          <a:p>
            <a:pPr eaLnBrk="1" hangingPunct="1"/>
            <a:endParaRPr lang="uk-UA" sz="2800" smtClean="0"/>
          </a:p>
          <a:p>
            <a:pPr eaLnBrk="1" hangingPunct="1"/>
            <a:endParaRPr lang="uk-UA" sz="2800" smtClean="0"/>
          </a:p>
          <a:p>
            <a:pPr eaLnBrk="1" hangingPunct="1"/>
            <a:r>
              <a:rPr lang="uk-UA" sz="2800" smtClean="0"/>
              <a:t>«</a:t>
            </a:r>
            <a:r>
              <a:rPr lang="uk-UA" sz="2800" b="1" smtClean="0">
                <a:solidFill>
                  <a:srgbClr val="C00000"/>
                </a:solidFill>
              </a:rPr>
              <a:t>У</a:t>
            </a:r>
            <a:r>
              <a:rPr lang="uk-UA" sz="2800" smtClean="0"/>
              <a:t>» </a:t>
            </a:r>
            <a:r>
              <a:rPr lang="uk-UA" sz="2800" i="1" smtClean="0">
                <a:latin typeface="Bahnschrift SemiBold SemiConden"/>
              </a:rPr>
              <a:t>– </a:t>
            </a:r>
            <a:r>
              <a:rPr lang="uk-UA" sz="2800" b="1" i="1" smtClean="0">
                <a:solidFill>
                  <a:srgbClr val="008000"/>
                </a:solidFill>
                <a:latin typeface="Bahnschrift SemiBold SemiConden"/>
              </a:rPr>
              <a:t>усміхненими</a:t>
            </a:r>
            <a:endParaRPr lang="ru-RU" sz="2800" b="1" i="1" smtClean="0">
              <a:solidFill>
                <a:srgbClr val="008000"/>
              </a:solidFill>
              <a:latin typeface="Bahnschrift SemiBold SemiConden"/>
            </a:endParaRPr>
          </a:p>
          <a:p>
            <a:pPr eaLnBrk="1" hangingPunct="1"/>
            <a:r>
              <a:rPr lang="uk-UA" sz="2800" smtClean="0"/>
              <a:t>«</a:t>
            </a:r>
            <a:r>
              <a:rPr lang="uk-UA" sz="2800" b="1" smtClean="0">
                <a:solidFill>
                  <a:srgbClr val="C00000"/>
                </a:solidFill>
              </a:rPr>
              <a:t>С</a:t>
            </a:r>
            <a:r>
              <a:rPr lang="uk-UA" sz="2800" smtClean="0"/>
              <a:t>» </a:t>
            </a:r>
            <a:r>
              <a:rPr lang="uk-UA" sz="2800" i="1" smtClean="0">
                <a:latin typeface="Bahnschrift SemiBold SemiConden"/>
              </a:rPr>
              <a:t>– </a:t>
            </a:r>
            <a:r>
              <a:rPr lang="uk-UA" sz="2800" b="1" i="1" smtClean="0">
                <a:solidFill>
                  <a:srgbClr val="008000"/>
                </a:solidFill>
                <a:latin typeface="Bahnschrift SemiBold SemiConden"/>
              </a:rPr>
              <a:t>спокійними</a:t>
            </a:r>
            <a:endParaRPr lang="ru-RU" sz="2800" b="1" i="1" smtClean="0">
              <a:solidFill>
                <a:srgbClr val="008000"/>
              </a:solidFill>
              <a:latin typeface="Bahnschrift SemiBold SemiConden"/>
            </a:endParaRPr>
          </a:p>
          <a:p>
            <a:pPr eaLnBrk="1" hangingPunct="1"/>
            <a:r>
              <a:rPr lang="uk-UA" sz="2800" smtClean="0"/>
              <a:t>«</a:t>
            </a:r>
            <a:r>
              <a:rPr lang="uk-UA" sz="2800" b="1" smtClean="0">
                <a:solidFill>
                  <a:srgbClr val="C00000"/>
                </a:solidFill>
              </a:rPr>
              <a:t>П</a:t>
            </a:r>
            <a:r>
              <a:rPr lang="uk-UA" sz="2800" smtClean="0"/>
              <a:t>» </a:t>
            </a:r>
            <a:r>
              <a:rPr lang="uk-UA" sz="2800" smtClean="0">
                <a:latin typeface="Bahnschrift SemiBold SemiConden"/>
              </a:rPr>
              <a:t>– </a:t>
            </a:r>
            <a:r>
              <a:rPr lang="uk-UA" sz="2800" b="1" i="1" smtClean="0">
                <a:solidFill>
                  <a:srgbClr val="008000"/>
                </a:solidFill>
                <a:latin typeface="Bahnschrift SemiBold SemiConden"/>
              </a:rPr>
              <a:t>працьовитими</a:t>
            </a:r>
            <a:endParaRPr lang="ru-RU" sz="2800" b="1" i="1" smtClean="0">
              <a:solidFill>
                <a:srgbClr val="008000"/>
              </a:solidFill>
              <a:latin typeface="Bahnschrift SemiBold SemiConden"/>
            </a:endParaRPr>
          </a:p>
          <a:p>
            <a:pPr eaLnBrk="1" hangingPunct="1"/>
            <a:r>
              <a:rPr lang="uk-UA" sz="2800" smtClean="0"/>
              <a:t> «</a:t>
            </a:r>
            <a:r>
              <a:rPr lang="uk-UA" sz="2800" b="1" smtClean="0">
                <a:solidFill>
                  <a:srgbClr val="C00000"/>
                </a:solidFill>
              </a:rPr>
              <a:t>І</a:t>
            </a:r>
            <a:r>
              <a:rPr lang="uk-UA" sz="2800" smtClean="0"/>
              <a:t>» </a:t>
            </a:r>
            <a:r>
              <a:rPr lang="uk-UA" sz="2800" i="1" smtClean="0">
                <a:latin typeface="Bahnschrift SemiBold SemiConden"/>
              </a:rPr>
              <a:t>– </a:t>
            </a:r>
            <a:r>
              <a:rPr lang="uk-UA" sz="2800" b="1" i="1" smtClean="0">
                <a:solidFill>
                  <a:srgbClr val="008000"/>
                </a:solidFill>
                <a:latin typeface="Bahnschrift SemiBold SemiConden"/>
              </a:rPr>
              <a:t>ініціативними</a:t>
            </a:r>
            <a:endParaRPr lang="ru-RU" sz="2800" b="1" i="1" smtClean="0">
              <a:solidFill>
                <a:srgbClr val="008000"/>
              </a:solidFill>
              <a:latin typeface="Bahnschrift SemiBold SemiConden"/>
            </a:endParaRPr>
          </a:p>
          <a:p>
            <a:pPr eaLnBrk="1" hangingPunct="1"/>
            <a:r>
              <a:rPr lang="uk-UA" sz="2800" smtClean="0"/>
              <a:t>«</a:t>
            </a:r>
            <a:r>
              <a:rPr lang="uk-UA" sz="2800" b="1" smtClean="0">
                <a:solidFill>
                  <a:srgbClr val="C00000"/>
                </a:solidFill>
              </a:rPr>
              <a:t>Х</a:t>
            </a:r>
            <a:r>
              <a:rPr lang="uk-UA" sz="2800" smtClean="0"/>
              <a:t>» </a:t>
            </a:r>
            <a:r>
              <a:rPr lang="uk-UA" sz="2800" smtClean="0">
                <a:latin typeface="Bahnschrift SemiBold SemiConden"/>
              </a:rPr>
              <a:t>– </a:t>
            </a:r>
            <a:r>
              <a:rPr lang="uk-UA" sz="2800" b="1" i="1" smtClean="0">
                <a:solidFill>
                  <a:srgbClr val="008000"/>
                </a:solidFill>
                <a:latin typeface="Bahnschrift SemiBold SemiConden"/>
              </a:rPr>
              <a:t>хоробрими</a:t>
            </a:r>
            <a:endParaRPr lang="ru-RU" sz="2800" b="1" i="1" smtClean="0">
              <a:solidFill>
                <a:srgbClr val="008000"/>
              </a:solidFill>
              <a:latin typeface="Bahnschrift SemiBold SemiConden"/>
            </a:endParaRPr>
          </a:p>
          <a:p>
            <a:pPr eaLnBrk="1" hangingPunct="1"/>
            <a:r>
              <a:rPr lang="uk-UA" sz="2800" smtClean="0"/>
              <a:t>«</a:t>
            </a:r>
            <a:r>
              <a:rPr lang="uk-UA" sz="2800" b="1" smtClean="0">
                <a:solidFill>
                  <a:srgbClr val="C00000"/>
                </a:solidFill>
              </a:rPr>
              <a:t>У</a:t>
            </a:r>
            <a:r>
              <a:rPr lang="uk-UA" sz="2800" smtClean="0"/>
              <a:t>» </a:t>
            </a:r>
            <a:r>
              <a:rPr lang="uk-UA" sz="2800" b="1" i="1" smtClean="0">
                <a:latin typeface="Bahnschrift SemiBold SemiConden"/>
              </a:rPr>
              <a:t>– </a:t>
            </a:r>
            <a:r>
              <a:rPr lang="uk-UA" sz="2800" b="1" i="1" smtClean="0">
                <a:solidFill>
                  <a:srgbClr val="008000"/>
                </a:solidFill>
                <a:latin typeface="Bahnschrift SemiBold SemiConden"/>
              </a:rPr>
              <a:t>умілими</a:t>
            </a:r>
            <a:endParaRPr lang="ru-RU" sz="2800" b="1" i="1" smtClean="0">
              <a:solidFill>
                <a:srgbClr val="008000"/>
              </a:solidFill>
              <a:latin typeface="Bahnschrift SemiBold SemiConden"/>
            </a:endParaRPr>
          </a:p>
          <a:p>
            <a:pPr eaLnBrk="1" hangingPunct="1"/>
            <a:endParaRPr lang="ru-RU" sz="280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571875" y="142875"/>
            <a:ext cx="5357813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Якщо хочеш, щоб життя тобі посміхнулося, сам посміхнися!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Усіх </a:t>
            </a:r>
            <a:r>
              <a:rPr lang="uk-UA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на розминку запрошує </a:t>
            </a:r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веселе </a:t>
            </a:r>
            <a:r>
              <a:rPr lang="uk-UA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акуленя</a:t>
            </a:r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! 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</p:txBody>
      </p:sp>
      <p:pic>
        <p:nvPicPr>
          <p:cNvPr id="5" name="КРОКОМ РУШ - Baby Shark Українською - Дитячі Пісні - З Любов'ю до Дітей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285750" y="1428750"/>
            <a:ext cx="8572500" cy="51435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Група</a:t>
            </a:r>
            <a:br>
              <a:rPr lang="uk-UA" sz="4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r>
              <a:rPr lang="uk-UA" sz="4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“Біологи”</a:t>
            </a:r>
            <a:endParaRPr lang="ru-RU" sz="4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2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Які водорості ростуть у </a:t>
            </a:r>
            <a:r>
              <a:rPr lang="uk-UA" sz="2200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Тихому океані?</a:t>
            </a:r>
            <a:endParaRPr lang="ru-RU" sz="2200" b="1" i="1" dirty="0">
              <a:solidFill>
                <a:srgbClr val="3009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2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Що є кормом для риб та інших океанських мешканців?</a:t>
            </a:r>
            <a:endParaRPr lang="ru-RU" sz="2200" b="1" i="1" dirty="0">
              <a:solidFill>
                <a:srgbClr val="3009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2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Яких риб можна зустріти у </a:t>
            </a:r>
            <a:r>
              <a:rPr lang="uk-UA" sz="2200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Тихому океані?</a:t>
            </a:r>
            <a:endParaRPr lang="ru-RU" sz="2200" b="1" i="1" dirty="0">
              <a:solidFill>
                <a:srgbClr val="3009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2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Яких молюсків можна дослідити у </a:t>
            </a:r>
            <a:r>
              <a:rPr lang="uk-UA" sz="2200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Тихому океані?</a:t>
            </a:r>
            <a:endParaRPr lang="ru-RU" sz="2200" b="1" i="1" dirty="0">
              <a:solidFill>
                <a:srgbClr val="3009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2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Яких звірів побачимо у </a:t>
            </a:r>
            <a:r>
              <a:rPr lang="uk-UA" sz="2200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Тихому океані?</a:t>
            </a:r>
            <a:endParaRPr lang="ru-RU" sz="2200" b="1" i="1" dirty="0">
              <a:solidFill>
                <a:srgbClr val="3009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200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Ще для </a:t>
            </a:r>
            <a:r>
              <a:rPr lang="uk-UA" sz="22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яких </a:t>
            </a:r>
            <a:r>
              <a:rPr lang="uk-UA" sz="2200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 дивних тварин Тихий океан  </a:t>
            </a:r>
            <a:r>
              <a:rPr lang="uk-UA" sz="22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є домівкою?</a:t>
            </a:r>
            <a:endParaRPr lang="ru-RU" sz="2200" b="1" i="1" dirty="0">
              <a:solidFill>
                <a:srgbClr val="3009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910686">
            <a:off x="3367088" y="346075"/>
            <a:ext cx="30003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8575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Содержимое 4" descr="водорості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 rot="689001">
            <a:off x="5899150" y="1638300"/>
            <a:ext cx="3048000" cy="2286000"/>
          </a:xfrm>
        </p:spPr>
      </p:pic>
      <p:pic>
        <p:nvPicPr>
          <p:cNvPr id="33798" name="Picture 6" descr="ÐÐ°ÑÑÐ¸Ð½ÐºÐ¸ Ð¿Ð¾ Ð·Ð°Ð¿ÑÐ¾ÑÑ Ð¼Ð¾Ð»Ð»ÑÑÐºÐ¸ ÑÐ¸ÑÐ¾Ð³Ð¾ Ð¾ÐºÐµÐ°Ð½Ð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13" y="4446588"/>
            <a:ext cx="3214687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Які водорості ростуть у Тихому океані?</a:t>
            </a:r>
            <a:r>
              <a:rPr lang="ru-RU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ru-RU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00125"/>
            <a:ext cx="3829050" cy="5715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Зелені водорості</a:t>
            </a:r>
            <a:endParaRPr lang="ru-RU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</p:txBody>
      </p:sp>
      <p:pic>
        <p:nvPicPr>
          <p:cNvPr id="34819" name="Содержимое 6" descr="водоросли12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670175" y="4500563"/>
            <a:ext cx="3544888" cy="221456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928688"/>
            <a:ext cx="4041775" cy="85725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Бурі водорості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Ламінарія (морська капуста)</a:t>
            </a:r>
            <a:endParaRPr lang="ru-RU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</p:txBody>
      </p:sp>
      <p:pic>
        <p:nvPicPr>
          <p:cNvPr id="34821" name="Содержимое 7" descr="ламинария1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857750" y="1714500"/>
            <a:ext cx="3827463" cy="2571750"/>
          </a:xfrm>
        </p:spPr>
      </p:pic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1714500"/>
            <a:ext cx="37147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643563" y="4500563"/>
            <a:ext cx="3286125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Червоні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водорості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Що є кормом для риб та інших океанських мешканців?</a:t>
            </a:r>
            <a:r>
              <a:rPr lang="ru-RU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ru-RU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endParaRPr lang="ru-RU" dirty="0"/>
          </a:p>
        </p:txBody>
      </p:sp>
      <p:pic>
        <p:nvPicPr>
          <p:cNvPr id="35842" name="Содержимое 4" descr="планктон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 rot="20918893">
            <a:off x="714375" y="2000250"/>
            <a:ext cx="3876675" cy="2557463"/>
          </a:xfrm>
        </p:spPr>
      </p:pic>
      <p:pic>
        <p:nvPicPr>
          <p:cNvPr id="35843" name="Содержимое 5" descr="plankton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72063" y="1500188"/>
            <a:ext cx="3714750" cy="2786062"/>
          </a:xfrm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5072063"/>
            <a:ext cx="89296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228600" algn="ctr">
              <a:defRPr/>
            </a:pPr>
            <a:r>
              <a:rPr lang="ru-RU" sz="3200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  <a:cs typeface="Times New Roman" pitchFamily="18" charset="0"/>
              </a:rPr>
              <a:t>Дрібні рачки</a:t>
            </a:r>
            <a:r>
              <a:rPr lang="uk-UA" sz="3200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  <a:cs typeface="Times New Roman" pitchFamily="18" charset="0"/>
              </a:rPr>
              <a:t>-планктон </a:t>
            </a:r>
            <a:r>
              <a:rPr lang="ru-RU" sz="3200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  <a:cs typeface="Times New Roman" pitchFamily="18" charset="0"/>
              </a:rPr>
              <a:t>є кормом для риб та інших тварин. </a:t>
            </a:r>
            <a:endParaRPr lang="ru-RU" sz="3200" b="1" i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SemiBold SemiConden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Яких риб можна зустріти у Тихому океані?</a:t>
            </a:r>
            <a:r>
              <a:rPr lang="ru-RU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ru-RU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endParaRPr lang="ru-RU" dirty="0"/>
          </a:p>
        </p:txBody>
      </p:sp>
      <p:pic>
        <p:nvPicPr>
          <p:cNvPr id="36866" name="Содержимое 4" descr="тунец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3357563"/>
            <a:ext cx="3429000" cy="2071687"/>
          </a:xfrm>
        </p:spPr>
      </p:pic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3357563"/>
            <a:ext cx="32861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88" y="1500188"/>
            <a:ext cx="3321050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1357313"/>
            <a:ext cx="342900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Содержимое 8" descr="хек.jpg"/>
          <p:cNvPicPr>
            <a:picLocks noGrp="1" noChangeAspect="1"/>
          </p:cNvPicPr>
          <p:nvPr>
            <p:ph sz="half" idx="2"/>
          </p:nvPr>
        </p:nvPicPr>
        <p:blipFill>
          <a:blip r:embed="rId6"/>
          <a:srcRect/>
          <a:stretch>
            <a:fillRect/>
          </a:stretch>
        </p:blipFill>
        <p:spPr>
          <a:xfrm>
            <a:off x="3143250" y="4749800"/>
            <a:ext cx="3214688" cy="2108200"/>
          </a:xfrm>
        </p:spPr>
      </p:pic>
      <p:sp>
        <p:nvSpPr>
          <p:cNvPr id="36871" name="TextBox 12"/>
          <p:cNvSpPr txBox="1">
            <a:spLocks noChangeArrowheads="1"/>
          </p:cNvSpPr>
          <p:nvPr/>
        </p:nvSpPr>
        <p:spPr bwMode="auto">
          <a:xfrm>
            <a:off x="1214438" y="2857500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b="1">
                <a:solidFill>
                  <a:schemeClr val="bg1"/>
                </a:solidFill>
                <a:latin typeface="Bahnschrift SemiBold SemiConden"/>
              </a:rPr>
              <a:t>скумбрія</a:t>
            </a:r>
            <a:endParaRPr lang="ru-RU" sz="3200" b="1">
              <a:solidFill>
                <a:schemeClr val="bg1"/>
              </a:solidFill>
              <a:latin typeface="Bahnschrift SemiBold SemiConde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0125" y="4857750"/>
            <a:ext cx="22145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тунець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57625" y="6143625"/>
            <a:ext cx="17684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тріска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15063" y="2786063"/>
            <a:ext cx="19891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палтус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29375" y="4786313"/>
            <a:ext cx="20716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акула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600459">
            <a:off x="5268913" y="1579563"/>
            <a:ext cx="27051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Содержимое 6" descr="кальмар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57250" y="3143250"/>
            <a:ext cx="2857500" cy="1905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Яких молюсків можна дослідити у Тихому океані?</a:t>
            </a:r>
            <a:r>
              <a:rPr lang="ru-RU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ru-RU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endParaRPr lang="ru-RU" dirty="0"/>
          </a:p>
        </p:txBody>
      </p:sp>
      <p:pic>
        <p:nvPicPr>
          <p:cNvPr id="37892" name="Содержимое 7" descr="каракатица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 rot="20937204">
            <a:off x="1697038" y="5040313"/>
            <a:ext cx="2714625" cy="1571625"/>
          </a:xfrm>
        </p:spPr>
      </p:pic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730996">
            <a:off x="1082675" y="1614488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75" y="3214688"/>
            <a:ext cx="2743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763713" y="2928938"/>
            <a:ext cx="1944687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восьминіг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4438" y="6215063"/>
            <a:ext cx="19288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каракатиця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71625" y="4500563"/>
            <a:ext cx="1776413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кальмар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  <p:sp>
        <p:nvSpPr>
          <p:cNvPr id="37898" name="TextBox 17"/>
          <p:cNvSpPr txBox="1">
            <a:spLocks noChangeArrowheads="1"/>
          </p:cNvSpPr>
          <p:nvPr/>
        </p:nvSpPr>
        <p:spPr bwMode="auto">
          <a:xfrm>
            <a:off x="1357313" y="47863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3789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630373">
            <a:off x="4770438" y="4995863"/>
            <a:ext cx="2643187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857875" y="2786063"/>
            <a:ext cx="13970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гребінець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86500" y="4643438"/>
            <a:ext cx="16430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мідії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86438" y="6215063"/>
            <a:ext cx="20002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устриці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6429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Яких звірів побачимо у Тихому океані?</a:t>
            </a:r>
            <a:r>
              <a:rPr lang="ru-RU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ru-RU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endParaRPr lang="ru-RU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43625" y="1000125"/>
            <a:ext cx="2571750" cy="1879600"/>
          </a:xfrm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928688"/>
            <a:ext cx="2690813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3786188"/>
            <a:ext cx="414496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25" y="928688"/>
            <a:ext cx="2573338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85750" y="2857500"/>
            <a:ext cx="27146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дельфіни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6125" y="2857500"/>
            <a:ext cx="25717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морські леви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7875" y="2857500"/>
            <a:ext cx="30003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морські котики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4357688"/>
            <a:ext cx="4429125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Кит – найбільша тварина на планеті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Для яких  дивних тварин Тихий океан  є домівкою?</a:t>
            </a:r>
            <a:endParaRPr lang="ru-RU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500188"/>
            <a:ext cx="2678112" cy="2000250"/>
          </a:xfrm>
        </p:spPr>
      </p:pic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4143375"/>
            <a:ext cx="27146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13" y="4143375"/>
            <a:ext cx="28575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13" y="1500188"/>
            <a:ext cx="271462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50" y="4143375"/>
            <a:ext cx="2643188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13" y="1500188"/>
            <a:ext cx="292893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14313" y="3500438"/>
            <a:ext cx="26431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краби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13" y="3429000"/>
            <a:ext cx="27146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морські раки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9313" y="3429000"/>
            <a:ext cx="29289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морські змії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750" y="6143625"/>
            <a:ext cx="27146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морські черепахи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43250" y="6143625"/>
            <a:ext cx="27860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креветки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9313" y="6143625"/>
            <a:ext cx="28575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краб-паук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  <p:pic>
        <p:nvPicPr>
          <p:cNvPr id="39950" name="Picture 15" descr="звезда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93138" y="6327775"/>
            <a:ext cx="55086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Група </a:t>
            </a:r>
            <a:br>
              <a:rPr lang="uk-UA" sz="4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r>
              <a:rPr lang="uk-UA" sz="4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“Екологи”</a:t>
            </a:r>
            <a:endParaRPr lang="ru-RU" sz="4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</p:txBody>
      </p:sp>
      <p:pic>
        <p:nvPicPr>
          <p:cNvPr id="40962" name="Содержимое 4" descr="екологія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758928">
            <a:off x="3763963" y="1312863"/>
            <a:ext cx="4725987" cy="47371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63" y="1571625"/>
            <a:ext cx="3008312" cy="46910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000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  </a:t>
            </a:r>
            <a:r>
              <a:rPr lang="uk-UA" sz="20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людина використовує багатства </a:t>
            </a:r>
            <a:r>
              <a:rPr lang="uk-UA" sz="2000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Тихого океану?</a:t>
            </a:r>
            <a:endParaRPr lang="ru-RU" sz="2000" b="1" dirty="0">
              <a:solidFill>
                <a:srgbClr val="3009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0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Які корисні копалини видобуває людина із надр </a:t>
            </a:r>
            <a:r>
              <a:rPr lang="uk-UA" sz="2000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Тихого океану?</a:t>
            </a:r>
            <a:endParaRPr lang="ru-RU" sz="2000" b="1" dirty="0">
              <a:solidFill>
                <a:srgbClr val="3009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0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 людина використовує океанічні води?</a:t>
            </a:r>
            <a:endParaRPr lang="ru-RU" sz="2000" b="1" dirty="0">
              <a:solidFill>
                <a:srgbClr val="3009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0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 сполучаються материки завдяки </a:t>
            </a:r>
            <a:r>
              <a:rPr lang="uk-UA" sz="2000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Тихому океану?</a:t>
            </a:r>
            <a:endParaRPr lang="ru-RU" sz="2000" b="1" dirty="0">
              <a:solidFill>
                <a:srgbClr val="3009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0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Який негативний вплив людини на води </a:t>
            </a:r>
            <a:r>
              <a:rPr lang="uk-UA" sz="2000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Тихого океану спостерігаємо </a:t>
            </a:r>
            <a:r>
              <a:rPr lang="uk-UA" sz="20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останнім часом?</a:t>
            </a:r>
            <a:endParaRPr lang="ru-RU" sz="2000" b="1" dirty="0">
              <a:solidFill>
                <a:srgbClr val="3009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dirty="0">
              <a:solidFill>
                <a:srgbClr val="3009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</p:txBody>
      </p:sp>
      <p:pic>
        <p:nvPicPr>
          <p:cNvPr id="40964" name="Содержимое 4" descr="екологія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58928">
            <a:off x="3779838" y="1341438"/>
            <a:ext cx="4725987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Содержимое 4" descr="екологія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58928">
            <a:off x="3779838" y="1341438"/>
            <a:ext cx="4725987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33800"/>
            <a:ext cx="49053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  людина використовує багатства Тихого океану?</a:t>
            </a:r>
            <a:r>
              <a:rPr lang="ru-RU" b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ru-RU" b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endParaRPr lang="ru-RU" dirty="0"/>
          </a:p>
        </p:txBody>
      </p:sp>
      <p:pic>
        <p:nvPicPr>
          <p:cNvPr id="41987" name="Содержимое 3" descr="ловля риби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428750"/>
            <a:ext cx="4572000" cy="3429000"/>
          </a:xfrm>
        </p:spPr>
      </p:pic>
      <p:sp>
        <p:nvSpPr>
          <p:cNvPr id="7" name="TextBox 6"/>
          <p:cNvSpPr txBox="1"/>
          <p:nvPr/>
        </p:nvSpPr>
        <p:spPr>
          <a:xfrm>
            <a:off x="214313" y="1428750"/>
            <a:ext cx="4357687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Більше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половини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світового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вилову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риби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припадає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 на Тихий океан</a:t>
            </a:r>
            <a:r>
              <a:rPr lang="ru-RU" dirty="0">
                <a:latin typeface="+mn-lt"/>
                <a:cs typeface="+mn-cs"/>
              </a:rPr>
              <a:t>.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Содержимое 3" descr="погода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5362" name="Picture 3" descr="звезд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58213" y="6165850"/>
            <a:ext cx="5857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0001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Які корисні копалини видобуває людина із надр Тихого океану?</a:t>
            </a:r>
            <a:r>
              <a:rPr lang="ru-RU" b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ru-RU" b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endParaRPr lang="ru-RU" dirty="0"/>
          </a:p>
        </p:txBody>
      </p:sp>
      <p:pic>
        <p:nvPicPr>
          <p:cNvPr id="43010" name="Содержимое 3" descr="добіча в море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1428750"/>
            <a:ext cx="4389437" cy="2357438"/>
          </a:xfrm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428750"/>
            <a:ext cx="42862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4214813"/>
            <a:ext cx="4286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4214813"/>
            <a:ext cx="435768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313" y="3571875"/>
            <a:ext cx="42862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нафта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0563" y="3571875"/>
            <a:ext cx="43576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природний газ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188" y="6143625"/>
            <a:ext cx="41433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морська сіль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0563" y="5929313"/>
            <a:ext cx="4357687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руди металів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(залізо, марганець)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 людина використовує океанічні води?</a:t>
            </a:r>
            <a:r>
              <a:rPr lang="ru-RU" b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ru-RU" b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endParaRPr lang="ru-RU" dirty="0"/>
          </a:p>
        </p:txBody>
      </p:sp>
      <p:pic>
        <p:nvPicPr>
          <p:cNvPr id="44034" name="Содержимое 3" descr="ветростанция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1571625"/>
            <a:ext cx="4194175" cy="2357438"/>
          </a:xfrm>
        </p:spPr>
      </p:pic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4000500"/>
            <a:ext cx="4429125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357313"/>
            <a:ext cx="4572000" cy="2554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 </a:t>
            </a:r>
            <a:r>
              <a:rPr lang="ru-RU" sz="4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Деякі</a:t>
            </a:r>
            <a:r>
              <a:rPr lang="ru-RU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 </a:t>
            </a:r>
            <a:r>
              <a:rPr lang="ru-RU" sz="4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країни</a:t>
            </a:r>
            <a:r>
              <a:rPr lang="ru-RU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 </a:t>
            </a:r>
            <a:r>
              <a:rPr lang="ru-RU" sz="4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отримують</a:t>
            </a:r>
            <a:endParaRPr lang="ru-RU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 </a:t>
            </a:r>
            <a:r>
              <a:rPr lang="ru-RU" sz="4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електроенергію</a:t>
            </a:r>
            <a:r>
              <a:rPr lang="ru-RU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від</a:t>
            </a:r>
            <a:r>
              <a:rPr lang="ru-RU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 </a:t>
            </a:r>
            <a:r>
              <a:rPr lang="ru-RU" sz="4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морських</a:t>
            </a:r>
            <a:r>
              <a:rPr lang="ru-RU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 </a:t>
            </a:r>
            <a:r>
              <a:rPr lang="ru-RU" sz="4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хвиль</a:t>
            </a:r>
            <a:endParaRPr lang="ru-RU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r>
              <a:rPr lang="uk-UA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 сполучаються материки завдяки Тихому океану?</a:t>
            </a:r>
            <a:r>
              <a:rPr lang="ru-RU" b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ru-RU" b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endParaRPr lang="ru-RU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86313" y="1500188"/>
            <a:ext cx="3975100" cy="2357437"/>
          </a:xfrm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3857625"/>
            <a:ext cx="41433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8625" y="1428750"/>
            <a:ext cx="410845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  <a:cs typeface="+mn-cs"/>
              </a:rPr>
              <a:t> </a:t>
            </a:r>
            <a:r>
              <a:rPr lang="uk-UA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Через Тихий океан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пролягають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 важливі морські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  <a:cs typeface="+mn-cs"/>
              </a:rPr>
              <a:t>транспортні шляхи</a:t>
            </a:r>
            <a:endParaRPr lang="ru-RU" sz="36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88"/>
            <a:ext cx="4738688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600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uk-UA" sz="3600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r>
              <a:rPr lang="uk-UA" sz="36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uk-UA" sz="36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r>
              <a:rPr lang="uk-UA" sz="3600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Який негативний вплив людини на води Тихого океану спостерігаємо останнім часом?</a:t>
            </a:r>
            <a:r>
              <a:rPr lang="ru-RU" sz="3600" b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ru-RU" sz="3600" b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endParaRPr lang="ru-RU" sz="3600" dirty="0"/>
          </a:p>
        </p:txBody>
      </p:sp>
      <p:pic>
        <p:nvPicPr>
          <p:cNvPr id="46083" name="Содержимое 3" descr="гибнет птица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473575"/>
            <a:ext cx="3286125" cy="2384425"/>
          </a:xfrm>
        </p:spPr>
      </p:pic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38" y="1500188"/>
            <a:ext cx="335756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25" y="4748213"/>
            <a:ext cx="3357563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13" y="3643313"/>
            <a:ext cx="333375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8" descr="звезд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58213" y="6296025"/>
            <a:ext cx="5857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Сміттєвий острів у Тихому океані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</p:txBody>
      </p:sp>
      <p:pic>
        <p:nvPicPr>
          <p:cNvPr id="4" name="У Тихому океані науковці виявили сміттєвий континент площею як чотири України (online-video-cutter.com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357188" y="1357313"/>
            <a:ext cx="8501062" cy="5072062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>
          <a:xfrm>
            <a:off x="323850" y="333375"/>
            <a:ext cx="3671888" cy="5040313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 smtClean="0"/>
              <a:t/>
            </a:r>
            <a:br>
              <a:rPr lang="uk-UA" sz="4000" smtClean="0"/>
            </a:br>
            <a:r>
              <a:rPr lang="uk-UA" sz="4000" smtClean="0"/>
              <a:t/>
            </a:r>
            <a:br>
              <a:rPr lang="uk-UA" sz="4000" smtClean="0"/>
            </a:br>
            <a:r>
              <a:rPr lang="uk-UA" sz="4000" smtClean="0"/>
              <a:t/>
            </a:r>
            <a:br>
              <a:rPr lang="uk-UA" sz="4000" smtClean="0"/>
            </a:br>
            <a:r>
              <a:rPr lang="uk-UA" sz="3200" b="1" i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Екологи всього світу б’ють  тривогу через проблеми, пов’язані із діяльністю людей. Внесіть свої  пропозиції щодо поліпшення стану екології!</a:t>
            </a:r>
            <a:endParaRPr lang="ru-RU" sz="3200" smtClean="0">
              <a:solidFill>
                <a:srgbClr val="800000"/>
              </a:solidFill>
            </a:endParaRPr>
          </a:p>
        </p:txBody>
      </p:sp>
      <p:sp>
        <p:nvSpPr>
          <p:cNvPr id="48130" name="Rectangle 3"/>
          <p:cNvSpPr>
            <a:spLocks noGrp="1"/>
          </p:cNvSpPr>
          <p:nvPr>
            <p:ph type="body" idx="1"/>
          </p:nvPr>
        </p:nvSpPr>
        <p:spPr>
          <a:xfrm>
            <a:off x="4356100" y="1989138"/>
            <a:ext cx="4557713" cy="423703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48131" name="Picture 6" descr="екологі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1916113"/>
            <a:ext cx="4179888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9" descr="звезд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32813" y="6270625"/>
            <a:ext cx="6111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Содержимое 3" descr="тихий океан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9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/>
            </a:r>
            <a:br>
              <a:rPr lang="uk-UA" sz="9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r>
              <a:rPr lang="uk-UA" sz="9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Сенкан</a:t>
            </a:r>
            <a:endParaRPr lang="ru-RU" sz="9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</p:txBody>
      </p:sp>
      <p:pic>
        <p:nvPicPr>
          <p:cNvPr id="49155" name="Picture 4" descr="звезд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5188" y="6224588"/>
            <a:ext cx="658812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75" y="0"/>
            <a:ext cx="5572125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071563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uk-UA" sz="6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Наші очікування</a:t>
            </a:r>
            <a:endParaRPr lang="ru-RU" sz="6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uk-UA" b="1" smtClean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SemiBold SemiConden"/>
            </a:endParaRPr>
          </a:p>
          <a:p>
            <a:pPr eaLnBrk="1" hangingPunct="1">
              <a:lnSpc>
                <a:spcPct val="90000"/>
              </a:lnSpc>
            </a:pPr>
            <a:endParaRPr lang="uk-UA" b="1" smtClean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SemiBold SemiConden"/>
            </a:endParaRPr>
          </a:p>
          <a:p>
            <a:pPr eaLnBrk="1" hangingPunct="1">
              <a:lnSpc>
                <a:spcPct val="90000"/>
              </a:lnSpc>
            </a:pPr>
            <a:r>
              <a:rPr lang="uk-UA" b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Хто може сказати, що його очікування  щодо  уроку  справдилися?</a:t>
            </a:r>
            <a:endParaRPr lang="ru-RU" b="1" smtClean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SemiBold SemiConden"/>
            </a:endParaRPr>
          </a:p>
          <a:p>
            <a:pPr eaLnBrk="1" hangingPunct="1">
              <a:lnSpc>
                <a:spcPct val="90000"/>
              </a:lnSpc>
            </a:pPr>
            <a:r>
              <a:rPr lang="uk-UA" b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Чого навчив вас наш урок?</a:t>
            </a:r>
            <a:endParaRPr lang="ru-RU" b="1" smtClean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SemiBold SemiConden"/>
            </a:endParaRPr>
          </a:p>
          <a:p>
            <a:pPr eaLnBrk="1" hangingPunct="1">
              <a:lnSpc>
                <a:spcPct val="90000"/>
              </a:lnSpc>
            </a:pPr>
            <a:r>
              <a:rPr lang="uk-UA" b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Що не вдалося?</a:t>
            </a:r>
            <a:endParaRPr lang="ru-RU" b="1" smtClean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SemiBold SemiConden"/>
            </a:endParaRPr>
          </a:p>
          <a:p>
            <a:pPr eaLnBrk="1" hangingPunct="1">
              <a:lnSpc>
                <a:spcPct val="90000"/>
              </a:lnSpc>
            </a:pPr>
            <a:r>
              <a:rPr lang="uk-UA" b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Що було складним?</a:t>
            </a:r>
            <a:endParaRPr lang="ru-RU" b="1" smtClean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SemiBold SemiConden"/>
            </a:endParaRPr>
          </a:p>
          <a:p>
            <a:pPr eaLnBrk="1" hangingPunct="1">
              <a:lnSpc>
                <a:spcPct val="90000"/>
              </a:lnSpc>
            </a:pPr>
            <a:r>
              <a:rPr lang="uk-UA" b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Побажання на наступні уроки.</a:t>
            </a:r>
            <a:endParaRPr lang="ru-RU" b="1" smtClean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SemiBold SemiConden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318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Домашнє завдання:</a:t>
            </a:r>
            <a:endParaRPr lang="ru-RU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</p:txBody>
      </p:sp>
      <p:sp>
        <p:nvSpPr>
          <p:cNvPr id="51202" name="Содержимое 2"/>
          <p:cNvSpPr>
            <a:spLocks noGrp="1"/>
          </p:cNvSpPr>
          <p:nvPr>
            <p:ph idx="1"/>
          </p:nvPr>
        </p:nvSpPr>
        <p:spPr>
          <a:xfrm>
            <a:off x="457200" y="1214438"/>
            <a:ext cx="8229600" cy="5429250"/>
          </a:xfrm>
        </p:spPr>
        <p:txBody>
          <a:bodyPr/>
          <a:lstStyle/>
          <a:p>
            <a:pPr eaLnBrk="1" hangingPunct="1">
              <a:buFont typeface="Wingdings" pitchFamily="2" charset="2"/>
              <a:buChar char="ü"/>
            </a:pPr>
            <a:r>
              <a:rPr lang="uk-UA" b="1" i="1" smtClean="0">
                <a:solidFill>
                  <a:srgbClr val="0000CC"/>
                </a:solidFill>
              </a:rPr>
              <a:t>Довідайтесь про цікаві факти із життя Ф. Магеллана та  інших мореплавців та підготуйте розповідь для однокласників.</a:t>
            </a:r>
            <a:endParaRPr lang="ru-RU" smtClean="0">
              <a:solidFill>
                <a:srgbClr val="0000CC"/>
              </a:solidFill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uk-UA" b="1" i="1" smtClean="0">
                <a:solidFill>
                  <a:srgbClr val="C00000"/>
                </a:solidFill>
              </a:rPr>
              <a:t>Написати твір-есе «Тихий океан – який він».</a:t>
            </a:r>
            <a:endParaRPr lang="ru-RU" smtClean="0">
              <a:solidFill>
                <a:srgbClr val="C00000"/>
              </a:solidFill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uk-UA" b="1" i="1" smtClean="0">
                <a:solidFill>
                  <a:srgbClr val="009900"/>
                </a:solidFill>
              </a:rPr>
              <a:t>Використовуючи різні джерела інформації , підготуйте повідомлення про тварину, яка мешкає в Тихому океані. Презентуйте своє повідомлення.</a:t>
            </a:r>
            <a:endParaRPr lang="ru-RU" smtClean="0">
              <a:solidFill>
                <a:srgbClr val="009900"/>
              </a:solidFill>
            </a:endParaRPr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Успіхів у здобутті знань!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</p:txBody>
      </p:sp>
      <p:pic>
        <p:nvPicPr>
          <p:cNvPr id="8" name="bol-shoy-simfonicheskiy-orkestr-uvertyura-iz-k-f-deti-kapita (www.mp3cut.ru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428625" y="6215063"/>
            <a:ext cx="244475" cy="244475"/>
          </a:xfrm>
        </p:spPr>
      </p:pic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25" y="1484313"/>
            <a:ext cx="5857875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Содержимое 4" descr="очікування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786188" y="428625"/>
            <a:ext cx="5111750" cy="42386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388" y="188913"/>
            <a:ext cx="3817937" cy="5876925"/>
          </a:xfrm>
        </p:spPr>
        <p:txBody>
          <a:bodyPr>
            <a:normAutofit/>
          </a:bodyPr>
          <a:lstStyle/>
          <a:p>
            <a:pPr eaLnBrk="1" hangingPunct="1">
              <a:buFontTx/>
              <a:buChar char="-"/>
              <a:defRPr/>
            </a:pPr>
            <a:endParaRPr lang="uk-UA" sz="2400" b="1" smtClean="0">
              <a:solidFill>
                <a:srgbClr val="30097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SemiBold SemiConden"/>
            </a:endParaRPr>
          </a:p>
          <a:p>
            <a:pPr eaLnBrk="1" hangingPunct="1">
              <a:buFontTx/>
              <a:buChar char="-"/>
              <a:defRPr/>
            </a:pPr>
            <a:r>
              <a:rPr lang="uk-UA" sz="2400" b="1" smtClean="0">
                <a:solidFill>
                  <a:srgbClr val="30097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Що ви очікуєте від нашого уроку? </a:t>
            </a:r>
          </a:p>
          <a:p>
            <a:pPr eaLnBrk="1" hangingPunct="1">
              <a:buFontTx/>
              <a:buChar char="-"/>
              <a:defRPr/>
            </a:pPr>
            <a:endParaRPr lang="ru-RU" sz="2400" b="1" smtClean="0">
              <a:solidFill>
                <a:srgbClr val="30097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SemiBold SemiConden"/>
            </a:endParaRPr>
          </a:p>
          <a:p>
            <a:pPr eaLnBrk="1" hangingPunct="1">
              <a:buFontTx/>
              <a:buChar char="-"/>
              <a:defRPr/>
            </a:pPr>
            <a:r>
              <a:rPr lang="uk-UA" sz="2400" b="1" smtClean="0">
                <a:solidFill>
                  <a:srgbClr val="30097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Яким, на вашу думку, повинен бути сьогодні урок?</a:t>
            </a:r>
          </a:p>
          <a:p>
            <a:pPr eaLnBrk="1" hangingPunct="1">
              <a:buFontTx/>
              <a:buChar char="-"/>
              <a:defRPr/>
            </a:pPr>
            <a:endParaRPr lang="ru-RU" sz="2400" b="1" smtClean="0">
              <a:solidFill>
                <a:srgbClr val="30097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SemiBold SemiConden"/>
            </a:endParaRPr>
          </a:p>
          <a:p>
            <a:pPr eaLnBrk="1" hangingPunct="1">
              <a:defRPr/>
            </a:pPr>
            <a:r>
              <a:rPr lang="uk-UA" sz="3600" b="1" smtClean="0">
                <a:solidFill>
                  <a:srgbClr val="30097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- </a:t>
            </a:r>
            <a:r>
              <a:rPr lang="ru-RU" sz="2400" b="1" smtClean="0">
                <a:solidFill>
                  <a:srgbClr val="30097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Що ви хотіли б дізнатися, з’</a:t>
            </a:r>
            <a:r>
              <a:rPr lang="uk-UA" sz="2400" b="1" smtClean="0">
                <a:solidFill>
                  <a:srgbClr val="30097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ясувати, запам</a:t>
            </a:r>
            <a:r>
              <a:rPr lang="ru-RU" sz="2400" b="1" smtClean="0">
                <a:solidFill>
                  <a:srgbClr val="30097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’ятати під час</a:t>
            </a:r>
            <a:r>
              <a:rPr lang="ru-RU" sz="3600" b="1" smtClean="0">
                <a:solidFill>
                  <a:srgbClr val="30097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 </a:t>
            </a:r>
            <a:r>
              <a:rPr lang="ru-RU" sz="2400" b="1" smtClean="0">
                <a:solidFill>
                  <a:srgbClr val="30097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подорожі?</a:t>
            </a:r>
          </a:p>
          <a:p>
            <a:pPr eaLnBrk="1" hangingPunct="1">
              <a:defRPr/>
            </a:pPr>
            <a:endParaRPr lang="ru-RU" sz="2400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А якими </a:t>
            </a:r>
            <a:r>
              <a:rPr lang="uk-UA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ма</a:t>
            </a:r>
            <a:r>
              <a:rPr lang="ru-RU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єте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 бути ви, </a:t>
            </a:r>
            <a:r>
              <a:rPr lang="ru-RU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щоб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 нам усе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вдалося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?</a:t>
            </a:r>
            <a:b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</a:b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itchFamily="34" charset="0"/>
              </a:rPr>
              <a:t>Нагадаємо правила  співпраці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itchFamily="34" charset="0"/>
            </a:endParaRPr>
          </a:p>
        </p:txBody>
      </p:sp>
      <p:pic>
        <p:nvPicPr>
          <p:cNvPr id="18434" name="Содержимое 5" descr="співпраця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29188" y="2214563"/>
            <a:ext cx="4014787" cy="4071937"/>
          </a:xfr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28625" y="1925638"/>
            <a:ext cx="8715375" cy="362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 sz="3200" b="1" i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SemiBold SemiConden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•"/>
              <a:defRPr/>
            </a:pPr>
            <a:r>
              <a:rPr lang="uk-UA" sz="4000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  <a:ea typeface="Calibri" pitchFamily="34" charset="0"/>
                <a:cs typeface="Times New Roman" pitchFamily="18" charset="0"/>
              </a:rPr>
              <a:t>Чути один одного</a:t>
            </a:r>
            <a:endParaRPr lang="ru-RU" sz="4000" b="1" i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SemiBold SemiConden"/>
              <a:ea typeface="Calibri" pitchFamily="34" charset="0"/>
            </a:endParaRPr>
          </a:p>
          <a:p>
            <a:pPr eaLnBrk="0" hangingPunct="0">
              <a:buFontTx/>
              <a:buChar char="•"/>
              <a:defRPr/>
            </a:pPr>
            <a:r>
              <a:rPr lang="uk-UA" sz="4000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  <a:ea typeface="Calibri" pitchFamily="34" charset="0"/>
              </a:rPr>
              <a:t>Вміти поступатися</a:t>
            </a:r>
            <a:endParaRPr lang="ru-RU" sz="4000" b="1" i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SemiBold SemiConden"/>
              <a:ea typeface="Calibri" pitchFamily="34" charset="0"/>
            </a:endParaRPr>
          </a:p>
          <a:p>
            <a:pPr eaLnBrk="0" hangingPunct="0">
              <a:buFontTx/>
              <a:buChar char="•"/>
              <a:defRPr/>
            </a:pPr>
            <a:r>
              <a:rPr lang="uk-UA" sz="4000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  <a:ea typeface="Calibri" pitchFamily="34" charset="0"/>
              </a:rPr>
              <a:t>Уміти домовлятися</a:t>
            </a:r>
            <a:endParaRPr lang="ru-RU" sz="4000" b="1" i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SemiBold SemiConden"/>
              <a:ea typeface="Calibri" pitchFamily="34" charset="0"/>
            </a:endParaRPr>
          </a:p>
          <a:p>
            <a:pPr eaLnBrk="0" hangingPunct="0">
              <a:buFontTx/>
              <a:buChar char="•"/>
              <a:defRPr/>
            </a:pPr>
            <a:r>
              <a:rPr lang="uk-UA" sz="4000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  <a:ea typeface="Calibri" pitchFamily="34" charset="0"/>
              </a:rPr>
              <a:t>Розподіляти свої ролі </a:t>
            </a:r>
          </a:p>
          <a:p>
            <a:pPr eaLnBrk="0" hangingPunct="0">
              <a:defRPr/>
            </a:pPr>
            <a:r>
              <a:rPr lang="uk-UA" sz="4000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  <a:ea typeface="Calibri" pitchFamily="34" charset="0"/>
              </a:rPr>
              <a:t>в групі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Содержимое 4" descr="групи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63938" y="549275"/>
            <a:ext cx="5111750" cy="532288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950" y="571500"/>
            <a:ext cx="3887788" cy="555466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uk-UA" sz="4000" b="1" i="1" u="sng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Сьогодні працюють групи:</a:t>
            </a:r>
          </a:p>
          <a:p>
            <a:pPr eaLnBrk="1" hangingPunct="1">
              <a:defRPr/>
            </a:pPr>
            <a:r>
              <a:rPr lang="uk-UA" sz="40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“Географів”</a:t>
            </a:r>
          </a:p>
          <a:p>
            <a:pPr eaLnBrk="1" hangingPunct="1">
              <a:defRPr/>
            </a:pPr>
            <a:r>
              <a:rPr lang="uk-UA" sz="40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“Істориків”</a:t>
            </a:r>
          </a:p>
          <a:p>
            <a:pPr eaLnBrk="1" hangingPunct="1">
              <a:defRPr/>
            </a:pPr>
            <a:r>
              <a:rPr lang="uk-UA" sz="40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“Біологів”</a:t>
            </a:r>
          </a:p>
          <a:p>
            <a:pPr eaLnBrk="1" hangingPunct="1">
              <a:defRPr/>
            </a:pPr>
            <a:r>
              <a:rPr lang="uk-UA" sz="40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 SemiConden"/>
              </a:rPr>
              <a:t>“Екологів”</a:t>
            </a:r>
            <a:endParaRPr lang="ru-RU" sz="4000" b="1" i="1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hnschrift SemiBold SemiConden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2" name="Содержимое 3" descr="тихий океан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285750"/>
            <a:ext cx="8572500" cy="6215063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0825" y="260350"/>
            <a:ext cx="3857625" cy="6011863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uk-UA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Яких </a:t>
            </a:r>
            <a:r>
              <a:rPr lang="uk-UA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живих організмів </a:t>
            </a:r>
            <a:r>
              <a:rPr lang="uk-UA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більше?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</a:t>
            </a:r>
            <a:r>
              <a:rPr lang="uk-UA" sz="2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</a:t>
            </a:r>
            <a:r>
              <a:rPr lang="uk-UA" sz="2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впливає на живі організми </a:t>
            </a:r>
            <a:r>
              <a:rPr lang="uk-UA" sz="2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океанів?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-   </a:t>
            </a:r>
            <a:r>
              <a:rPr lang="uk-UA" sz="2800" b="1" i="1" dirty="0" smtClean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</a:t>
            </a:r>
            <a:r>
              <a:rPr lang="uk-UA" sz="2800" b="1" i="1" dirty="0">
                <a:solidFill>
                  <a:srgbClr val="300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змінюється життя Світового океану в залежності від глибини?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</a:t>
            </a:r>
            <a:r>
              <a:rPr lang="uk-UA" sz="28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2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групи поділяються мешканці океанів? </a:t>
            </a:r>
            <a:endParaRPr lang="ru-RU" sz="2800" b="1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Содержимое 12" descr="tihiy_ocean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43375" y="1143000"/>
            <a:ext cx="4768850" cy="4286250"/>
          </a:xfrm>
        </p:spPr>
      </p:pic>
      <p:pic>
        <p:nvPicPr>
          <p:cNvPr id="21507" name="Picture 4" descr="звезд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5084763"/>
            <a:ext cx="3587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599</Words>
  <Application>Microsoft Office PowerPoint</Application>
  <PresentationFormat>Экран (4:3)</PresentationFormat>
  <Paragraphs>144</Paragraphs>
  <Slides>39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Bahnschrift SemiBold SemiConden</vt:lpstr>
      <vt:lpstr>Times New Roman</vt:lpstr>
      <vt:lpstr>Wingdings</vt:lpstr>
      <vt:lpstr>Book Antiqua</vt:lpstr>
      <vt:lpstr>Тема Office</vt:lpstr>
      <vt:lpstr>Слайд 1</vt:lpstr>
      <vt:lpstr>Слайд 2</vt:lpstr>
      <vt:lpstr>Слайд 3</vt:lpstr>
      <vt:lpstr>Слайд 4</vt:lpstr>
      <vt:lpstr>Слайд 5</vt:lpstr>
      <vt:lpstr>А якими маєте бути ви, щоб нам усе вдалося? Нагадаємо правила  співпраці</vt:lpstr>
      <vt:lpstr>Слайд 7</vt:lpstr>
      <vt:lpstr>Слайд 8</vt:lpstr>
      <vt:lpstr>-   Яких живих організмів більше?  -   Що впливає на живі організми океанів? -   Як змінюється життя Світового океану в залежності від глибини? -    На які групи поділяються мешканці океанів? </vt:lpstr>
      <vt:lpstr>Група “Географи”</vt:lpstr>
      <vt:lpstr> У яких  півкулях  розташований  Тихий океан?  </vt:lpstr>
      <vt:lpstr> Береги  яких  материків  омиває  океан?  </vt:lpstr>
      <vt:lpstr> У  яких теплових поясах розташовано Тихий океан? </vt:lpstr>
      <vt:lpstr>Група “Історики”</vt:lpstr>
      <vt:lpstr>  Хто був першою людиною, яка відкрила Тихий океан? </vt:lpstr>
      <vt:lpstr> Чому Тихий океан отримав таку назву? </vt:lpstr>
      <vt:lpstr> Хто першим із мореплавців почав досліджувати  Тихий океан? </vt:lpstr>
      <vt:lpstr> Хто із наших співвітчизників став дослідником Тихого океану? </vt:lpstr>
      <vt:lpstr>У якому   столітті    вперше  відкрив найглибшу   западину   планети</vt:lpstr>
      <vt:lpstr>Усіх на розминку запрошує веселе акуленя! </vt:lpstr>
      <vt:lpstr>Група “Біологи”</vt:lpstr>
      <vt:lpstr> Які водорості ростуть у Тихому океані? </vt:lpstr>
      <vt:lpstr> Що є кормом для риб та інших океанських мешканців? </vt:lpstr>
      <vt:lpstr> Яких риб можна зустріти у Тихому океані? </vt:lpstr>
      <vt:lpstr> Яких молюсків можна дослідити у Тихому океані? </vt:lpstr>
      <vt:lpstr> Яких звірів побачимо у Тихому океані? </vt:lpstr>
      <vt:lpstr>Для яких  дивних тварин Тихий океан  є домівкою?</vt:lpstr>
      <vt:lpstr>Група  “Екологи”</vt:lpstr>
      <vt:lpstr> Як  людина використовує багатства Тихого океану? </vt:lpstr>
      <vt:lpstr> Які корисні копалини видобуває людина із надр Тихого океану? </vt:lpstr>
      <vt:lpstr> Як людина використовує океанічні води? </vt:lpstr>
      <vt:lpstr> Як сполучаються материки завдяки Тихому океану? </vt:lpstr>
      <vt:lpstr>  Який негативний вплив людини на води Тихого океану спостерігаємо останнім часом? </vt:lpstr>
      <vt:lpstr>Сміттєвий острів у Тихому океані</vt:lpstr>
      <vt:lpstr>   Екологи всього світу б’ють  тривогу через проблеми, пов’язані із діяльністю людей. Внесіть свої  пропозиції щодо поліпшення стану екології!</vt:lpstr>
      <vt:lpstr> Сенкан</vt:lpstr>
      <vt:lpstr>Наші очікування</vt:lpstr>
      <vt:lpstr>Домашнє завдання:</vt:lpstr>
      <vt:lpstr>Успіхів у здобутті знань!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5</cp:lastModifiedBy>
  <cp:revision>96</cp:revision>
  <dcterms:created xsi:type="dcterms:W3CDTF">2018-12-08T15:41:33Z</dcterms:created>
  <dcterms:modified xsi:type="dcterms:W3CDTF">2018-12-09T18:04:36Z</dcterms:modified>
</cp:coreProperties>
</file>