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74" r:id="rId11"/>
    <p:sldId id="271" r:id="rId12"/>
    <p:sldId id="272" r:id="rId13"/>
    <p:sldId id="266" r:id="rId14"/>
    <p:sldId id="267" r:id="rId15"/>
    <p:sldId id="268" r:id="rId16"/>
    <p:sldId id="269" r:id="rId17"/>
    <p:sldId id="270" r:id="rId18"/>
    <p:sldId id="275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00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35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08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545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74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15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26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9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41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141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13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2828-955D-46E1-A32F-ABCA5F4571C8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39C8-725E-4970-91F6-A3D2DD4E8E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772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122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39" y="1960578"/>
            <a:ext cx="6931511" cy="4686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1204855" y="174810"/>
            <a:ext cx="9326881" cy="15033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t"/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Цивільний</a:t>
            </a:r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uk-UA" sz="4800" b="1" dirty="0" smtClean="0">
                <a:solidFill>
                  <a:srgbClr val="FF0000"/>
                </a:solidFill>
              </a:rPr>
              <a:t>захист. Дії учнів під час надзвичайних ситуацій.</a:t>
            </a:r>
            <a:endParaRPr lang="uk-UA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5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426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54711" y="161365"/>
            <a:ext cx="8724451" cy="10327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ПОЖЕЖІ –</a:t>
            </a:r>
            <a:r>
              <a:rPr lang="uk-UA" sz="2400" b="1" dirty="0" smtClean="0">
                <a:solidFill>
                  <a:schemeClr val="tx1"/>
                </a:solidFill>
              </a:rPr>
              <a:t> неконтрольований процес горіння, який викликає загибель людей та тварин, знищує довкілля та завдає матеріальних збитків.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27165"/>
          <a:stretch/>
        </p:blipFill>
        <p:spPr>
          <a:xfrm>
            <a:off x="90343" y="1274780"/>
            <a:ext cx="7805149" cy="4706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6" y="1274780"/>
            <a:ext cx="4574232" cy="55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7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972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4"/>
          <a:stretch/>
        </p:blipFill>
        <p:spPr>
          <a:xfrm>
            <a:off x="1679433" y="146255"/>
            <a:ext cx="9108728" cy="59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0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18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33195" y="247426"/>
            <a:ext cx="7788537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СНІГОВІ ЛАВИНИ – </a:t>
            </a:r>
            <a:r>
              <a:rPr lang="uk-UA" sz="2400" b="1" dirty="0" smtClean="0">
                <a:solidFill>
                  <a:schemeClr val="tx1"/>
                </a:solidFill>
              </a:rPr>
              <a:t>ослаблення сил зчеплення снігу.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9" y="1258645"/>
            <a:ext cx="7777779" cy="534655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520056" y="1258645"/>
            <a:ext cx="3410175" cy="5346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При захопленні сніговою лавиною:</a:t>
            </a:r>
          </a:p>
          <a:p>
            <a:r>
              <a:rPr lang="uk-UA" sz="2400" b="1" dirty="0" smtClean="0"/>
              <a:t>*Звільнитися від вантажу;</a:t>
            </a:r>
          </a:p>
          <a:p>
            <a:r>
              <a:rPr lang="uk-UA" sz="2400" b="1" dirty="0" smtClean="0"/>
              <a:t>*Закрити обличчя курткою, щоб створити повітряну подушку (коли сніговий пил потрапляє в ніс і рот – людина задихається)</a:t>
            </a:r>
          </a:p>
          <a:p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25702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9" y="0"/>
            <a:ext cx="12048566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3035" y="279699"/>
            <a:ext cx="10822193" cy="10865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УРАГАН – </a:t>
            </a:r>
            <a:r>
              <a:rPr lang="uk-UA" sz="2400" b="1" dirty="0" smtClean="0">
                <a:solidFill>
                  <a:schemeClr val="tx1"/>
                </a:solidFill>
              </a:rPr>
              <a:t>швидкість вітру досягає 32 м/с. Завдає матеріальних збитків.</a:t>
            </a:r>
          </a:p>
          <a:p>
            <a:r>
              <a:rPr lang="uk-UA" sz="2400" b="1" dirty="0" smtClean="0">
                <a:solidFill>
                  <a:srgbClr val="FF0000"/>
                </a:solidFill>
              </a:rPr>
              <a:t>СМЕРЧ –</a:t>
            </a:r>
            <a:r>
              <a:rPr lang="uk-UA" sz="2400" b="1" dirty="0" smtClean="0">
                <a:solidFill>
                  <a:schemeClr val="tx1"/>
                </a:solidFill>
              </a:rPr>
              <a:t> швидкість вітру досягає до 450 км/год. Знищує все на своєму шляху.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1" y="1627569"/>
            <a:ext cx="5938221" cy="4646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13" y="1627569"/>
            <a:ext cx="5008302" cy="46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18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427"/>
            <a:ext cx="12192000" cy="68203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146" y="3226566"/>
            <a:ext cx="3648075" cy="34385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238052" y="161365"/>
            <a:ext cx="5056094" cy="666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Поведінка при сильних вітрах: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16" y="1040439"/>
            <a:ext cx="6583679" cy="55785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*Щільно зачинити двері.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*З дахів та балконів забрати предмети, які можуть падати і травмувати людей.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*В будівлях триматися подалі від вікон, щоб не травмуватися 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*Вимкнути світло, газ, водопостачання.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*Найбезпечнішим місцем при сильних вітрах є підвали, сховища, метро.</a:t>
            </a:r>
          </a:p>
          <a:p>
            <a:endParaRPr lang="uk-UA" sz="2400" b="1" dirty="0">
              <a:solidFill>
                <a:schemeClr val="tx1"/>
              </a:solidFill>
            </a:endParaRPr>
          </a:p>
          <a:p>
            <a:r>
              <a:rPr lang="uk-UA" sz="2400" b="1" dirty="0" smtClean="0">
                <a:solidFill>
                  <a:schemeClr val="tx1"/>
                </a:solidFill>
              </a:rPr>
              <a:t>Коли сильний вітер застав вас на відкритій місцевості: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*Сховатися у заглиблення, рів, яму і закрити голову руками.</a:t>
            </a:r>
          </a:p>
          <a:p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54" y="828339"/>
            <a:ext cx="3022002" cy="23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972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796988" y="-215152"/>
            <a:ext cx="7659444" cy="5486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Сильний вітер може супроводжуватися </a:t>
            </a:r>
            <a:r>
              <a:rPr lang="uk-UA" sz="2800" b="1" dirty="0" smtClean="0">
                <a:solidFill>
                  <a:srgbClr val="FF0000"/>
                </a:solidFill>
              </a:rPr>
              <a:t>грозою</a:t>
            </a:r>
            <a:r>
              <a:rPr lang="uk-UA" sz="2800" b="1" dirty="0" smtClean="0">
                <a:solidFill>
                  <a:schemeClr val="tx1"/>
                </a:solidFill>
              </a:rPr>
              <a:t>  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17" y="968188"/>
            <a:ext cx="3366695" cy="5368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13" y="968188"/>
            <a:ext cx="3153727" cy="536806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700631" y="430309"/>
            <a:ext cx="4991547" cy="6115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Під час грози є ймовірність ураження </a:t>
            </a:r>
            <a:r>
              <a:rPr lang="uk-UA" sz="2400" b="1" dirty="0" smtClean="0">
                <a:solidFill>
                  <a:srgbClr val="FF0000"/>
                </a:solidFill>
              </a:rPr>
              <a:t>блискавкою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*Не стояти під одиноким деревом. 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*Не знаходитися поблизу ліній </a:t>
            </a:r>
            <a:r>
              <a:rPr lang="uk-UA" sz="2400" b="1" dirty="0" err="1" smtClean="0">
                <a:solidFill>
                  <a:schemeClr val="tx1"/>
                </a:solidFill>
              </a:rPr>
              <a:t>електропередач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*Коли ви вдома, зачиніть вікна та двері; не користуйтесь електроприладами та телефоном.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*Під час грози не купайтеся у водоймах.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*Коли в лісі – ні в якому разі не біжіть.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*Найменше проводить струм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в</a:t>
            </a:r>
            <a:r>
              <a:rPr lang="uk-UA" sz="2400" b="1" dirty="0" smtClean="0">
                <a:solidFill>
                  <a:schemeClr val="tx1"/>
                </a:solidFill>
              </a:rPr>
              <a:t>ерба, клен та кущі.</a:t>
            </a:r>
          </a:p>
          <a:p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819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" y="1406154"/>
            <a:ext cx="5712311" cy="50927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839558" y="204395"/>
            <a:ext cx="5497157" cy="6884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СНІГОВІ ЗАМЕТИ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93093" y="1406154"/>
            <a:ext cx="5378823" cy="5092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Правила поведінки під час снігових заметів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*Необхідно обмежити пересування.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*Створити вдома запас продуктів (води, їжі).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*Виконати герметизацію житла.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*Під час руху на автомобілі: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   - зупинитися;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   - періодично виходити з автомобіля, розгрібати сніг, щоб не опинитися похованим під снігом.</a:t>
            </a:r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0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3" y="-21205"/>
            <a:ext cx="1228769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0" y="1310080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34" y="3969295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153" y="3890897"/>
            <a:ext cx="2628900" cy="1733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68" y="1316019"/>
            <a:ext cx="2411450" cy="169612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667489" y="1121097"/>
            <a:ext cx="4206240" cy="7745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ПРОВІСНИКИ СТИХІЙНИХ ЛИХ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2880"/>
            <a:ext cx="3410174" cy="1021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МУРАШКИ </a:t>
            </a:r>
            <a:r>
              <a:rPr lang="uk-UA" sz="2400" b="1" dirty="0" smtClean="0"/>
              <a:t>ховаються до мурашника – на грозу.</a:t>
            </a:r>
            <a:endParaRPr lang="uk-UA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14046" y="2560880"/>
            <a:ext cx="3713126" cy="11940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ЗМІЇ </a:t>
            </a:r>
            <a:r>
              <a:rPr lang="uk-UA" sz="2400" b="1" dirty="0" smtClean="0">
                <a:solidFill>
                  <a:schemeClr val="tx1"/>
                </a:solidFill>
              </a:rPr>
              <a:t>ТА</a:t>
            </a:r>
            <a:r>
              <a:rPr lang="uk-UA" sz="2400" b="1" dirty="0" smtClean="0">
                <a:solidFill>
                  <a:srgbClr val="C00000"/>
                </a:solidFill>
              </a:rPr>
              <a:t> ЯЩІРКИ </a:t>
            </a:r>
            <a:r>
              <a:rPr lang="uk-UA" sz="2400" b="1" dirty="0" smtClean="0">
                <a:solidFill>
                  <a:schemeClr val="tx1"/>
                </a:solidFill>
              </a:rPr>
              <a:t>за кілька днів до землетрусу покидають свої </a:t>
            </a:r>
            <a:r>
              <a:rPr lang="uk-UA" sz="2400" b="1" dirty="0" err="1" smtClean="0">
                <a:solidFill>
                  <a:schemeClr val="tx1"/>
                </a:solidFill>
              </a:rPr>
              <a:t>нори</a:t>
            </a:r>
            <a:r>
              <a:rPr lang="uk-UA" sz="2400" b="1" dirty="0" smtClean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68238" y="182881"/>
            <a:ext cx="3840477" cy="1021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ЖАБИ </a:t>
            </a:r>
            <a:r>
              <a:rPr lang="uk-UA" sz="2400" b="1" dirty="0" smtClean="0"/>
              <a:t>– покидають водойми перед землетрусом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50424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"/>
            <a:ext cx="9144000" cy="64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972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646381" y="-182879"/>
            <a:ext cx="8143539" cy="102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МЕТА</a:t>
            </a:r>
            <a:r>
              <a:rPr lang="uk-UA" dirty="0" smtClean="0">
                <a:solidFill>
                  <a:srgbClr val="FF0000"/>
                </a:solidFill>
              </a:rPr>
              <a:t>: </a:t>
            </a:r>
            <a:r>
              <a:rPr lang="uk-UA" dirty="0" smtClean="0">
                <a:solidFill>
                  <a:schemeClr val="tx1"/>
                </a:solidFill>
              </a:rPr>
              <a:t>РОЗШИРИТИ УЯВЛЕННЯ УЧНІВ ПРО НАДЗВИЧАЙНІ СИТУАЦІЇ ТА ПРАВИЛА БЕЗПЕЧНОГО ПОВОДЖЕННЯ; РОЗВИВАТИ ЛОГІЧНЕ МИСЛЕННЯ, ОБРАЗНУ УЯВУ; ВИХОВУВАТИ ДИСЦИПЛІНОВАНІСТЬ ТА ВІДПОВІДАЛЬНІСТЬ ЗА СВОЇ ДІЇ.   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608" y="968190"/>
            <a:ext cx="4464423" cy="3754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ЦЗ – </a:t>
            </a:r>
            <a:r>
              <a:rPr lang="uk-UA" sz="2800" b="1" dirty="0" smtClean="0">
                <a:solidFill>
                  <a:schemeClr val="tx1"/>
                </a:solidFill>
              </a:rPr>
              <a:t>державна система органів управління, що створюється для захисту населення від надзвичайних ситуацій та їх наслідків. </a:t>
            </a:r>
          </a:p>
          <a:p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7863839" y="968190"/>
            <a:ext cx="4130934" cy="37544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НС –</a:t>
            </a:r>
            <a:r>
              <a:rPr lang="uk-UA" sz="2800" b="1" dirty="0" smtClean="0">
                <a:solidFill>
                  <a:schemeClr val="tx1"/>
                </a:solidFill>
              </a:rPr>
              <a:t> це порушення нормальних умов життя та діяльності людей, що призводить до людських жертв або матеріальних збитків.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5640" y="1430767"/>
            <a:ext cx="2947594" cy="49807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Стихійні лиха – </a:t>
            </a:r>
            <a:r>
              <a:rPr lang="uk-UA" sz="2800" b="1" dirty="0" smtClean="0">
                <a:solidFill>
                  <a:schemeClr val="tx1"/>
                </a:solidFill>
              </a:rPr>
              <a:t>це катастрофічні процеси і явища природи, що носять надзвичайний характер. 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59"/>
            <a:ext cx="12192000" cy="6858000"/>
          </a:xfrm>
          <a:prstGeom prst="rect">
            <a:avLst/>
          </a:prstGeom>
        </p:spPr>
      </p:pic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3571539" y="1"/>
            <a:ext cx="4615030" cy="903642"/>
          </a:xfrm>
          <a:prstGeom prst="round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ЗЕМЛЕТРУС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1062037"/>
            <a:ext cx="7476565" cy="568300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498541" y="1201480"/>
            <a:ext cx="3506993" cy="49441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Землетрус – </a:t>
            </a:r>
            <a:r>
              <a:rPr lang="uk-UA" sz="2800" b="1" dirty="0" smtClean="0">
                <a:solidFill>
                  <a:schemeClr val="tx1"/>
                </a:solidFill>
              </a:rPr>
              <a:t>сильні коливання земної поверхні, які призводять до руйнування споруд, пожеж та людських жертв.</a:t>
            </a:r>
          </a:p>
          <a:p>
            <a:endParaRPr lang="uk-UA" sz="2800" dirty="0">
              <a:solidFill>
                <a:schemeClr val="tx1"/>
              </a:solidFill>
            </a:endParaRPr>
          </a:p>
          <a:p>
            <a:endParaRPr lang="uk-UA" sz="2800" dirty="0" smtClean="0">
              <a:solidFill>
                <a:schemeClr val="tx1"/>
              </a:solidFill>
            </a:endParaRPr>
          </a:p>
          <a:p>
            <a:endParaRPr lang="uk-UA" sz="2800" dirty="0">
              <a:solidFill>
                <a:schemeClr val="tx1"/>
              </a:solidFill>
            </a:endParaRPr>
          </a:p>
          <a:p>
            <a:endParaRPr lang="uk-UA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5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71708" y="1204854"/>
            <a:ext cx="5174428" cy="54756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93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77" y="623573"/>
            <a:ext cx="11908715" cy="60569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*Зберігай спокій.( При землетрусі відчутно коливається грунт недовгий час). 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*Перебуваючи в приміщенні, слід негайно зайняти безпечне місце. Це отвори капітальних внутрішніх стін (наприклад, відчинені двері з квартири), кути, утворені ними.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*Триматися подалі від вікон та важких предметів, які можуть падати та пересуватися.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*Перебуваючи всередині багатоповерхового будинку, не поспішай до ліфту чи сходів. Сходові прольоти та ліфт часто обвалюються.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*Під час поштовхів не вибігати з будинку, оскільки уламки, які падають, можуть вас травмувати.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*Після припинення поштовхів терміново вийти на вулицю.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 На вулиці відійти від будівель на відкрите місце, щоб уникнути ударів уламків, які падають.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 *Опинившись у завалі: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спокійно оцінити дану ситуацію;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надай собі та іншим потерпілим першу допомогу, якщо вона потрібна;</a:t>
            </a:r>
          </a:p>
          <a:p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подбати про встановлення зв</a:t>
            </a:r>
            <a:r>
              <a:rPr lang="en-US" sz="2400" b="1" dirty="0" smtClean="0">
                <a:solidFill>
                  <a:schemeClr val="tx1"/>
                </a:solidFill>
              </a:rPr>
              <a:t>’</a:t>
            </a:r>
            <a:r>
              <a:rPr lang="uk-UA" sz="2400" b="1" dirty="0" err="1" smtClean="0">
                <a:solidFill>
                  <a:schemeClr val="tx1"/>
                </a:solidFill>
              </a:rPr>
              <a:t>язку</a:t>
            </a:r>
            <a:r>
              <a:rPr lang="uk-UA" sz="2400" b="1" dirty="0" smtClean="0">
                <a:solidFill>
                  <a:schemeClr val="tx1"/>
                </a:solidFill>
              </a:rPr>
              <a:t> з тими, хто є зовні завалу (голосом, стуком). </a:t>
            </a:r>
            <a:endParaRPr lang="uk-UA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0791" y="-107574"/>
            <a:ext cx="6581553" cy="6024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Правила поведінки під час землетрусу: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1738313"/>
            <a:ext cx="5066851" cy="4866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1" y="1738312"/>
            <a:ext cx="5805207" cy="494218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36376" y="182880"/>
            <a:ext cx="6766560" cy="13231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ПОВІНЬ – </a:t>
            </a:r>
            <a:r>
              <a:rPr lang="uk-UA" sz="2800" b="1" dirty="0" smtClean="0">
                <a:solidFill>
                  <a:schemeClr val="tx1"/>
                </a:solidFill>
              </a:rPr>
              <a:t>значне затоплення місцевості внаслідок підйому рівня води в річці, озері, водосховищі.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7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05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2626" y="505610"/>
            <a:ext cx="4087906" cy="6022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ПРАВИЛА ПОВЕДІНКИ ПІД ЧАС ПОВЕНІ:</a:t>
            </a:r>
            <a:endParaRPr lang="uk-UA" sz="2400" dirty="0" smtClean="0">
              <a:solidFill>
                <a:srgbClr val="C00000"/>
              </a:solidFill>
            </a:endParaRPr>
          </a:p>
          <a:p>
            <a:r>
              <a:rPr lang="uk-UA" sz="2400" b="1" dirty="0" smtClean="0">
                <a:solidFill>
                  <a:schemeClr val="tx1"/>
                </a:solidFill>
              </a:rPr>
              <a:t>*Якщо вода застала вас у полі, лісі, треба вийти на підвищені місця або вилізти на дерево;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*Якщо ви знаходитесь у будинку, треба перенести необхідне майно на вищі поверхи або в ті місця, які не затопляться водою.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*Обов'язково вимкнути газ, електрику, взяти документи, теплі речі, їжу.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3488" y="505609"/>
            <a:ext cx="4582758" cy="5206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НАСЛІДКИ ПОВЕНІ: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*Затоплення водою суші;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*Ушкодження та руйнування будівель;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*Пошкодження доріг;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*Загибель с/г тварин;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*Знищення с/г рослин;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*Порушення якості питної води;</a:t>
            </a:r>
          </a:p>
          <a:p>
            <a:r>
              <a:rPr lang="uk-UA" sz="2800" b="1" dirty="0" smtClean="0">
                <a:solidFill>
                  <a:schemeClr val="tx1"/>
                </a:solidFill>
              </a:rPr>
              <a:t>*Загибель людей.</a:t>
            </a:r>
          </a:p>
          <a:p>
            <a:endParaRPr lang="uk-UA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7" t="30948" r="24792" b="38650"/>
          <a:stretch/>
        </p:blipFill>
        <p:spPr>
          <a:xfrm>
            <a:off x="4916246" y="1939065"/>
            <a:ext cx="2646379" cy="23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426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67436" y="311973"/>
            <a:ext cx="6777318" cy="7207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СЕЛЬ – </a:t>
            </a:r>
            <a:r>
              <a:rPr lang="uk-UA" sz="2400" b="1" dirty="0" smtClean="0">
                <a:solidFill>
                  <a:schemeClr val="tx1"/>
                </a:solidFill>
              </a:rPr>
              <a:t>це паводки з великим вмістом ґрунту.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1" y="1441528"/>
            <a:ext cx="10022541" cy="49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6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426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1132661"/>
            <a:ext cx="7655857" cy="552528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05609" y="168816"/>
            <a:ext cx="10843709" cy="7637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ЗСУВ – </a:t>
            </a:r>
            <a:r>
              <a:rPr lang="uk-UA" sz="2400" b="1" dirty="0" smtClean="0">
                <a:solidFill>
                  <a:schemeClr val="tx1"/>
                </a:solidFill>
              </a:rPr>
              <a:t>це ковзкі зміщення мас гірських порід вниз по схилу.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25204" y="1132661"/>
            <a:ext cx="3991087" cy="48055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ПРАВИЛА ПОВЕДІНКИ ПІД ЧАС ЗСУВІВ ТА </a:t>
            </a:r>
            <a:r>
              <a:rPr lang="uk-UA" sz="2400" b="1" dirty="0" err="1" smtClean="0">
                <a:solidFill>
                  <a:srgbClr val="C00000"/>
                </a:solidFill>
              </a:rPr>
              <a:t>СЕЛі</a:t>
            </a:r>
            <a:r>
              <a:rPr lang="uk-UA" sz="2400" b="1" dirty="0" smtClean="0">
                <a:solidFill>
                  <a:srgbClr val="C00000"/>
                </a:solidFill>
              </a:rPr>
              <a:t>:</a:t>
            </a:r>
            <a:endParaRPr lang="uk-UA" b="1" dirty="0" smtClean="0">
              <a:solidFill>
                <a:schemeClr val="tx1"/>
              </a:solidFill>
            </a:endParaRPr>
          </a:p>
          <a:p>
            <a:pPr algn="ctr"/>
            <a:endParaRPr lang="uk-UA" sz="2400" b="1" dirty="0">
              <a:solidFill>
                <a:schemeClr val="tx1"/>
              </a:solidFill>
            </a:endParaRPr>
          </a:p>
          <a:p>
            <a:r>
              <a:rPr lang="uk-UA" sz="2400" b="1" dirty="0" smtClean="0">
                <a:solidFill>
                  <a:schemeClr val="tx1"/>
                </a:solidFill>
              </a:rPr>
              <a:t>*Якомога швидше залишити приміщення і вийти у безпечне місце;</a:t>
            </a:r>
          </a:p>
          <a:p>
            <a:r>
              <a:rPr lang="uk-UA" sz="2400" b="1" dirty="0" smtClean="0">
                <a:solidFill>
                  <a:schemeClr val="tx1"/>
                </a:solidFill>
              </a:rPr>
              <a:t>*При можливості, надати допомогу людям, які потрапили у селевий потік, використавши дошки, палиці, мотузки.</a:t>
            </a:r>
          </a:p>
          <a:p>
            <a:endParaRPr lang="uk-UA" sz="2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77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789</Words>
  <Application>Microsoft Office PowerPoint</Application>
  <PresentationFormat>Широкоэкранный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lux</dc:creator>
  <cp:lastModifiedBy>olesy</cp:lastModifiedBy>
  <cp:revision>65</cp:revision>
  <dcterms:created xsi:type="dcterms:W3CDTF">2021-04-18T13:08:48Z</dcterms:created>
  <dcterms:modified xsi:type="dcterms:W3CDTF">2025-04-08T14:36:39Z</dcterms:modified>
</cp:coreProperties>
</file>