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4v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311" r:id="rId3"/>
    <p:sldId id="312" r:id="rId4"/>
    <p:sldId id="329" r:id="rId5"/>
    <p:sldId id="261" r:id="rId6"/>
    <p:sldId id="266" r:id="rId7"/>
    <p:sldId id="330" r:id="rId8"/>
    <p:sldId id="271" r:id="rId9"/>
    <p:sldId id="325" r:id="rId10"/>
    <p:sldId id="326" r:id="rId11"/>
    <p:sldId id="331" r:id="rId12"/>
    <p:sldId id="301" r:id="rId13"/>
    <p:sldId id="313" r:id="rId14"/>
    <p:sldId id="332" r:id="rId15"/>
    <p:sldId id="333" r:id="rId16"/>
    <p:sldId id="334" r:id="rId17"/>
    <p:sldId id="278" r:id="rId18"/>
    <p:sldId id="324" r:id="rId1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  <a:srgbClr val="0000FF"/>
    <a:srgbClr val="CCFF99"/>
    <a:srgbClr val="99CC00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53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450" y="4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C6B41C-F5F5-43E4-866C-42113A4E231E}" type="datetimeFigureOut">
              <a:rPr lang="uk-UA" smtClean="0"/>
              <a:t>18.10.2022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F79DE-A759-4FFA-A7F1-F6BB29850C7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6990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18.10.2022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4484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18.10.2022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891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18.10.2022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5665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18.10.2022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747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18.10.2022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9700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18.10.2022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5926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18.10.2022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7351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18.10.2022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8269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18.10.2022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2374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18.10.2022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1168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18.10.2022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1232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F9960-52E6-4293-B17A-6809D39D64D6}" type="datetimeFigureOut">
              <a:rPr lang="uk-UA" smtClean="0"/>
              <a:t>18.10.2022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5892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4v"/><Relationship Id="rId1" Type="http://schemas.microsoft.com/office/2007/relationships/media" Target="../media/media2.m4v"/><Relationship Id="rId6" Type="http://schemas.openxmlformats.org/officeDocument/2006/relationships/image" Target="../media/image30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2.wdp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image" Target="../media/image16.gif"/><Relationship Id="rId7" Type="http://schemas.openxmlformats.org/officeDocument/2006/relationships/image" Target="../media/image20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gif"/><Relationship Id="rId5" Type="http://schemas.openxmlformats.org/officeDocument/2006/relationships/image" Target="../media/image18.gif"/><Relationship Id="rId10" Type="http://schemas.openxmlformats.org/officeDocument/2006/relationships/image" Target="../media/image23.gif"/><Relationship Id="rId4" Type="http://schemas.openxmlformats.org/officeDocument/2006/relationships/image" Target="../media/image17.gif"/><Relationship Id="rId9" Type="http://schemas.openxmlformats.org/officeDocument/2006/relationships/image" Target="../media/image2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-26950" y="4508034"/>
            <a:ext cx="1219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6000" b="1" dirty="0" smtClean="0">
                <a:solidFill>
                  <a:srgbClr val="0070C0"/>
                </a:solidFill>
              </a:rPr>
              <a:t>Урок </a:t>
            </a:r>
            <a:r>
              <a:rPr lang="uk-UA" sz="6000" b="1" dirty="0" smtClean="0">
                <a:solidFill>
                  <a:srgbClr val="0070C0"/>
                </a:solidFill>
              </a:rPr>
              <a:t>7. </a:t>
            </a:r>
            <a:endParaRPr lang="uk-UA" sz="6000" b="1" dirty="0" smtClean="0">
              <a:solidFill>
                <a:srgbClr val="0070C0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ru-RU" sz="6000" b="1" dirty="0" err="1">
                <a:solidFill>
                  <a:srgbClr val="0070C0"/>
                </a:solidFill>
              </a:rPr>
              <a:t>Мої</a:t>
            </a:r>
            <a:r>
              <a:rPr lang="ru-RU" sz="6000" b="1" dirty="0">
                <a:solidFill>
                  <a:srgbClr val="0070C0"/>
                </a:solidFill>
              </a:rPr>
              <a:t> </a:t>
            </a:r>
            <a:r>
              <a:rPr lang="ru-RU" sz="6000" b="1" dirty="0" err="1">
                <a:solidFill>
                  <a:srgbClr val="0070C0"/>
                </a:solidFill>
              </a:rPr>
              <a:t>інтереси</a:t>
            </a:r>
            <a:r>
              <a:rPr lang="ru-RU" sz="6000" b="1" dirty="0">
                <a:solidFill>
                  <a:srgbClr val="0070C0"/>
                </a:solidFill>
              </a:rPr>
              <a:t> та </a:t>
            </a:r>
            <a:r>
              <a:rPr lang="ru-RU" sz="6000" b="1" dirty="0" err="1">
                <a:solidFill>
                  <a:srgbClr val="0070C0"/>
                </a:solidFill>
              </a:rPr>
              <a:t>захоплення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1190578" y="433502"/>
            <a:ext cx="57970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Запиши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до зошита сьогоднішню дату, тему розділу та тему уроку</a:t>
            </a:r>
            <a:endParaRPr lang="uk-UA" sz="2400" i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879" l="33603" r="51621">
                        <a14:foregroundMark x1="48189" y1="94545" x2="47092" y2="80424"/>
                        <a14:foregroundMark x1="35510" y1="27636" x2="33603" y2="6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49" r="47912"/>
          <a:stretch/>
        </p:blipFill>
        <p:spPr>
          <a:xfrm rot="2378708">
            <a:off x="557846" y="64329"/>
            <a:ext cx="399753" cy="15693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658" y="297011"/>
            <a:ext cx="4237352" cy="4434438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270492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62318"/>
            <a:ext cx="8732066" cy="63573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Обери ті цілі, які відповідають усім п’ятьом критеріям системи </a:t>
            </a:r>
            <a:r>
              <a:rPr lang="de-DE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SMART. </a:t>
            </a:r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Обґрунтуй свій вибір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872" y="3227832"/>
            <a:ext cx="2167790" cy="3496436"/>
          </a:xfrm>
          <a:prstGeom prst="rect">
            <a:avLst/>
          </a:prstGeom>
        </p:spPr>
      </p:pic>
      <p:sp>
        <p:nvSpPr>
          <p:cNvPr id="9" name="Скругленный прямоугольник 9"/>
          <p:cNvSpPr/>
          <p:nvPr/>
        </p:nvSpPr>
        <p:spPr>
          <a:xfrm>
            <a:off x="697483" y="1231619"/>
            <a:ext cx="9118121" cy="4500523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uk-UA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Вивчити 100 англійських слів за 5 днів для того, щоб добре виконати тест.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uk-UA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Робити 15-хвилинні фізичні вправи щоранку протягом року для того, щоб мати гарну фізичну форму.</a:t>
            </a:r>
          </a:p>
        </p:txBody>
      </p:sp>
    </p:spTree>
    <p:extLst>
      <p:ext uri="{BB962C8B-B14F-4D97-AF65-F5344CB8AC3E}">
        <p14:creationId xmlns:p14="http://schemas.microsoft.com/office/powerpoint/2010/main" val="3342314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18.10.2022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/>
              <a:t>Гімнастика для очей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EF70354-AC86-4451-9374-B0ECE2C699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1" t="19029" r="4683" b="16505"/>
          <a:stretch/>
        </p:blipFill>
        <p:spPr>
          <a:xfrm>
            <a:off x="683579" y="1678981"/>
            <a:ext cx="10955045" cy="442108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E9EF476-82D4-43B3-AE2B-35C11B1548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" t="13334" r="91845" b="74110"/>
          <a:stretch/>
        </p:blipFill>
        <p:spPr>
          <a:xfrm>
            <a:off x="84922" y="994737"/>
            <a:ext cx="889961" cy="86113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B75EE9E-5970-4B0B-8CE6-90C38836E6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5" t="16156" r="79686" b="74110"/>
          <a:stretch/>
        </p:blipFill>
        <p:spPr>
          <a:xfrm>
            <a:off x="2545966" y="1170555"/>
            <a:ext cx="889961" cy="66757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BC785B1-C6C8-413B-A06B-F8A6303C51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3" t="16156" r="62305" b="74110"/>
          <a:stretch/>
        </p:blipFill>
        <p:spPr>
          <a:xfrm>
            <a:off x="4834332" y="1297240"/>
            <a:ext cx="1326769" cy="66757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DD879D9-742B-4C30-AD99-1676CEC463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8" t="14023" r="48280" b="76243"/>
          <a:stretch/>
        </p:blipFill>
        <p:spPr>
          <a:xfrm>
            <a:off x="7480204" y="1047751"/>
            <a:ext cx="1326769" cy="66757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534BDB6-5777-4128-9D6C-71ED898723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" t="27489" r="86147" b="62493"/>
          <a:stretch/>
        </p:blipFill>
        <p:spPr>
          <a:xfrm>
            <a:off x="10172473" y="1196418"/>
            <a:ext cx="1326769" cy="68707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431D62C-03FD-40A1-8C4E-BCB2832B74A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1" t="25383" r="71147" b="62785"/>
          <a:stretch/>
        </p:blipFill>
        <p:spPr>
          <a:xfrm>
            <a:off x="10569540" y="3705658"/>
            <a:ext cx="1326769" cy="81147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E18D3F6-490A-4110-B448-E5E39ABA1A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3" t="25383" r="55945" b="62785"/>
          <a:stretch/>
        </p:blipFill>
        <p:spPr>
          <a:xfrm>
            <a:off x="9051636" y="5816026"/>
            <a:ext cx="1326769" cy="81147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44BD13F-B057-4F2B-9C2D-C391D49050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23" t="25383" r="45295" b="62785"/>
          <a:stretch/>
        </p:blipFill>
        <p:spPr>
          <a:xfrm>
            <a:off x="6464648" y="5816026"/>
            <a:ext cx="1326769" cy="81147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32C2FA8-B135-41AC-B440-801A008F91D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86" t="26050" r="34532" b="62118"/>
          <a:stretch/>
        </p:blipFill>
        <p:spPr>
          <a:xfrm>
            <a:off x="4343625" y="6014121"/>
            <a:ext cx="1326769" cy="81147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AAA58F0-F4B7-4AD4-899B-9EF2E8E51C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11" t="26050" r="18907" b="62118"/>
          <a:stretch/>
        </p:blipFill>
        <p:spPr>
          <a:xfrm>
            <a:off x="946115" y="5992671"/>
            <a:ext cx="1326769" cy="811478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008EE52-A5F1-4D33-B36B-23EB6CA705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8" t="26050" r="5240" b="62118"/>
          <a:stretch/>
        </p:blipFill>
        <p:spPr>
          <a:xfrm>
            <a:off x="20194" y="4367541"/>
            <a:ext cx="1326769" cy="81147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47DF2B3-9F46-4E8F-B9C7-7F44632F89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43" t="49358" r="34075" b="38810"/>
          <a:stretch/>
        </p:blipFill>
        <p:spPr>
          <a:xfrm>
            <a:off x="1361636" y="3567617"/>
            <a:ext cx="1052628" cy="64380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59883E8-FE86-4865-BD44-07468E48FA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01" t="49358" r="46240" b="40509"/>
          <a:stretch/>
        </p:blipFill>
        <p:spPr>
          <a:xfrm>
            <a:off x="4316418" y="3613837"/>
            <a:ext cx="827931" cy="551368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5B505AF-A426-4CDE-8BB9-0138108C43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3" t="50590" r="72488" b="39277"/>
          <a:stretch/>
        </p:blipFill>
        <p:spPr>
          <a:xfrm>
            <a:off x="6499238" y="3613837"/>
            <a:ext cx="1096830" cy="55136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E977F35-CB4E-4B02-B455-686FF88D30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6" t="62228" r="60425" b="27639"/>
          <a:stretch/>
        </p:blipFill>
        <p:spPr>
          <a:xfrm>
            <a:off x="10874836" y="5716987"/>
            <a:ext cx="1096830" cy="551368"/>
          </a:xfrm>
          <a:prstGeom prst="rect">
            <a:avLst/>
          </a:prstGeom>
        </p:spPr>
      </p:pic>
      <p:pic>
        <p:nvPicPr>
          <p:cNvPr id="2" name="Гімнастика для очей №17">
            <a:hlinkClick r:id="" action="ppaction://media"/>
            <a:extLst>
              <a:ext uri="{FF2B5EF4-FFF2-40B4-BE49-F238E27FC236}">
                <a16:creationId xmlns:a16="http://schemas.microsoft.com/office/drawing/2014/main" id="{E1B0242E-A15A-3478-865B-1B3F168D94F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48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00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4"/>
          <p:cNvSpPr/>
          <p:nvPr/>
        </p:nvSpPr>
        <p:spPr>
          <a:xfrm>
            <a:off x="3459934" y="196002"/>
            <a:ext cx="8732066" cy="50020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Практичне завдання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18.10.2022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256" y="3226550"/>
            <a:ext cx="3636264" cy="3636264"/>
          </a:xfrm>
          <a:prstGeom prst="rect">
            <a:avLst/>
          </a:prstGeom>
        </p:spPr>
      </p:pic>
      <p:sp>
        <p:nvSpPr>
          <p:cNvPr id="9" name="Скругленный прямоугольник 7"/>
          <p:cNvSpPr/>
          <p:nvPr/>
        </p:nvSpPr>
        <p:spPr>
          <a:xfrm>
            <a:off x="146304" y="1335024"/>
            <a:ext cx="9546336" cy="39216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Сформулюй і </a:t>
            </a:r>
            <a:r>
              <a:rPr lang="uk-UA" sz="3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</a:t>
            </a:r>
            <a:r>
              <a:rPr lang="uk-UA" sz="3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 цілей, яких хочеш досягти. Визнач 3 найважливіші для тебе. Презентуй їх і дай відповіді на запитання.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3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 складно тобі було формулювати цілі? Чому?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3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 почуття були в тебе під час виконання цього завдання?</a:t>
            </a:r>
          </a:p>
        </p:txBody>
      </p:sp>
    </p:spTree>
    <p:extLst>
      <p:ext uri="{BB962C8B-B14F-4D97-AF65-F5344CB8AC3E}">
        <p14:creationId xmlns:p14="http://schemas.microsoft.com/office/powerpoint/2010/main" val="2177489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18.10.2022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78852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Запам'ятай!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7AD322-B33C-407A-878D-BCD8F27E8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026" y="1600200"/>
            <a:ext cx="2191350" cy="4959626"/>
          </a:xfrm>
          <a:prstGeom prst="rect">
            <a:avLst/>
          </a:prstGeom>
        </p:spPr>
      </p:pic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: скругленные углы 7">
            <a:extLst>
              <a:ext uri="{FF2B5EF4-FFF2-40B4-BE49-F238E27FC236}">
                <a16:creationId xmlns:a16="http://schemas.microsoft.com/office/drawing/2014/main" id="{1D4EF735-0A72-41DF-9EC4-188D7C661255}"/>
              </a:ext>
            </a:extLst>
          </p:cNvPr>
          <p:cNvSpPr/>
          <p:nvPr/>
        </p:nvSpPr>
        <p:spPr>
          <a:xfrm>
            <a:off x="527050" y="1456402"/>
            <a:ext cx="8622792" cy="3517896"/>
          </a:xfrm>
          <a:prstGeom prst="roundRect">
            <a:avLst/>
          </a:prstGeom>
          <a:solidFill>
            <a:srgbClr val="99CC00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90000"/>
              </a:lnSpc>
            </a:pPr>
            <a:r>
              <a:rPr lang="uk-UA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Тепер ти знаєш, як правильно визначати цілі, тому не варто відкладати цей процес. Що раніше буде складено план, то швидше тобі вдасться його здійснити. Адже з цього моменту твої думки будуть спрямовані на пошук потрібних можливостей. У правильному формулюванні цілей полягає секрет багатьох успішних людей, які дбають про свій добробут.</a:t>
            </a:r>
            <a:endParaRPr lang="uk-UA" sz="2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7673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62318"/>
            <a:ext cx="8732066" cy="63573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Вправа «Трибуна думок»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76877" y="1653397"/>
            <a:ext cx="9635804" cy="32843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П’ятикласники та п’ятикласниці обговорювали питання: “Як спланувати своє навчання відповідно до своїх цілей?”. </a:t>
            </a:r>
            <a:endParaRPr lang="uk-UA" sz="36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uk-UA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</a:t>
            </a:r>
            <a:r>
              <a:rPr lang="uk-UA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 з цього приводу думаєш ти? Розкажи.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7" t="10892" r="28163" b="4923"/>
          <a:stretch/>
        </p:blipFill>
        <p:spPr>
          <a:xfrm>
            <a:off x="10181247" y="2939971"/>
            <a:ext cx="1906415" cy="3731416"/>
          </a:xfrm>
          <a:prstGeom prst="rect">
            <a:avLst/>
          </a:prstGeom>
        </p:spPr>
      </p:pic>
      <p:sp>
        <p:nvSpPr>
          <p:cNvPr id="6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06003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62318"/>
            <a:ext cx="8732066" cy="63573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Прочитай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вислови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здійснення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мрій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Як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розумієш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кожну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із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цитат?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є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між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ними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зв’язок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Якщо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так, то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який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Поясни 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36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2" descr="Тренінгове заняття &amp;quot;Наш дружний 5-й клас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3835" y="5065776"/>
            <a:ext cx="2703827" cy="1572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1"/>
          <p:cNvSpPr/>
          <p:nvPr/>
        </p:nvSpPr>
        <p:spPr>
          <a:xfrm>
            <a:off x="209068" y="3461451"/>
            <a:ext cx="6096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500" i="1" dirty="0" err="1"/>
              <a:t>Горацій</a:t>
            </a:r>
            <a:r>
              <a:rPr lang="ru-RU" sz="2500" i="1" dirty="0"/>
              <a:t> Джексон Браун (нар. 1940 р.),</a:t>
            </a:r>
          </a:p>
          <a:p>
            <a:r>
              <a:rPr lang="uk-UA" sz="2500" i="1" dirty="0"/>
              <a:t>американський письменник</a:t>
            </a:r>
            <a:endParaRPr lang="uk-UA" sz="25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214" y="1312898"/>
            <a:ext cx="2035107" cy="1952530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sp>
        <p:nvSpPr>
          <p:cNvPr id="11" name="Прямоугольник 8"/>
          <p:cNvSpPr/>
          <p:nvPr/>
        </p:nvSpPr>
        <p:spPr>
          <a:xfrm>
            <a:off x="4673629" y="5776679"/>
            <a:ext cx="6096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500" i="1" dirty="0"/>
              <a:t>Григір Тютюнник (1931–1980),</a:t>
            </a:r>
          </a:p>
          <a:p>
            <a:r>
              <a:rPr lang="uk-UA" sz="2500" i="1" dirty="0"/>
              <a:t>український письменник</a:t>
            </a:r>
            <a:endParaRPr lang="uk-UA" sz="25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824" y="2946078"/>
            <a:ext cx="1929294" cy="2754293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sp>
        <p:nvSpPr>
          <p:cNvPr id="13" name="Овальная выноска 10"/>
          <p:cNvSpPr/>
          <p:nvPr/>
        </p:nvSpPr>
        <p:spPr>
          <a:xfrm>
            <a:off x="2586508" y="1387906"/>
            <a:ext cx="5021300" cy="1408176"/>
          </a:xfrm>
          <a:prstGeom prst="wedgeEllipseCallout">
            <a:avLst>
              <a:gd name="adj1" fmla="val -70581"/>
              <a:gd name="adj2" fmla="val 176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dirty="0"/>
              <a:t>Мрії </a:t>
            </a:r>
            <a:r>
              <a:rPr lang="ru-RU" sz="2500" dirty="0" err="1"/>
              <a:t>здійснюються</a:t>
            </a:r>
            <a:r>
              <a:rPr lang="ru-RU" sz="2500" dirty="0"/>
              <a:t> у тих, </a:t>
            </a:r>
            <a:r>
              <a:rPr lang="ru-RU" sz="2500" dirty="0" err="1"/>
              <a:t>хто</a:t>
            </a:r>
            <a:r>
              <a:rPr lang="ru-RU" sz="2500" dirty="0"/>
              <a:t> </a:t>
            </a:r>
            <a:r>
              <a:rPr lang="ru-RU" sz="2500" dirty="0" err="1"/>
              <a:t>працює</a:t>
            </a:r>
            <a:r>
              <a:rPr lang="ru-RU" sz="2500" dirty="0"/>
              <a:t>, </a:t>
            </a:r>
            <a:r>
              <a:rPr lang="ru-RU" sz="2500" dirty="0" err="1"/>
              <a:t>поки</a:t>
            </a:r>
            <a:r>
              <a:rPr lang="ru-RU" sz="2500" dirty="0"/>
              <a:t> </a:t>
            </a:r>
            <a:r>
              <a:rPr lang="ru-RU" sz="2500" dirty="0" err="1"/>
              <a:t>мріє</a:t>
            </a:r>
            <a:r>
              <a:rPr lang="ru-RU" sz="2500" dirty="0"/>
              <a:t>.</a:t>
            </a:r>
            <a:endParaRPr lang="uk-UA" sz="2500" dirty="0"/>
          </a:p>
        </p:txBody>
      </p:sp>
      <p:sp>
        <p:nvSpPr>
          <p:cNvPr id="14" name="Овальная выноска 11"/>
          <p:cNvSpPr/>
          <p:nvPr/>
        </p:nvSpPr>
        <p:spPr>
          <a:xfrm>
            <a:off x="7994138" y="2118984"/>
            <a:ext cx="4093523" cy="1408176"/>
          </a:xfrm>
          <a:prstGeom prst="wedgeEllipseCallout">
            <a:avLst>
              <a:gd name="adj1" fmla="val -60993"/>
              <a:gd name="adj2" fmla="val 1066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dirty="0" err="1"/>
              <a:t>Мрія</a:t>
            </a:r>
            <a:r>
              <a:rPr lang="ru-RU" sz="2500" dirty="0"/>
              <a:t> </a:t>
            </a:r>
            <a:r>
              <a:rPr lang="ru-RU" sz="2500" dirty="0" err="1"/>
              <a:t>дає</a:t>
            </a:r>
            <a:r>
              <a:rPr lang="ru-RU" sz="2500" dirty="0"/>
              <a:t> нуль, </a:t>
            </a:r>
            <a:r>
              <a:rPr lang="ru-RU" sz="2500" dirty="0" err="1"/>
              <a:t>якщо</a:t>
            </a:r>
            <a:r>
              <a:rPr lang="ru-RU" sz="2500" dirty="0"/>
              <a:t> не </a:t>
            </a:r>
            <a:r>
              <a:rPr lang="ru-RU" sz="2500" dirty="0" err="1"/>
              <a:t>зробити</a:t>
            </a:r>
            <a:r>
              <a:rPr lang="ru-RU" sz="2500" dirty="0"/>
              <a:t> </a:t>
            </a:r>
            <a:r>
              <a:rPr lang="ru-RU" sz="2500" dirty="0" err="1"/>
              <a:t>її</a:t>
            </a:r>
            <a:r>
              <a:rPr lang="ru-RU" sz="2500" dirty="0"/>
              <a:t> </a:t>
            </a:r>
            <a:r>
              <a:rPr lang="ru-RU" sz="2500" dirty="0" err="1"/>
              <a:t>життям</a:t>
            </a:r>
            <a:r>
              <a:rPr lang="ru-RU" sz="2500" dirty="0"/>
              <a:t>.</a:t>
            </a:r>
            <a:endParaRPr lang="uk-UA" sz="2500" dirty="0"/>
          </a:p>
        </p:txBody>
      </p:sp>
    </p:spTree>
    <p:extLst>
      <p:ext uri="{BB962C8B-B14F-4D97-AF65-F5344CB8AC3E}">
        <p14:creationId xmlns:p14="http://schemas.microsoft.com/office/powerpoint/2010/main" val="768184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62318"/>
            <a:ext cx="8732066" cy="111784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Згадай, що таке сильні та слабкі сторони (зони розвитку). Допоможи Наталі визначити і сформулювати цілі, які допоможуть їй здійснити свою мрію. Скористайся методом </a:t>
            </a:r>
            <a:r>
              <a:rPr lang="de-DE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SMART</a:t>
            </a:r>
            <a:endPara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36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07624" y="1133856"/>
            <a:ext cx="2437970" cy="561490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249" y="2753534"/>
            <a:ext cx="2851680" cy="4109280"/>
          </a:xfrm>
          <a:prstGeom prst="rect">
            <a:avLst/>
          </a:prstGeom>
        </p:spPr>
      </p:pic>
      <p:sp>
        <p:nvSpPr>
          <p:cNvPr id="10" name="Скругленная прямоугольная выноска 10"/>
          <p:cNvSpPr/>
          <p:nvPr/>
        </p:nvSpPr>
        <p:spPr>
          <a:xfrm>
            <a:off x="3257068" y="1691640"/>
            <a:ext cx="6024092" cy="3904488"/>
          </a:xfrm>
          <a:prstGeom prst="wedgeRoundRectCallout">
            <a:avLst>
              <a:gd name="adj1" fmla="val -59236"/>
              <a:gd name="adj2" fmla="val -3375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Я можу цікаво розповідати історії та переконувати людей. Це моя сильна сторона. А ось написання творів, які були б так само цікавими, як мої історії, мені не дуже вдається. Отже, це не є моєю сильною стороною. Я мрію стати журналісткою і впевнена, що вміння писати захопливі тексти дуже важливе для цієї професії. Тому я вирішила опанувати літературну майстерність.</a:t>
            </a:r>
          </a:p>
        </p:txBody>
      </p:sp>
    </p:spTree>
    <p:extLst>
      <p:ext uri="{BB962C8B-B14F-4D97-AF65-F5344CB8AC3E}">
        <p14:creationId xmlns:p14="http://schemas.microsoft.com/office/powerpoint/2010/main" val="2017237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459934" y="197716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Домашнє завдання</a:t>
            </a:r>
          </a:p>
        </p:txBody>
      </p:sp>
      <p:sp>
        <p:nvSpPr>
          <p:cNvPr id="5" name="Прямокутник: округлені кути 5">
            <a:extLst>
              <a:ext uri="{FF2B5EF4-FFF2-40B4-BE49-F238E27FC236}">
                <a16:creationId xmlns:a16="http://schemas.microsoft.com/office/drawing/2014/main" id="{F35B1DC1-1FB4-485D-B536-AB95778CE417}"/>
              </a:ext>
            </a:extLst>
          </p:cNvPr>
          <p:cNvSpPr/>
          <p:nvPr/>
        </p:nvSpPr>
        <p:spPr>
          <a:xfrm>
            <a:off x="5822576" y="1250576"/>
            <a:ext cx="6064624" cy="5068944"/>
          </a:xfrm>
          <a:prstGeom prst="roundRect">
            <a:avLst/>
          </a:prstGeom>
          <a:ln w="57150">
            <a:solidFill>
              <a:srgbClr val="2F324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Пригадай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свої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цілі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визначені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цьому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уроці, та за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бажання</a:t>
            </a:r>
            <a:endParaRPr lang="ru-RU" sz="3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створи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колаж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Оціни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результат.</a:t>
            </a:r>
          </a:p>
          <a:p>
            <a:pPr algn="ctr"/>
            <a:endParaRPr lang="uk-UA" sz="3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uk-UA" sz="3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Короткий запис в щоденник</a:t>
            </a:r>
          </a:p>
          <a:p>
            <a:pPr algn="ctr"/>
            <a:r>
              <a:rPr lang="uk-UA" sz="3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с.33-36</a:t>
            </a:r>
            <a:r>
              <a:rPr lang="uk-UA" sz="3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колаж.</a:t>
            </a:r>
            <a:endParaRPr lang="uk-UA" sz="3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9" b="10000"/>
          <a:stretch/>
        </p:blipFill>
        <p:spPr>
          <a:xfrm>
            <a:off x="240165" y="1983441"/>
            <a:ext cx="5340365" cy="391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93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67106" y="226906"/>
            <a:ext cx="8732066" cy="5783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Рефлексія. Вправа «Веселка»</a:t>
            </a: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Picture 2" descr="Детский сад №178 &quot;Неболейка&quot;, Чебокса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29" y="1947988"/>
            <a:ext cx="4876800" cy="329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1"/>
          <p:cNvSpPr/>
          <p:nvPr/>
        </p:nvSpPr>
        <p:spPr>
          <a:xfrm>
            <a:off x="5412259" y="1408670"/>
            <a:ext cx="6116595" cy="593125"/>
          </a:xfrm>
          <a:prstGeom prst="roundRect">
            <a:avLst/>
          </a:prstGeom>
          <a:solidFill>
            <a:srgbClr val="FC5134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2">
                    <a:lumMod val="50000"/>
                  </a:schemeClr>
                </a:solidFill>
              </a:rPr>
              <a:t>Я не міг, не хотів це робити.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3" name="Скругленный прямоугольник 11"/>
          <p:cNvSpPr/>
          <p:nvPr/>
        </p:nvSpPr>
        <p:spPr>
          <a:xfrm>
            <a:off x="5412259" y="2137718"/>
            <a:ext cx="6116595" cy="593125"/>
          </a:xfrm>
          <a:prstGeom prst="roundRect">
            <a:avLst/>
          </a:prstGeom>
          <a:solidFill>
            <a:srgbClr val="FB840D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2">
                    <a:lumMod val="50000"/>
                  </a:schemeClr>
                </a:solidFill>
              </a:rPr>
              <a:t>Я це робив, але не вдалося.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4" name="Скругленный прямоугольник 12"/>
          <p:cNvSpPr/>
          <p:nvPr/>
        </p:nvSpPr>
        <p:spPr>
          <a:xfrm>
            <a:off x="5412259" y="2866766"/>
            <a:ext cx="6116595" cy="593125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2">
                    <a:lumMod val="50000"/>
                  </a:schemeClr>
                </a:solidFill>
              </a:rPr>
              <a:t>Я це робив із допомогою.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5" name="Скругленный прямоугольник 13"/>
          <p:cNvSpPr/>
          <p:nvPr/>
        </p:nvSpPr>
        <p:spPr>
          <a:xfrm>
            <a:off x="5412259" y="3595814"/>
            <a:ext cx="6116595" cy="593125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2">
                    <a:lumMod val="50000"/>
                  </a:schemeClr>
                </a:solidFill>
              </a:rPr>
              <a:t>Я це робив, хоча були помилки.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6" name="Скругленный прямоугольник 14"/>
          <p:cNvSpPr/>
          <p:nvPr/>
        </p:nvSpPr>
        <p:spPr>
          <a:xfrm>
            <a:off x="5412259" y="4324862"/>
            <a:ext cx="6116595" cy="5931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2">
                    <a:lumMod val="50000"/>
                  </a:schemeClr>
                </a:solidFill>
              </a:rPr>
              <a:t>Я це робив, але не відразу.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0" name="Скругленный прямоугольник 15"/>
          <p:cNvSpPr/>
          <p:nvPr/>
        </p:nvSpPr>
        <p:spPr>
          <a:xfrm>
            <a:off x="5412259" y="5053908"/>
            <a:ext cx="6116595" cy="593125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2">
                    <a:lumMod val="50000"/>
                  </a:schemeClr>
                </a:solidFill>
              </a:rPr>
              <a:t>Я це зробив.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1" name="Скругленный прямоугольник 16"/>
          <p:cNvSpPr/>
          <p:nvPr/>
        </p:nvSpPr>
        <p:spPr>
          <a:xfrm>
            <a:off x="5412259" y="5782954"/>
            <a:ext cx="6116595" cy="593125"/>
          </a:xfrm>
          <a:prstGeom prst="roundRect">
            <a:avLst/>
          </a:prstGeom>
          <a:solidFill>
            <a:srgbClr val="CB23B3"/>
          </a:solidFill>
          <a:ln>
            <a:solidFill>
              <a:srgbClr val="CB23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2">
                    <a:lumMod val="50000"/>
                  </a:schemeClr>
                </a:solidFill>
              </a:rPr>
              <a:t>Це було дуже просто!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360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качать - Большой смайлик улыбки — стоковая иллюстрация #12221489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3398" y1="29688" x2="33398" y2="29688"/>
                        <a14:foregroundMark x1="62012" y1="29199" x2="62012" y2="29199"/>
                        <a14:foregroundMark x1="25488" y1="50586" x2="25488" y2="50586"/>
                        <a14:foregroundMark x1="31641" y1="51855" x2="31641" y2="51855"/>
                        <a14:foregroundMark x1="38770" y1="54688" x2="38770" y2="54688"/>
                        <a14:foregroundMark x1="58691" y1="58496" x2="58691" y2="58496"/>
                        <a14:foregroundMark x1="71973" y1="54395" x2="71973" y2="54395"/>
                        <a14:foregroundMark x1="77539" y1="51660" x2="77539" y2="51660"/>
                        <a14:foregroundMark x1="79883" y1="47266" x2="79883" y2="47266"/>
                        <a14:foregroundMark x1="81152" y1="53125" x2="81152" y2="53125"/>
                        <a14:foregroundMark x1="75488" y1="59766" x2="75488" y2="59766"/>
                        <a14:foregroundMark x1="68066" y1="66699" x2="68066" y2="66699"/>
                        <a14:foregroundMark x1="58691" y1="71289" x2="58691" y2="71289"/>
                        <a14:foregroundMark x1="46973" y1="73340" x2="46973" y2="73340"/>
                        <a14:foregroundMark x1="34473" y1="68945" x2="34473" y2="68945"/>
                        <a14:foregroundMark x1="27832" y1="62598" x2="27832" y2="62598"/>
                        <a14:foregroundMark x1="21973" y1="54395" x2="21973" y2="54395"/>
                        <a14:foregroundMark x1="21680" y1="45996" x2="21680" y2="45996"/>
                        <a14:foregroundMark x1="42383" y1="60840" x2="42383" y2="60840"/>
                        <a14:foregroundMark x1="57422" y1="62598" x2="57422" y2="62598"/>
                        <a14:foregroundMark x1="43848" y1="70801" x2="43848" y2="70801"/>
                        <a14:foregroundMark x1="43066" y1="64941" x2="43066" y2="64941"/>
                        <a14:foregroundMark x1="47168" y1="59082" x2="47168" y2="59082"/>
                        <a14:foregroundMark x1="69922" y1="51367" x2="69922" y2="51367"/>
                        <a14:foregroundMark x1="66797" y1="71582" x2="66797" y2="71582"/>
                        <a14:foregroundMark x1="75000" y1="63672" x2="75000" y2="63672"/>
                        <a14:foregroundMark x1="30078" y1="55957" x2="30078" y2="55957"/>
                        <a14:foregroundMark x1="32129" y1="68262" x2="32129" y2="68262"/>
                        <a14:foregroundMark x1="41602" y1="73535" x2="41602" y2="73535"/>
                        <a14:foregroundMark x1="46973" y1="65137" x2="46973" y2="65137"/>
                        <a14:foregroundMark x1="54590" y1="59766" x2="54590" y2="59766"/>
                        <a14:foregroundMark x1="54590" y1="72559" x2="54590" y2="72559"/>
                        <a14:foregroundMark x1="75488" y1="46777" x2="75488" y2="46777"/>
                        <a14:foregroundMark x1="25293" y1="60840" x2="25293" y2="60840"/>
                        <a14:foregroundMark x1="36230" y1="71777" x2="36230" y2="71777"/>
                        <a14:foregroundMark x1="38770" y1="61035" x2="38770" y2="61035"/>
                        <a14:foregroundMark x1="62793" y1="55469" x2="62793" y2="55469"/>
                        <a14:foregroundMark x1="62500" y1="61328" x2="62500" y2="61328"/>
                        <a14:foregroundMark x1="56152" y1="75391" x2="56152" y2="75391"/>
                        <a14:foregroundMark x1="46387" y1="75586" x2="46387" y2="75586"/>
                        <a14:foregroundMark x1="61230" y1="72070" x2="61230" y2="72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762" y="2679188"/>
            <a:ext cx="3963600" cy="3669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18.10.2022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94070"/>
            <a:ext cx="8732066" cy="50020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Психологічна налаштування на урок. Вправа «Спіймай настрій»</a:t>
            </a: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405316" y="1773591"/>
            <a:ext cx="8468405" cy="3488794"/>
          </a:xfrm>
          <a:prstGeom prst="wedgeRoundRectCallout">
            <a:avLst>
              <a:gd name="adj1" fmla="val -73507"/>
              <a:gd name="adj2" fmla="val -48949"/>
              <a:gd name="adj3" fmla="val 16667"/>
            </a:avLst>
          </a:prstGeom>
          <a:solidFill>
            <a:srgbClr val="1694E9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>
                <a:solidFill>
                  <a:srgbClr val="FFFF00"/>
                </a:solidFill>
              </a:rPr>
              <a:t>Посміхніться одне одному, «зніміть» посмішку зі свого обличчя та «киньте» своєму сусідові. «Спіймайте» посмішку, «прикрасьте» нею своє обличчя. </a:t>
            </a:r>
          </a:p>
        </p:txBody>
      </p:sp>
      <p:pic>
        <p:nvPicPr>
          <p:cNvPr id="17" name="Picture 2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89" y="2770304"/>
            <a:ext cx="2623263" cy="378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Большие смайлики png на прозрачном фоне - Женский сайт СЖС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595" y="2770148"/>
            <a:ext cx="3729933" cy="348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Большие смайлики png на прозрачном фоне - Женский сайт СЖС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762" y="2599238"/>
            <a:ext cx="5384923" cy="3829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Прикольные картинки смайлы приветствие | hockeytape.ru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14" l="0" r="99701">
                        <a14:foregroundMark x1="56320" y1="27571" x2="56320" y2="27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57"/>
          <a:stretch/>
        </p:blipFill>
        <p:spPr bwMode="auto">
          <a:xfrm>
            <a:off x="3400925" y="2370703"/>
            <a:ext cx="6947971" cy="3939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Большие смайлики png на прозрачном фоне - Женский сайт СЖС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293" y="1245634"/>
            <a:ext cx="5619235" cy="504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ая прямоугольная выноска 17"/>
          <p:cNvSpPr/>
          <p:nvPr/>
        </p:nvSpPr>
        <p:spPr>
          <a:xfrm>
            <a:off x="3386442" y="1773591"/>
            <a:ext cx="8472796" cy="3494186"/>
          </a:xfrm>
          <a:prstGeom prst="wedgeRoundRectCallout">
            <a:avLst>
              <a:gd name="adj1" fmla="val -72898"/>
              <a:gd name="adj2" fmla="val -47875"/>
              <a:gd name="adj3" fmla="val 16667"/>
            </a:avLst>
          </a:prstGeom>
          <a:solidFill>
            <a:srgbClr val="1694E9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Тож починаємо працювати у гарному настрої. Будемо: уважні, розумні, організовані, кмітливі. </a:t>
            </a:r>
          </a:p>
          <a:p>
            <a:pPr algn="ctr"/>
            <a:r>
              <a:rPr lang="uk-UA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Щоб урок пройшов цікаво,</a:t>
            </a:r>
          </a:p>
          <a:p>
            <a:pPr algn="ctr"/>
            <a:r>
              <a:rPr lang="uk-UA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всі берімося до справи!</a:t>
            </a:r>
          </a:p>
        </p:txBody>
      </p:sp>
    </p:spTree>
    <p:extLst>
      <p:ext uri="{BB962C8B-B14F-4D97-AF65-F5344CB8AC3E}">
        <p14:creationId xmlns:p14="http://schemas.microsoft.com/office/powerpoint/2010/main" val="2160769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18.10.2022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/>
              <a:t>Гімнастика для очей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EF70354-AC86-4451-9374-B0ECE2C699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1" t="19029" r="4683" b="16505"/>
          <a:stretch/>
        </p:blipFill>
        <p:spPr>
          <a:xfrm>
            <a:off x="683579" y="1678981"/>
            <a:ext cx="10955045" cy="442108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E9EF476-82D4-43B3-AE2B-35C11B1548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" t="13334" r="91845" b="74110"/>
          <a:stretch/>
        </p:blipFill>
        <p:spPr>
          <a:xfrm>
            <a:off x="84922" y="994737"/>
            <a:ext cx="889961" cy="86113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B75EE9E-5970-4B0B-8CE6-90C38836E6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5" t="16156" r="79686" b="74110"/>
          <a:stretch/>
        </p:blipFill>
        <p:spPr>
          <a:xfrm>
            <a:off x="2545966" y="1170555"/>
            <a:ext cx="889961" cy="66757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BC785B1-C6C8-413B-A06B-F8A6303C51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3" t="16156" r="62305" b="74110"/>
          <a:stretch/>
        </p:blipFill>
        <p:spPr>
          <a:xfrm>
            <a:off x="4834332" y="1297240"/>
            <a:ext cx="1326769" cy="66757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DD879D9-742B-4C30-AD99-1676CEC463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8" t="14023" r="48280" b="76243"/>
          <a:stretch/>
        </p:blipFill>
        <p:spPr>
          <a:xfrm>
            <a:off x="7480204" y="1047751"/>
            <a:ext cx="1326769" cy="66757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534BDB6-5777-4128-9D6C-71ED898723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" t="27489" r="86147" b="62493"/>
          <a:stretch/>
        </p:blipFill>
        <p:spPr>
          <a:xfrm>
            <a:off x="10172473" y="1196418"/>
            <a:ext cx="1326769" cy="68707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431D62C-03FD-40A1-8C4E-BCB2832B74A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1" t="25383" r="71147" b="62785"/>
          <a:stretch/>
        </p:blipFill>
        <p:spPr>
          <a:xfrm>
            <a:off x="10569540" y="3705658"/>
            <a:ext cx="1326769" cy="81147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E18D3F6-490A-4110-B448-E5E39ABA1A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3" t="25383" r="55945" b="62785"/>
          <a:stretch/>
        </p:blipFill>
        <p:spPr>
          <a:xfrm>
            <a:off x="9051636" y="5816026"/>
            <a:ext cx="1326769" cy="81147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44BD13F-B057-4F2B-9C2D-C391D49050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23" t="25383" r="45295" b="62785"/>
          <a:stretch/>
        </p:blipFill>
        <p:spPr>
          <a:xfrm>
            <a:off x="6464648" y="5816026"/>
            <a:ext cx="1326769" cy="81147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32C2FA8-B135-41AC-B440-801A008F91D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86" t="26050" r="34532" b="62118"/>
          <a:stretch/>
        </p:blipFill>
        <p:spPr>
          <a:xfrm>
            <a:off x="4343625" y="6014121"/>
            <a:ext cx="1326769" cy="81147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AAA58F0-F4B7-4AD4-899B-9EF2E8E51C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11" t="26050" r="18907" b="62118"/>
          <a:stretch/>
        </p:blipFill>
        <p:spPr>
          <a:xfrm>
            <a:off x="946115" y="5992671"/>
            <a:ext cx="1326769" cy="811478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008EE52-A5F1-4D33-B36B-23EB6CA705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8" t="26050" r="5240" b="62118"/>
          <a:stretch/>
        </p:blipFill>
        <p:spPr>
          <a:xfrm>
            <a:off x="20194" y="4367541"/>
            <a:ext cx="1326769" cy="81147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47DF2B3-9F46-4E8F-B9C7-7F44632F89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43" t="49358" r="34075" b="38810"/>
          <a:stretch/>
        </p:blipFill>
        <p:spPr>
          <a:xfrm>
            <a:off x="1361636" y="3567617"/>
            <a:ext cx="1052628" cy="64380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59883E8-FE86-4865-BD44-07468E48FA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01" t="49358" r="46240" b="40509"/>
          <a:stretch/>
        </p:blipFill>
        <p:spPr>
          <a:xfrm>
            <a:off x="4316418" y="3613837"/>
            <a:ext cx="827931" cy="551368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5B505AF-A426-4CDE-8BB9-0138108C43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3" t="50590" r="72488" b="39277"/>
          <a:stretch/>
        </p:blipFill>
        <p:spPr>
          <a:xfrm>
            <a:off x="6499238" y="3613837"/>
            <a:ext cx="1096830" cy="55136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E977F35-CB4E-4B02-B455-686FF88D30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6" t="62228" r="60425" b="27639"/>
          <a:stretch/>
        </p:blipFill>
        <p:spPr>
          <a:xfrm>
            <a:off x="10874836" y="5716987"/>
            <a:ext cx="1096830" cy="551368"/>
          </a:xfrm>
          <a:prstGeom prst="rect">
            <a:avLst/>
          </a:prstGeom>
        </p:spPr>
      </p:pic>
      <p:pic>
        <p:nvPicPr>
          <p:cNvPr id="30" name="Гімнастика для очей №1">
            <a:hlinkClick r:id="" action="ppaction://media"/>
            <a:extLst>
              <a:ext uri="{FF2B5EF4-FFF2-40B4-BE49-F238E27FC236}">
                <a16:creationId xmlns:a16="http://schemas.microsoft.com/office/drawing/2014/main" id="{FCA84131-84D5-4097-B17D-03BAE35ACE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2877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25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483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0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30333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Робота з підручником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Тренінгове заняття &amp;quot;Наш дружний 5-й клас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646" y="1538654"/>
            <a:ext cx="8390535" cy="488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733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30333"/>
            <a:ext cx="8732066" cy="76120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Пройди лабіринтом і прочитай, як називають людину, </a:t>
            </a:r>
          </a:p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яка вміє визначати цілі та досягати їх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980" y="4206239"/>
            <a:ext cx="2047682" cy="25454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230" y="1355817"/>
            <a:ext cx="8763298" cy="4521489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sp>
        <p:nvSpPr>
          <p:cNvPr id="9" name="Скругленный прямоугольник 10"/>
          <p:cNvSpPr/>
          <p:nvPr/>
        </p:nvSpPr>
        <p:spPr>
          <a:xfrm>
            <a:off x="3084426" y="5989527"/>
            <a:ext cx="4980581" cy="6615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500" dirty="0"/>
              <a:t>Цілеспрямована </a:t>
            </a:r>
          </a:p>
        </p:txBody>
      </p:sp>
    </p:spTree>
    <p:extLst>
      <p:ext uri="{BB962C8B-B14F-4D97-AF65-F5344CB8AC3E}">
        <p14:creationId xmlns:p14="http://schemas.microsoft.com/office/powerpoint/2010/main" val="4186212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18.10.2022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52185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Рухлива вправа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58C5B0-4ED2-459B-8532-FA7A458FC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578" y="2085952"/>
            <a:ext cx="6900032" cy="38812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8D7CDBA-1596-4AC8-AE3C-6D967E8106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1249271"/>
            <a:ext cx="1834393" cy="198114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91E0AEC-CE4E-438E-8221-FBAB2C23CD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80" y="4229006"/>
            <a:ext cx="2426445" cy="246989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ACE0E24-1BDE-49C0-AC0B-09893BF6E9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563" y="5704110"/>
            <a:ext cx="1022350" cy="110413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03FE00A-A62F-431F-9251-0BA96BDF59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436" y="5704110"/>
            <a:ext cx="1022350" cy="110413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B9B7160-7D90-4EEA-87F7-0EC0C6C689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725" y="3410256"/>
            <a:ext cx="3146289" cy="339799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C855D78-15F6-4087-B931-E39E18F2F4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242" y="1127662"/>
            <a:ext cx="2440409" cy="263564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FDE6561-8509-4745-A19A-AF8D96ED94A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201" y="890780"/>
            <a:ext cx="1441817" cy="155716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BC73600-2430-421C-9032-69FE63BB199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313" y="988057"/>
            <a:ext cx="1220203" cy="131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821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30333"/>
            <a:ext cx="8732066" cy="73834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Діти обговорювали, навіщо потрібно визначати цілі. </a:t>
            </a:r>
          </a:p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якими твердженнями ти погоджуєшся? Чому?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34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504" y="1305969"/>
            <a:ext cx="5572568" cy="3716903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sp>
        <p:nvSpPr>
          <p:cNvPr id="8" name="Скругленная прямоугольная выноска 20"/>
          <p:cNvSpPr/>
          <p:nvPr/>
        </p:nvSpPr>
        <p:spPr>
          <a:xfrm>
            <a:off x="64008" y="2753534"/>
            <a:ext cx="2816351" cy="1361266"/>
          </a:xfrm>
          <a:prstGeom prst="wedgeRoundRectCallout">
            <a:avLst>
              <a:gd name="adj1" fmla="val 93918"/>
              <a:gd name="adj2" fmla="val -2999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dirty="0"/>
              <a:t>Цілі </a:t>
            </a:r>
            <a:r>
              <a:rPr lang="ru-RU" sz="2500" dirty="0" err="1"/>
              <a:t>підвищують</a:t>
            </a:r>
            <a:endParaRPr lang="ru-RU" sz="2500" dirty="0"/>
          </a:p>
          <a:p>
            <a:pPr algn="ctr"/>
            <a:r>
              <a:rPr lang="ru-RU" sz="2500" dirty="0" err="1"/>
              <a:t>упевненість</a:t>
            </a:r>
            <a:r>
              <a:rPr lang="ru-RU" sz="2500" dirty="0"/>
              <a:t> у </a:t>
            </a:r>
            <a:r>
              <a:rPr lang="ru-RU" sz="2500" dirty="0" err="1"/>
              <a:t>собі</a:t>
            </a:r>
            <a:r>
              <a:rPr lang="ru-RU" sz="2500" dirty="0"/>
              <a:t>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249" y="2753534"/>
            <a:ext cx="2851680" cy="4109280"/>
          </a:xfrm>
          <a:prstGeom prst="rect">
            <a:avLst/>
          </a:prstGeom>
        </p:spPr>
      </p:pic>
      <p:sp>
        <p:nvSpPr>
          <p:cNvPr id="10" name="Скругленная прямоугольная выноска 23"/>
          <p:cNvSpPr/>
          <p:nvPr/>
        </p:nvSpPr>
        <p:spPr>
          <a:xfrm>
            <a:off x="1172812" y="5163073"/>
            <a:ext cx="5383436" cy="1558276"/>
          </a:xfrm>
          <a:prstGeom prst="wedgeRoundRectCallout">
            <a:avLst>
              <a:gd name="adj1" fmla="val 49878"/>
              <a:gd name="adj2" fmla="val -17244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dirty="0"/>
              <a:t>Цілі </a:t>
            </a:r>
            <a:r>
              <a:rPr lang="ru-RU" sz="2500" dirty="0" err="1"/>
              <a:t>допомагають</a:t>
            </a:r>
            <a:r>
              <a:rPr lang="ru-RU" sz="2500" dirty="0"/>
              <a:t> </a:t>
            </a:r>
            <a:r>
              <a:rPr lang="ru-RU" sz="2500" dirty="0" err="1"/>
              <a:t>ухвалювати</a:t>
            </a:r>
            <a:r>
              <a:rPr lang="ru-RU" sz="2500" dirty="0"/>
              <a:t> </a:t>
            </a:r>
            <a:r>
              <a:rPr lang="ru-RU" sz="2500" dirty="0" err="1"/>
              <a:t>правильні</a:t>
            </a:r>
            <a:r>
              <a:rPr lang="ru-RU" sz="2500" dirty="0"/>
              <a:t> </a:t>
            </a:r>
            <a:r>
              <a:rPr lang="ru-RU" sz="2500" dirty="0" err="1"/>
              <a:t>рішення</a:t>
            </a:r>
            <a:r>
              <a:rPr lang="ru-RU" sz="2500" dirty="0"/>
              <a:t>, а не </a:t>
            </a:r>
            <a:r>
              <a:rPr lang="ru-RU" sz="2500" dirty="0" err="1"/>
              <a:t>рухатися</a:t>
            </a:r>
            <a:r>
              <a:rPr lang="ru-RU" sz="2500" dirty="0"/>
              <a:t> за </a:t>
            </a:r>
            <a:r>
              <a:rPr lang="ru-RU" sz="2500" dirty="0" err="1"/>
              <a:t>натовпом</a:t>
            </a:r>
            <a:r>
              <a:rPr lang="ru-RU" sz="2500" dirty="0"/>
              <a:t>.</a:t>
            </a:r>
          </a:p>
        </p:txBody>
      </p:sp>
      <p:sp>
        <p:nvSpPr>
          <p:cNvPr id="11" name="Скругленная прямоугольная выноска 24"/>
          <p:cNvSpPr/>
          <p:nvPr/>
        </p:nvSpPr>
        <p:spPr>
          <a:xfrm>
            <a:off x="8701217" y="1165768"/>
            <a:ext cx="3386445" cy="1482945"/>
          </a:xfrm>
          <a:prstGeom prst="wedgeRoundRectCallout">
            <a:avLst>
              <a:gd name="adj1" fmla="val -79371"/>
              <a:gd name="adj2" fmla="val 8354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dirty="0"/>
              <a:t>Цілі </a:t>
            </a:r>
            <a:r>
              <a:rPr lang="ru-RU" sz="2500" dirty="0" err="1"/>
              <a:t>допомагають</a:t>
            </a:r>
            <a:r>
              <a:rPr lang="ru-RU" sz="2500" dirty="0"/>
              <a:t> </a:t>
            </a:r>
            <a:r>
              <a:rPr lang="ru-RU" sz="2500" dirty="0" err="1"/>
              <a:t>позбутися</a:t>
            </a:r>
            <a:r>
              <a:rPr lang="ru-RU" sz="2500" dirty="0"/>
              <a:t> </a:t>
            </a:r>
            <a:r>
              <a:rPr lang="ru-RU" sz="2500" dirty="0" err="1"/>
              <a:t>шкідливих</a:t>
            </a:r>
            <a:endParaRPr lang="ru-RU" sz="2500" dirty="0"/>
          </a:p>
          <a:p>
            <a:pPr algn="ctr"/>
            <a:r>
              <a:rPr lang="ru-RU" sz="2500" dirty="0" err="1"/>
              <a:t>звичок</a:t>
            </a:r>
            <a:r>
              <a:rPr lang="ru-RU" sz="2500" dirty="0"/>
              <a:t> і набути </a:t>
            </a:r>
            <a:r>
              <a:rPr lang="ru-RU" sz="2500" dirty="0" err="1"/>
              <a:t>корисних</a:t>
            </a:r>
            <a:r>
              <a:rPr lang="ru-RU" sz="2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3163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62318"/>
            <a:ext cx="8732066" cy="63573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Вправа «Трибуна думок»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76876" y="1653397"/>
            <a:ext cx="9804371" cy="2581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Навіщо людині визначати цілі? </a:t>
            </a:r>
          </a:p>
          <a:p>
            <a:pPr algn="ctr"/>
            <a:r>
              <a:rPr lang="uk-UA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Вислови свою думку.</a:t>
            </a:r>
            <a:endParaRPr lang="uk-UA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7" t="10892" r="28163" b="4923"/>
          <a:stretch/>
        </p:blipFill>
        <p:spPr>
          <a:xfrm>
            <a:off x="10181247" y="2939971"/>
            <a:ext cx="1906415" cy="3731416"/>
          </a:xfrm>
          <a:prstGeom prst="rect">
            <a:avLst/>
          </a:prstGeom>
        </p:spPr>
      </p:pic>
      <p:sp>
        <p:nvSpPr>
          <p:cNvPr id="6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34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1736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30333"/>
            <a:ext cx="8732066" cy="119554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Євген прочитав, що в бізнесі досягати цілей допомагає метод </a:t>
            </a:r>
            <a:r>
              <a:rPr lang="de-DE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SMART. </a:t>
            </a:r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Він полягає у визначенні мети за певними критеріями. Обговоріть і проаналізуйте, для яких особистих та спільних цілей </a:t>
            </a:r>
          </a:p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 зможете застосувати цей метод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34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8"/>
          <p:cNvSpPr/>
          <p:nvPr/>
        </p:nvSpPr>
        <p:spPr>
          <a:xfrm>
            <a:off x="4596259" y="2185422"/>
            <a:ext cx="43557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 smtClean="0">
                <a:solidFill>
                  <a:srgbClr val="000000"/>
                </a:solidFill>
              </a:rPr>
              <a:t>Опишіть кінцевий результат: чого саме ви хочете досягти.</a:t>
            </a:r>
            <a:endParaRPr lang="uk-UA" sz="2400" i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0587" y="1826856"/>
            <a:ext cx="2907075" cy="4930560"/>
          </a:xfrm>
          <a:prstGeom prst="rect">
            <a:avLst/>
          </a:prstGeom>
        </p:spPr>
      </p:pic>
      <p:sp>
        <p:nvSpPr>
          <p:cNvPr id="9" name="Прямоугольник 10"/>
          <p:cNvSpPr/>
          <p:nvPr/>
        </p:nvSpPr>
        <p:spPr>
          <a:xfrm>
            <a:off x="1996252" y="1554480"/>
            <a:ext cx="7355090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500" b="1" dirty="0">
                <a:solidFill>
                  <a:srgbClr val="000000"/>
                </a:solidFill>
              </a:rPr>
              <a:t>Система визначення цілей </a:t>
            </a:r>
            <a:r>
              <a:rPr lang="en-US" sz="3500" b="1" dirty="0">
                <a:solidFill>
                  <a:srgbClr val="EE1847"/>
                </a:solidFill>
              </a:rPr>
              <a:t>S.</a:t>
            </a:r>
            <a:r>
              <a:rPr lang="en-US" sz="3500" b="1" dirty="0">
                <a:solidFill>
                  <a:srgbClr val="F47021"/>
                </a:solidFill>
              </a:rPr>
              <a:t>M.</a:t>
            </a:r>
            <a:r>
              <a:rPr lang="en-US" sz="3500" b="1" dirty="0">
                <a:solidFill>
                  <a:srgbClr val="51B948"/>
                </a:solidFill>
              </a:rPr>
              <a:t>A.</a:t>
            </a:r>
            <a:r>
              <a:rPr lang="en-US" sz="3500" b="1" dirty="0">
                <a:solidFill>
                  <a:srgbClr val="00ABAD"/>
                </a:solidFill>
              </a:rPr>
              <a:t>R.</a:t>
            </a:r>
            <a:r>
              <a:rPr lang="en-US" sz="3500" b="1" dirty="0">
                <a:solidFill>
                  <a:srgbClr val="7F3F99"/>
                </a:solidFill>
              </a:rPr>
              <a:t>T.</a:t>
            </a:r>
            <a:endParaRPr lang="uk-UA" sz="3500" dirty="0"/>
          </a:p>
        </p:txBody>
      </p:sp>
      <p:sp>
        <p:nvSpPr>
          <p:cNvPr id="10" name="Прямоугольник 11"/>
          <p:cNvSpPr/>
          <p:nvPr/>
        </p:nvSpPr>
        <p:spPr>
          <a:xfrm>
            <a:off x="4575927" y="3109665"/>
            <a:ext cx="47957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 smtClean="0">
                <a:solidFill>
                  <a:srgbClr val="000000"/>
                </a:solidFill>
              </a:rPr>
              <a:t>Визначте критерії, за якими</a:t>
            </a:r>
          </a:p>
          <a:p>
            <a:r>
              <a:rPr lang="uk-UA" sz="2400" i="1" dirty="0" smtClean="0">
                <a:solidFill>
                  <a:srgbClr val="000000"/>
                </a:solidFill>
              </a:rPr>
              <a:t>можна буде оцінити результат.</a:t>
            </a:r>
            <a:endParaRPr lang="uk-UA" sz="2400" i="1" dirty="0"/>
          </a:p>
        </p:txBody>
      </p:sp>
      <p:sp>
        <p:nvSpPr>
          <p:cNvPr id="11" name="Прямоугольник 12"/>
          <p:cNvSpPr/>
          <p:nvPr/>
        </p:nvSpPr>
        <p:spPr>
          <a:xfrm>
            <a:off x="4596257" y="4033908"/>
            <a:ext cx="475508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 smtClean="0">
                <a:solidFill>
                  <a:srgbClr val="000000"/>
                </a:solidFill>
              </a:rPr>
              <a:t>Обирайте реальні завдання, які</a:t>
            </a:r>
          </a:p>
          <a:p>
            <a:pPr algn="just"/>
            <a:r>
              <a:rPr lang="uk-UA" sz="2400" i="1" dirty="0" smtClean="0">
                <a:solidFill>
                  <a:srgbClr val="000000"/>
                </a:solidFill>
              </a:rPr>
              <a:t>ви справді зможете виконати.</a:t>
            </a:r>
            <a:endParaRPr lang="uk-UA" sz="2400" i="1" dirty="0"/>
          </a:p>
        </p:txBody>
      </p:sp>
      <p:sp>
        <p:nvSpPr>
          <p:cNvPr id="12" name="Прямоугольник 13"/>
          <p:cNvSpPr/>
          <p:nvPr/>
        </p:nvSpPr>
        <p:spPr>
          <a:xfrm>
            <a:off x="4596257" y="4925810"/>
            <a:ext cx="435571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 smtClean="0">
                <a:solidFill>
                  <a:srgbClr val="000000"/>
                </a:solidFill>
              </a:rPr>
              <a:t>Постійно запитуйте себе:</a:t>
            </a:r>
          </a:p>
          <a:p>
            <a:pPr algn="just"/>
            <a:r>
              <a:rPr lang="uk-UA" sz="2400" i="1" dirty="0" smtClean="0">
                <a:solidFill>
                  <a:srgbClr val="000000"/>
                </a:solidFill>
              </a:rPr>
              <a:t>“Чому я цього хочу?”.</a:t>
            </a:r>
            <a:endParaRPr lang="uk-UA" sz="2400" i="1" dirty="0"/>
          </a:p>
        </p:txBody>
      </p:sp>
      <p:sp>
        <p:nvSpPr>
          <p:cNvPr id="13" name="Прямоугольник 14"/>
          <p:cNvSpPr/>
          <p:nvPr/>
        </p:nvSpPr>
        <p:spPr>
          <a:xfrm>
            <a:off x="4575927" y="5727328"/>
            <a:ext cx="479574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 smtClean="0">
                <a:solidFill>
                  <a:srgbClr val="000000"/>
                </a:solidFill>
              </a:rPr>
              <a:t>Визначте точну дату, коли ваші</a:t>
            </a:r>
          </a:p>
          <a:p>
            <a:pPr algn="just"/>
            <a:r>
              <a:rPr lang="uk-UA" sz="2400" i="1" dirty="0" smtClean="0">
                <a:solidFill>
                  <a:srgbClr val="000000"/>
                </a:solidFill>
              </a:rPr>
              <a:t>цілі мають бути досягнені.</a:t>
            </a:r>
            <a:endParaRPr lang="uk-UA" sz="2400" i="1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7" y="2279809"/>
            <a:ext cx="4584330" cy="315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074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751</Words>
  <Application>Microsoft Office PowerPoint</Application>
  <PresentationFormat>Широкий екран</PresentationFormat>
  <Paragraphs>117</Paragraphs>
  <Slides>18</Slides>
  <Notes>0</Notes>
  <HiddenSlides>0</HiddenSlides>
  <MMClips>2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user</dc:creator>
  <cp:lastModifiedBy>user</cp:lastModifiedBy>
  <cp:revision>29</cp:revision>
  <dcterms:created xsi:type="dcterms:W3CDTF">2022-09-12T20:34:06Z</dcterms:created>
  <dcterms:modified xsi:type="dcterms:W3CDTF">2022-10-18T09:10:31Z</dcterms:modified>
</cp:coreProperties>
</file>