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11" r:id="rId3"/>
    <p:sldId id="312" r:id="rId4"/>
    <p:sldId id="329" r:id="rId5"/>
    <p:sldId id="261" r:id="rId6"/>
    <p:sldId id="266" r:id="rId7"/>
    <p:sldId id="330" r:id="rId8"/>
    <p:sldId id="271" r:id="rId9"/>
    <p:sldId id="325" r:id="rId10"/>
    <p:sldId id="326" r:id="rId11"/>
    <p:sldId id="331" r:id="rId12"/>
    <p:sldId id="301" r:id="rId13"/>
    <p:sldId id="313" r:id="rId14"/>
    <p:sldId id="332" r:id="rId15"/>
    <p:sldId id="333" r:id="rId16"/>
    <p:sldId id="334" r:id="rId17"/>
    <p:sldId id="278" r:id="rId18"/>
    <p:sldId id="324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00FF"/>
    <a:srgbClr val="CCFF99"/>
    <a:srgbClr val="99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50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6B41C-F5F5-43E4-866C-42113A4E231E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79DE-A759-4FFA-A7F1-F6BB29850C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48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9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66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4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0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92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5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6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37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16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3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9960-52E6-4293-B17A-6809D39D64D6}" type="datetimeFigureOut">
              <a:rPr lang="uk-UA" smtClean="0"/>
              <a:t>18.10.2022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8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6950" y="450803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000" b="1" dirty="0" smtClean="0">
                <a:solidFill>
                  <a:srgbClr val="0070C0"/>
                </a:solidFill>
              </a:rPr>
              <a:t>Урок </a:t>
            </a:r>
            <a:r>
              <a:rPr lang="uk-UA" sz="6000" b="1" dirty="0" smtClean="0">
                <a:solidFill>
                  <a:srgbClr val="0070C0"/>
                </a:solidFill>
              </a:rPr>
              <a:t>7. </a:t>
            </a:r>
            <a:endParaRPr lang="uk-UA" sz="6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6000" b="1" dirty="0" err="1">
                <a:solidFill>
                  <a:srgbClr val="0070C0"/>
                </a:solidFill>
              </a:rPr>
              <a:t>Мої</a:t>
            </a:r>
            <a:r>
              <a:rPr lang="ru-RU" sz="6000" b="1" dirty="0">
                <a:solidFill>
                  <a:srgbClr val="0070C0"/>
                </a:solidFill>
              </a:rPr>
              <a:t> </a:t>
            </a:r>
            <a:r>
              <a:rPr lang="ru-RU" sz="6000" b="1" dirty="0" err="1">
                <a:solidFill>
                  <a:srgbClr val="0070C0"/>
                </a:solidFill>
              </a:rPr>
              <a:t>інтереси</a:t>
            </a:r>
            <a:r>
              <a:rPr lang="ru-RU" sz="6000" b="1" dirty="0">
                <a:solidFill>
                  <a:srgbClr val="0070C0"/>
                </a:solidFill>
              </a:rPr>
              <a:t> та </a:t>
            </a:r>
            <a:r>
              <a:rPr lang="ru-RU" sz="6000" b="1" dirty="0" err="1">
                <a:solidFill>
                  <a:srgbClr val="0070C0"/>
                </a:solidFill>
              </a:rPr>
              <a:t>захоплення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190578" y="433502"/>
            <a:ext cx="5797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 сьогоднішню дату, тему розділу та тему уроку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557846" y="64329"/>
            <a:ext cx="399753" cy="1569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8" y="297011"/>
            <a:ext cx="4237352" cy="443443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049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Обери ті цілі, які відповідають усім п’ятьом критеріям системи 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SMART.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Обґрунтуй свій вибір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  <p:sp>
        <p:nvSpPr>
          <p:cNvPr id="9" name="Скругленный прямоугольник 9"/>
          <p:cNvSpPr/>
          <p:nvPr/>
        </p:nvSpPr>
        <p:spPr>
          <a:xfrm>
            <a:off x="697483" y="1231619"/>
            <a:ext cx="9118121" cy="450052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Вивчити 100 англійських слів за 5 днів для того, щоб добре виконати тест.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 15-хвилинні фізичні вправи щоранку протягом року для того, щоб мати гарну фізичну форму.</a:t>
            </a:r>
          </a:p>
        </p:txBody>
      </p:sp>
    </p:spTree>
    <p:extLst>
      <p:ext uri="{BB962C8B-B14F-4D97-AF65-F5344CB8AC3E}">
        <p14:creationId xmlns:p14="http://schemas.microsoft.com/office/powerpoint/2010/main" val="334231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17">
            <a:hlinkClick r:id="" action="ppaction://media"/>
            <a:extLst>
              <a:ext uri="{FF2B5EF4-FFF2-40B4-BE49-F238E27FC236}">
                <a16:creationId xmlns:a16="http://schemas.microsoft.com/office/drawing/2014/main" id="{E1B0242E-A15A-3478-865B-1B3F168D9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/>
          <p:cNvSpPr/>
          <p:nvPr/>
        </p:nvSpPr>
        <p:spPr>
          <a:xfrm>
            <a:off x="3459934" y="196002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завдання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256" y="3226550"/>
            <a:ext cx="3636264" cy="3636264"/>
          </a:xfrm>
          <a:prstGeom prst="rect">
            <a:avLst/>
          </a:prstGeom>
        </p:spPr>
      </p:pic>
      <p:sp>
        <p:nvSpPr>
          <p:cNvPr id="9" name="Скругленный прямоугольник 7"/>
          <p:cNvSpPr/>
          <p:nvPr/>
        </p:nvSpPr>
        <p:spPr>
          <a:xfrm>
            <a:off x="146304" y="1335024"/>
            <a:ext cx="9546336" cy="3921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Сформулюй і </a:t>
            </a:r>
            <a:r>
              <a:rPr lang="uk-UA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</a:t>
            </a:r>
            <a:r>
              <a:rPr lang="uk-UA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цілей, яких хочеш досягти. Визнач 3 найважливіші для тебе. Презентуй їх і дай відповіді на запитання.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складно тобі було формулювати цілі? Чому?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почуття були в тебе під час виконання цього завдання?</a:t>
            </a:r>
          </a:p>
        </p:txBody>
      </p:sp>
    </p:spTree>
    <p:extLst>
      <p:ext uri="{BB962C8B-B14F-4D97-AF65-F5344CB8AC3E}">
        <p14:creationId xmlns:p14="http://schemas.microsoft.com/office/powerpoint/2010/main" val="217748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456402"/>
            <a:ext cx="8622792" cy="3517896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 ти знаєш, як правильно визначати цілі, тому не варто відкладати цей процес. Що раніше буде складено план, то швидше тобі вдасться його здійснити. Адже з цього моменту твої думки будуть спрямовані на пошук потрібних можливостей. У правильному формулюванні цілей полягає секрет багатьох успішних людей, які дбають про свій добробут.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67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7" y="1653397"/>
            <a:ext cx="9635804" cy="3284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П’ятикласники та п’ятикласниці обговорювали питання: “Як спланувати своє навчання відповідно до своїх цілей?”. </a:t>
            </a:r>
            <a:endParaRPr lang="uk-UA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з цього приводу думаєш ти? Розкажи.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00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вислови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здійснення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мрій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Як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розумієш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цитат?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ними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зв’язок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так, то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Поясни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835" y="5065776"/>
            <a:ext cx="2703827" cy="157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"/>
          <p:cNvSpPr/>
          <p:nvPr/>
        </p:nvSpPr>
        <p:spPr>
          <a:xfrm>
            <a:off x="209068" y="346145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i="1" dirty="0" err="1"/>
              <a:t>Горацій</a:t>
            </a:r>
            <a:r>
              <a:rPr lang="ru-RU" sz="2500" i="1" dirty="0"/>
              <a:t> Джексон Браун (нар. 1940 р.),</a:t>
            </a:r>
          </a:p>
          <a:p>
            <a:r>
              <a:rPr lang="uk-UA" sz="2500" i="1" dirty="0"/>
              <a:t>американський письменник</a:t>
            </a:r>
            <a:endParaRPr lang="uk-UA" sz="25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14" y="1312898"/>
            <a:ext cx="2035107" cy="195253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1" name="Прямоугольник 8"/>
          <p:cNvSpPr/>
          <p:nvPr/>
        </p:nvSpPr>
        <p:spPr>
          <a:xfrm>
            <a:off x="4673629" y="5776679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500" i="1" dirty="0"/>
              <a:t>Григір Тютюнник (1931–1980),</a:t>
            </a:r>
          </a:p>
          <a:p>
            <a:r>
              <a:rPr lang="uk-UA" sz="2500" i="1" dirty="0"/>
              <a:t>український письменник</a:t>
            </a:r>
            <a:endParaRPr lang="uk-UA" sz="25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24" y="2946078"/>
            <a:ext cx="1929294" cy="275429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3" name="Овальная выноска 10"/>
          <p:cNvSpPr/>
          <p:nvPr/>
        </p:nvSpPr>
        <p:spPr>
          <a:xfrm>
            <a:off x="2586508" y="1387906"/>
            <a:ext cx="5021300" cy="1408176"/>
          </a:xfrm>
          <a:prstGeom prst="wedgeEllipseCallout">
            <a:avLst>
              <a:gd name="adj1" fmla="val -70581"/>
              <a:gd name="adj2" fmla="val 176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Мрії </a:t>
            </a:r>
            <a:r>
              <a:rPr lang="ru-RU" sz="2500" dirty="0" err="1"/>
              <a:t>здійснюються</a:t>
            </a:r>
            <a:r>
              <a:rPr lang="ru-RU" sz="2500" dirty="0"/>
              <a:t> у тих, </a:t>
            </a:r>
            <a:r>
              <a:rPr lang="ru-RU" sz="2500" dirty="0" err="1"/>
              <a:t>хто</a:t>
            </a:r>
            <a:r>
              <a:rPr lang="ru-RU" sz="2500" dirty="0"/>
              <a:t> </a:t>
            </a:r>
            <a:r>
              <a:rPr lang="ru-RU" sz="2500" dirty="0" err="1"/>
              <a:t>працює</a:t>
            </a:r>
            <a:r>
              <a:rPr lang="ru-RU" sz="2500" dirty="0"/>
              <a:t>, </a:t>
            </a:r>
            <a:r>
              <a:rPr lang="ru-RU" sz="2500" dirty="0" err="1"/>
              <a:t>поки</a:t>
            </a:r>
            <a:r>
              <a:rPr lang="ru-RU" sz="2500" dirty="0"/>
              <a:t> </a:t>
            </a:r>
            <a:r>
              <a:rPr lang="ru-RU" sz="2500" dirty="0" err="1"/>
              <a:t>мріє</a:t>
            </a:r>
            <a:r>
              <a:rPr lang="ru-RU" sz="2500" dirty="0"/>
              <a:t>.</a:t>
            </a:r>
            <a:endParaRPr lang="uk-UA" sz="2500" dirty="0"/>
          </a:p>
        </p:txBody>
      </p:sp>
      <p:sp>
        <p:nvSpPr>
          <p:cNvPr id="14" name="Овальная выноска 11"/>
          <p:cNvSpPr/>
          <p:nvPr/>
        </p:nvSpPr>
        <p:spPr>
          <a:xfrm>
            <a:off x="7994138" y="2118984"/>
            <a:ext cx="4093523" cy="1408176"/>
          </a:xfrm>
          <a:prstGeom prst="wedgeEllipseCallout">
            <a:avLst>
              <a:gd name="adj1" fmla="val -60993"/>
              <a:gd name="adj2" fmla="val 1066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err="1"/>
              <a:t>Мрія</a:t>
            </a:r>
            <a:r>
              <a:rPr lang="ru-RU" sz="2500" dirty="0"/>
              <a:t> </a:t>
            </a:r>
            <a:r>
              <a:rPr lang="ru-RU" sz="2500" dirty="0" err="1"/>
              <a:t>дає</a:t>
            </a:r>
            <a:r>
              <a:rPr lang="ru-RU" sz="2500" dirty="0"/>
              <a:t> нуль, </a:t>
            </a:r>
            <a:r>
              <a:rPr lang="ru-RU" sz="2500" dirty="0" err="1"/>
              <a:t>якщо</a:t>
            </a:r>
            <a:r>
              <a:rPr lang="ru-RU" sz="2500" dirty="0"/>
              <a:t> не </a:t>
            </a:r>
            <a:r>
              <a:rPr lang="ru-RU" sz="2500" dirty="0" err="1"/>
              <a:t>зробити</a:t>
            </a:r>
            <a:r>
              <a:rPr lang="ru-RU" sz="2500" dirty="0"/>
              <a:t> </a:t>
            </a:r>
            <a:r>
              <a:rPr lang="ru-RU" sz="2500" dirty="0" err="1"/>
              <a:t>її</a:t>
            </a:r>
            <a:r>
              <a:rPr lang="ru-RU" sz="2500" dirty="0"/>
              <a:t> </a:t>
            </a:r>
            <a:r>
              <a:rPr lang="ru-RU" sz="2500" dirty="0" err="1"/>
              <a:t>життям</a:t>
            </a:r>
            <a:r>
              <a:rPr lang="ru-RU" sz="2500" dirty="0"/>
              <a:t>.</a:t>
            </a:r>
            <a:endParaRPr lang="uk-UA" sz="2500" dirty="0"/>
          </a:p>
        </p:txBody>
      </p:sp>
    </p:spTree>
    <p:extLst>
      <p:ext uri="{BB962C8B-B14F-4D97-AF65-F5344CB8AC3E}">
        <p14:creationId xmlns:p14="http://schemas.microsoft.com/office/powerpoint/2010/main" val="76818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11178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Згадай, що таке сильні та слабкі сторони (зони розвитку). Допоможи Наталі визначити і сформулювати цілі, які допоможуть їй здійснити свою мрію. Скористайся методом 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7624" y="1133856"/>
            <a:ext cx="2437970" cy="56149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sp>
        <p:nvSpPr>
          <p:cNvPr id="10" name="Скругленная прямоугольная выноска 10"/>
          <p:cNvSpPr/>
          <p:nvPr/>
        </p:nvSpPr>
        <p:spPr>
          <a:xfrm>
            <a:off x="3257068" y="1691640"/>
            <a:ext cx="6024092" cy="3904488"/>
          </a:xfrm>
          <a:prstGeom prst="wedgeRoundRectCallout">
            <a:avLst>
              <a:gd name="adj1" fmla="val -59236"/>
              <a:gd name="adj2" fmla="val -337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Я можу цікаво розповідати історії та переконувати людей. Це моя сильна сторона. А ось написання творів, які були б так само цікавими, як мої історії, мені не дуже вдається. Отже, це не є моєю сильною стороною. Я мрію стати журналісткою і впевнена, що вміння писати захопливі тексти дуже важливе для цієї професії. Тому я вирішила опанувати літературну майстерність.</a:t>
            </a:r>
          </a:p>
        </p:txBody>
      </p:sp>
    </p:spTree>
    <p:extLst>
      <p:ext uri="{BB962C8B-B14F-4D97-AF65-F5344CB8AC3E}">
        <p14:creationId xmlns:p14="http://schemas.microsoft.com/office/powerpoint/2010/main" val="201723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59934" y="197716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06894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цілі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визначені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уроці, та за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бажання</a:t>
            </a:r>
            <a:endParaRPr lang="ru-RU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створи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колаж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Оціни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результат.</a:t>
            </a:r>
          </a:p>
          <a:p>
            <a:pPr algn="ctr"/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Короткий запис в щоденник</a:t>
            </a:r>
          </a:p>
          <a:p>
            <a:pPr algn="ctr"/>
            <a:r>
              <a:rPr lang="uk-UA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с.33-36</a:t>
            </a:r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колаж.</a:t>
            </a:r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67106" y="226906"/>
            <a:ext cx="8732066" cy="5783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Рефлексія. Вправа «Веселка»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Детский сад №178 &quot;Неболейка&quot;, Чебокса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9" y="1947988"/>
            <a:ext cx="487680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1"/>
          <p:cNvSpPr/>
          <p:nvPr/>
        </p:nvSpPr>
        <p:spPr>
          <a:xfrm>
            <a:off x="5412259" y="1408670"/>
            <a:ext cx="6116595" cy="593125"/>
          </a:xfrm>
          <a:prstGeom prst="roundRect">
            <a:avLst/>
          </a:prstGeom>
          <a:solidFill>
            <a:srgbClr val="FC5134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не міг, не хотів це робити.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Скругленный прямоугольник 11"/>
          <p:cNvSpPr/>
          <p:nvPr/>
        </p:nvSpPr>
        <p:spPr>
          <a:xfrm>
            <a:off x="5412259" y="2137718"/>
            <a:ext cx="6116595" cy="593125"/>
          </a:xfrm>
          <a:prstGeom prst="roundRect">
            <a:avLst/>
          </a:prstGeom>
          <a:solidFill>
            <a:srgbClr val="FB840D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робив, але не вдалося.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Скругленный прямоугольник 12"/>
          <p:cNvSpPr/>
          <p:nvPr/>
        </p:nvSpPr>
        <p:spPr>
          <a:xfrm>
            <a:off x="5412259" y="2866766"/>
            <a:ext cx="6116595" cy="5931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робив із допомогою.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Скругленный прямоугольник 13"/>
          <p:cNvSpPr/>
          <p:nvPr/>
        </p:nvSpPr>
        <p:spPr>
          <a:xfrm>
            <a:off x="5412259" y="3595814"/>
            <a:ext cx="6116595" cy="59312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робив, хоча були помилки.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14"/>
          <p:cNvSpPr/>
          <p:nvPr/>
        </p:nvSpPr>
        <p:spPr>
          <a:xfrm>
            <a:off x="5412259" y="4324862"/>
            <a:ext cx="6116595" cy="593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робив, але не відразу.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Скругленный прямоугольник 15"/>
          <p:cNvSpPr/>
          <p:nvPr/>
        </p:nvSpPr>
        <p:spPr>
          <a:xfrm>
            <a:off x="5412259" y="5053908"/>
            <a:ext cx="6116595" cy="5931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зробив.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Скругленный прямоугольник 16"/>
          <p:cNvSpPr/>
          <p:nvPr/>
        </p:nvSpPr>
        <p:spPr>
          <a:xfrm>
            <a:off x="5412259" y="5782954"/>
            <a:ext cx="6116595" cy="593125"/>
          </a:xfrm>
          <a:prstGeom prst="roundRect">
            <a:avLst/>
          </a:prstGeom>
          <a:solidFill>
            <a:srgbClr val="CB23B3"/>
          </a:solidFill>
          <a:ln>
            <a:solidFill>
              <a:srgbClr val="CB2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Це було дуже просто!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6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качать - Большой смайлик улыбки — стоковая иллюстрация #12221489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398" y1="29688" x2="33398" y2="29688"/>
                        <a14:foregroundMark x1="62012" y1="29199" x2="62012" y2="29199"/>
                        <a14:foregroundMark x1="25488" y1="50586" x2="25488" y2="50586"/>
                        <a14:foregroundMark x1="31641" y1="51855" x2="31641" y2="51855"/>
                        <a14:foregroundMark x1="38770" y1="54688" x2="38770" y2="54688"/>
                        <a14:foregroundMark x1="58691" y1="58496" x2="58691" y2="58496"/>
                        <a14:foregroundMark x1="71973" y1="54395" x2="71973" y2="54395"/>
                        <a14:foregroundMark x1="77539" y1="51660" x2="77539" y2="51660"/>
                        <a14:foregroundMark x1="79883" y1="47266" x2="79883" y2="47266"/>
                        <a14:foregroundMark x1="81152" y1="53125" x2="81152" y2="53125"/>
                        <a14:foregroundMark x1="75488" y1="59766" x2="75488" y2="59766"/>
                        <a14:foregroundMark x1="68066" y1="66699" x2="68066" y2="66699"/>
                        <a14:foregroundMark x1="58691" y1="71289" x2="58691" y2="71289"/>
                        <a14:foregroundMark x1="46973" y1="73340" x2="46973" y2="73340"/>
                        <a14:foregroundMark x1="34473" y1="68945" x2="34473" y2="68945"/>
                        <a14:foregroundMark x1="27832" y1="62598" x2="27832" y2="62598"/>
                        <a14:foregroundMark x1="21973" y1="54395" x2="21973" y2="54395"/>
                        <a14:foregroundMark x1="21680" y1="45996" x2="21680" y2="45996"/>
                        <a14:foregroundMark x1="42383" y1="60840" x2="42383" y2="60840"/>
                        <a14:foregroundMark x1="57422" y1="62598" x2="57422" y2="62598"/>
                        <a14:foregroundMark x1="43848" y1="70801" x2="43848" y2="70801"/>
                        <a14:foregroundMark x1="43066" y1="64941" x2="43066" y2="64941"/>
                        <a14:foregroundMark x1="47168" y1="59082" x2="47168" y2="59082"/>
                        <a14:foregroundMark x1="69922" y1="51367" x2="69922" y2="51367"/>
                        <a14:foregroundMark x1="66797" y1="71582" x2="66797" y2="71582"/>
                        <a14:foregroundMark x1="75000" y1="63672" x2="75000" y2="63672"/>
                        <a14:foregroundMark x1="30078" y1="55957" x2="30078" y2="55957"/>
                        <a14:foregroundMark x1="32129" y1="68262" x2="32129" y2="68262"/>
                        <a14:foregroundMark x1="41602" y1="73535" x2="41602" y2="73535"/>
                        <a14:foregroundMark x1="46973" y1="65137" x2="46973" y2="65137"/>
                        <a14:foregroundMark x1="54590" y1="59766" x2="54590" y2="59766"/>
                        <a14:foregroundMark x1="54590" y1="72559" x2="54590" y2="72559"/>
                        <a14:foregroundMark x1="75488" y1="46777" x2="75488" y2="46777"/>
                        <a14:foregroundMark x1="25293" y1="60840" x2="25293" y2="60840"/>
                        <a14:foregroundMark x1="36230" y1="71777" x2="36230" y2="71777"/>
                        <a14:foregroundMark x1="38770" y1="61035" x2="38770" y2="61035"/>
                        <a14:foregroundMark x1="62793" y1="55469" x2="62793" y2="55469"/>
                        <a14:foregroundMark x1="62500" y1="61328" x2="62500" y2="61328"/>
                        <a14:foregroundMark x1="56152" y1="75391" x2="56152" y2="75391"/>
                        <a14:foregroundMark x1="46387" y1="75586" x2="46387" y2="75586"/>
                        <a14:foregroundMark x1="61230" y1="72070" x2="61230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679188"/>
            <a:ext cx="3963600" cy="36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94070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Психологічна налаштування на урок. Вправа «Спіймай настрій»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405316" y="1773591"/>
            <a:ext cx="8468405" cy="3488794"/>
          </a:xfrm>
          <a:prstGeom prst="wedgeRoundRectCallout">
            <a:avLst>
              <a:gd name="adj1" fmla="val -73507"/>
              <a:gd name="adj2" fmla="val -48949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>
                <a:solidFill>
                  <a:srgbClr val="FFFF00"/>
                </a:solidFill>
              </a:rPr>
              <a:t>Посміхніться одне одному, «зніміть» посмішку зі свого обличчя та «киньте» своєму сусідові. «Спіймайте» посмішку, «прикрасьте» нею своє обличчя. 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9" y="2770304"/>
            <a:ext cx="2623263" cy="37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5" y="2770148"/>
            <a:ext cx="3729933" cy="34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599238"/>
            <a:ext cx="5384923" cy="38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/>
          <a:stretch/>
        </p:blipFill>
        <p:spPr bwMode="auto">
          <a:xfrm>
            <a:off x="3400925" y="2370703"/>
            <a:ext cx="6947971" cy="39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93" y="1245634"/>
            <a:ext cx="5619235" cy="50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3386442" y="1773591"/>
            <a:ext cx="8472796" cy="3494186"/>
          </a:xfrm>
          <a:prstGeom prst="wedgeRoundRectCallout">
            <a:avLst>
              <a:gd name="adj1" fmla="val -72898"/>
              <a:gd name="adj2" fmla="val -47875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починаємо працювати у гарному настрої. Будемо: уважні, розумні, організовані, кмітливі. </a:t>
            </a:r>
          </a:p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урок пройшов цікаво,</a:t>
            </a:r>
          </a:p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всі берімося до справи!</a:t>
            </a:r>
          </a:p>
        </p:txBody>
      </p:sp>
    </p:spTree>
    <p:extLst>
      <p:ext uri="{BB962C8B-B14F-4D97-AF65-F5344CB8AC3E}">
        <p14:creationId xmlns:p14="http://schemas.microsoft.com/office/powerpoint/2010/main" val="216076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73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761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Пройди лабіринтом і прочитай, як називають людину,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яка вміє визначати цілі та досягати їх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80" y="4206239"/>
            <a:ext cx="2047682" cy="2545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30" y="1355817"/>
            <a:ext cx="8763298" cy="452148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9" name="Скругленный прямоугольник 10"/>
          <p:cNvSpPr/>
          <p:nvPr/>
        </p:nvSpPr>
        <p:spPr>
          <a:xfrm>
            <a:off x="3084426" y="5989527"/>
            <a:ext cx="4980581" cy="661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Цілеспрямована </a:t>
            </a:r>
          </a:p>
        </p:txBody>
      </p:sp>
    </p:spTree>
    <p:extLst>
      <p:ext uri="{BB962C8B-B14F-4D97-AF65-F5344CB8AC3E}">
        <p14:creationId xmlns:p14="http://schemas.microsoft.com/office/powerpoint/2010/main" val="418621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2185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7383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Діти обговорювали, навіщо потрібно визначати цілі.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якими твердженнями ти погоджуєшся? Чому?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04" y="1305969"/>
            <a:ext cx="5572568" cy="371690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8" name="Скругленная прямоугольная выноска 20"/>
          <p:cNvSpPr/>
          <p:nvPr/>
        </p:nvSpPr>
        <p:spPr>
          <a:xfrm>
            <a:off x="64008" y="2753534"/>
            <a:ext cx="2816351" cy="1361266"/>
          </a:xfrm>
          <a:prstGeom prst="wedgeRoundRectCallout">
            <a:avLst>
              <a:gd name="adj1" fmla="val 93918"/>
              <a:gd name="adj2" fmla="val -299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Цілі </a:t>
            </a:r>
            <a:r>
              <a:rPr lang="ru-RU" sz="2500" dirty="0" err="1"/>
              <a:t>підвищують</a:t>
            </a:r>
            <a:endParaRPr lang="ru-RU" sz="2500" dirty="0"/>
          </a:p>
          <a:p>
            <a:pPr algn="ctr"/>
            <a:r>
              <a:rPr lang="ru-RU" sz="2500" dirty="0" err="1"/>
              <a:t>упевненість</a:t>
            </a:r>
            <a:r>
              <a:rPr lang="ru-RU" sz="2500" dirty="0"/>
              <a:t> у </a:t>
            </a:r>
            <a:r>
              <a:rPr lang="ru-RU" sz="2500" dirty="0" err="1"/>
              <a:t>собі</a:t>
            </a:r>
            <a:r>
              <a:rPr lang="ru-RU" sz="2500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sp>
        <p:nvSpPr>
          <p:cNvPr id="10" name="Скругленная прямоугольная выноска 23"/>
          <p:cNvSpPr/>
          <p:nvPr/>
        </p:nvSpPr>
        <p:spPr>
          <a:xfrm>
            <a:off x="1172812" y="5163073"/>
            <a:ext cx="5383436" cy="1558276"/>
          </a:xfrm>
          <a:prstGeom prst="wedgeRoundRectCallout">
            <a:avLst>
              <a:gd name="adj1" fmla="val 49878"/>
              <a:gd name="adj2" fmla="val -1724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Цілі </a:t>
            </a:r>
            <a:r>
              <a:rPr lang="ru-RU" sz="2500" dirty="0" err="1"/>
              <a:t>допомагають</a:t>
            </a:r>
            <a:r>
              <a:rPr lang="ru-RU" sz="2500" dirty="0"/>
              <a:t> </a:t>
            </a:r>
            <a:r>
              <a:rPr lang="ru-RU" sz="2500" dirty="0" err="1"/>
              <a:t>ухвалювати</a:t>
            </a:r>
            <a:r>
              <a:rPr lang="ru-RU" sz="2500" dirty="0"/>
              <a:t> </a:t>
            </a:r>
            <a:r>
              <a:rPr lang="ru-RU" sz="2500" dirty="0" err="1"/>
              <a:t>правильні</a:t>
            </a:r>
            <a:r>
              <a:rPr lang="ru-RU" sz="2500" dirty="0"/>
              <a:t> </a:t>
            </a:r>
            <a:r>
              <a:rPr lang="ru-RU" sz="2500" dirty="0" err="1"/>
              <a:t>рішення</a:t>
            </a:r>
            <a:r>
              <a:rPr lang="ru-RU" sz="2500" dirty="0"/>
              <a:t>, а не </a:t>
            </a:r>
            <a:r>
              <a:rPr lang="ru-RU" sz="2500" dirty="0" err="1"/>
              <a:t>рухатися</a:t>
            </a:r>
            <a:r>
              <a:rPr lang="ru-RU" sz="2500" dirty="0"/>
              <a:t> за </a:t>
            </a:r>
            <a:r>
              <a:rPr lang="ru-RU" sz="2500" dirty="0" err="1"/>
              <a:t>натовпом</a:t>
            </a:r>
            <a:r>
              <a:rPr lang="ru-RU" sz="2500" dirty="0"/>
              <a:t>.</a:t>
            </a:r>
          </a:p>
        </p:txBody>
      </p:sp>
      <p:sp>
        <p:nvSpPr>
          <p:cNvPr id="11" name="Скругленная прямоугольная выноска 24"/>
          <p:cNvSpPr/>
          <p:nvPr/>
        </p:nvSpPr>
        <p:spPr>
          <a:xfrm>
            <a:off x="8701217" y="1165768"/>
            <a:ext cx="3386445" cy="1482945"/>
          </a:xfrm>
          <a:prstGeom prst="wedgeRoundRectCallout">
            <a:avLst>
              <a:gd name="adj1" fmla="val -79371"/>
              <a:gd name="adj2" fmla="val 835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Цілі </a:t>
            </a:r>
            <a:r>
              <a:rPr lang="ru-RU" sz="2500" dirty="0" err="1"/>
              <a:t>допомагають</a:t>
            </a:r>
            <a:r>
              <a:rPr lang="ru-RU" sz="2500" dirty="0"/>
              <a:t> </a:t>
            </a:r>
            <a:r>
              <a:rPr lang="ru-RU" sz="2500" dirty="0" err="1"/>
              <a:t>позбутися</a:t>
            </a:r>
            <a:r>
              <a:rPr lang="ru-RU" sz="2500" dirty="0"/>
              <a:t> </a:t>
            </a:r>
            <a:r>
              <a:rPr lang="ru-RU" sz="2500" dirty="0" err="1"/>
              <a:t>шкідливих</a:t>
            </a:r>
            <a:endParaRPr lang="ru-RU" sz="2500" dirty="0"/>
          </a:p>
          <a:p>
            <a:pPr algn="ctr"/>
            <a:r>
              <a:rPr lang="ru-RU" sz="2500" dirty="0" err="1"/>
              <a:t>звичок</a:t>
            </a:r>
            <a:r>
              <a:rPr lang="ru-RU" sz="2500" dirty="0"/>
              <a:t> і набути </a:t>
            </a:r>
            <a:r>
              <a:rPr lang="ru-RU" sz="2500" dirty="0" err="1"/>
              <a:t>корисних</a:t>
            </a:r>
            <a:r>
              <a:rPr lang="ru-RU" sz="2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316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653397"/>
            <a:ext cx="9804371" cy="2581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Навіщо людині визначати цілі? </a:t>
            </a:r>
          </a:p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Вислови свою думку.</a:t>
            </a:r>
            <a:endParaRPr lang="uk-UA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73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11955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Євген прочитав, що в бізнесі досягати цілей допомагає метод 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SMART.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полягає у визначенні мети за певними критеріями. Обговоріть і проаналізуйте, для яких особистих та спільних цілей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зможете застосувати цей метод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4596259" y="2185422"/>
            <a:ext cx="4355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smtClean="0">
                <a:solidFill>
                  <a:srgbClr val="000000"/>
                </a:solidFill>
              </a:rPr>
              <a:t>Опишіть кінцевий результат: чого саме ви хочете досягти.</a:t>
            </a:r>
            <a:endParaRPr lang="uk-UA" sz="24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87" y="1826856"/>
            <a:ext cx="2907075" cy="4930560"/>
          </a:xfrm>
          <a:prstGeom prst="rect">
            <a:avLst/>
          </a:prstGeom>
        </p:spPr>
      </p:pic>
      <p:sp>
        <p:nvSpPr>
          <p:cNvPr id="9" name="Прямоугольник 10"/>
          <p:cNvSpPr/>
          <p:nvPr/>
        </p:nvSpPr>
        <p:spPr>
          <a:xfrm>
            <a:off x="1996252" y="1554480"/>
            <a:ext cx="735509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b="1" dirty="0">
                <a:solidFill>
                  <a:srgbClr val="000000"/>
                </a:solidFill>
              </a:rPr>
              <a:t>Система визначення цілей </a:t>
            </a:r>
            <a:r>
              <a:rPr lang="en-US" sz="3500" b="1" dirty="0">
                <a:solidFill>
                  <a:srgbClr val="EE1847"/>
                </a:solidFill>
              </a:rPr>
              <a:t>S.</a:t>
            </a:r>
            <a:r>
              <a:rPr lang="en-US" sz="3500" b="1" dirty="0">
                <a:solidFill>
                  <a:srgbClr val="F47021"/>
                </a:solidFill>
              </a:rPr>
              <a:t>M.</a:t>
            </a:r>
            <a:r>
              <a:rPr lang="en-US" sz="3500" b="1" dirty="0">
                <a:solidFill>
                  <a:srgbClr val="51B948"/>
                </a:solidFill>
              </a:rPr>
              <a:t>A.</a:t>
            </a:r>
            <a:r>
              <a:rPr lang="en-US" sz="3500" b="1" dirty="0">
                <a:solidFill>
                  <a:srgbClr val="00ABAD"/>
                </a:solidFill>
              </a:rPr>
              <a:t>R.</a:t>
            </a:r>
            <a:r>
              <a:rPr lang="en-US" sz="3500" b="1" dirty="0">
                <a:solidFill>
                  <a:srgbClr val="7F3F99"/>
                </a:solidFill>
              </a:rPr>
              <a:t>T.</a:t>
            </a:r>
            <a:endParaRPr lang="uk-UA" sz="3500" dirty="0"/>
          </a:p>
        </p:txBody>
      </p:sp>
      <p:sp>
        <p:nvSpPr>
          <p:cNvPr id="10" name="Прямоугольник 11"/>
          <p:cNvSpPr/>
          <p:nvPr/>
        </p:nvSpPr>
        <p:spPr>
          <a:xfrm>
            <a:off x="4575927" y="3109665"/>
            <a:ext cx="4795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smtClean="0">
                <a:solidFill>
                  <a:srgbClr val="000000"/>
                </a:solidFill>
              </a:rPr>
              <a:t>Визначте критерії, за якими</a:t>
            </a:r>
          </a:p>
          <a:p>
            <a:r>
              <a:rPr lang="uk-UA" sz="2400" i="1" dirty="0" smtClean="0">
                <a:solidFill>
                  <a:srgbClr val="000000"/>
                </a:solidFill>
              </a:rPr>
              <a:t>можна буде оцінити результат.</a:t>
            </a:r>
            <a:endParaRPr lang="uk-UA" sz="2400" i="1" dirty="0"/>
          </a:p>
        </p:txBody>
      </p:sp>
      <p:sp>
        <p:nvSpPr>
          <p:cNvPr id="11" name="Прямоугольник 12"/>
          <p:cNvSpPr/>
          <p:nvPr/>
        </p:nvSpPr>
        <p:spPr>
          <a:xfrm>
            <a:off x="4596257" y="4033908"/>
            <a:ext cx="47550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smtClean="0">
                <a:solidFill>
                  <a:srgbClr val="000000"/>
                </a:solidFill>
              </a:rPr>
              <a:t>Обирайте реальні завдання, які</a:t>
            </a:r>
          </a:p>
          <a:p>
            <a:pPr algn="just"/>
            <a:r>
              <a:rPr lang="uk-UA" sz="2400" i="1" dirty="0" smtClean="0">
                <a:solidFill>
                  <a:srgbClr val="000000"/>
                </a:solidFill>
              </a:rPr>
              <a:t>ви справді зможете виконати.</a:t>
            </a:r>
            <a:endParaRPr lang="uk-UA" sz="2400" i="1" dirty="0"/>
          </a:p>
        </p:txBody>
      </p:sp>
      <p:sp>
        <p:nvSpPr>
          <p:cNvPr id="12" name="Прямоугольник 13"/>
          <p:cNvSpPr/>
          <p:nvPr/>
        </p:nvSpPr>
        <p:spPr>
          <a:xfrm>
            <a:off x="4596257" y="4925810"/>
            <a:ext cx="43557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smtClean="0">
                <a:solidFill>
                  <a:srgbClr val="000000"/>
                </a:solidFill>
              </a:rPr>
              <a:t>Постійно запитуйте себе:</a:t>
            </a:r>
          </a:p>
          <a:p>
            <a:pPr algn="just"/>
            <a:r>
              <a:rPr lang="uk-UA" sz="2400" i="1" dirty="0" smtClean="0">
                <a:solidFill>
                  <a:srgbClr val="000000"/>
                </a:solidFill>
              </a:rPr>
              <a:t>“Чому я цього хочу?”.</a:t>
            </a:r>
            <a:endParaRPr lang="uk-UA" sz="2400" i="1" dirty="0"/>
          </a:p>
        </p:txBody>
      </p:sp>
      <p:sp>
        <p:nvSpPr>
          <p:cNvPr id="13" name="Прямоугольник 14"/>
          <p:cNvSpPr/>
          <p:nvPr/>
        </p:nvSpPr>
        <p:spPr>
          <a:xfrm>
            <a:off x="4575927" y="5727328"/>
            <a:ext cx="47957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smtClean="0">
                <a:solidFill>
                  <a:srgbClr val="000000"/>
                </a:solidFill>
              </a:rPr>
              <a:t>Визначте точну дату, коли ваші</a:t>
            </a:r>
          </a:p>
          <a:p>
            <a:pPr algn="just"/>
            <a:r>
              <a:rPr lang="uk-UA" sz="2400" i="1" dirty="0" smtClean="0">
                <a:solidFill>
                  <a:srgbClr val="000000"/>
                </a:solidFill>
              </a:rPr>
              <a:t>цілі мають бути досягнені.</a:t>
            </a:r>
            <a:endParaRPr lang="uk-UA" sz="240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" y="2279809"/>
            <a:ext cx="4584330" cy="315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7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751</Words>
  <Application>Microsoft Office PowerPoint</Application>
  <PresentationFormat>Широкий екран</PresentationFormat>
  <Paragraphs>117</Paragraphs>
  <Slides>18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2022-09-12T20:34:06Z</dcterms:created>
  <dcterms:modified xsi:type="dcterms:W3CDTF">2022-10-18T09:10:31Z</dcterms:modified>
</cp:coreProperties>
</file>