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5" r:id="rId2"/>
    <p:sldId id="297" r:id="rId3"/>
    <p:sldId id="257" r:id="rId4"/>
    <p:sldId id="285" r:id="rId5"/>
    <p:sldId id="284" r:id="rId6"/>
    <p:sldId id="265" r:id="rId7"/>
    <p:sldId id="283" r:id="rId8"/>
    <p:sldId id="286" r:id="rId9"/>
    <p:sldId id="261" r:id="rId10"/>
    <p:sldId id="287" r:id="rId11"/>
    <p:sldId id="296" r:id="rId12"/>
    <p:sldId id="288" r:id="rId13"/>
    <p:sldId id="289" r:id="rId14"/>
    <p:sldId id="290" r:id="rId15"/>
    <p:sldId id="273" r:id="rId16"/>
    <p:sldId id="274" r:id="rId17"/>
    <p:sldId id="291" r:id="rId18"/>
    <p:sldId id="292" r:id="rId19"/>
    <p:sldId id="293" r:id="rId20"/>
    <p:sldId id="29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63" autoAdjust="0"/>
    <p:restoredTop sz="88175" autoAdjust="0"/>
  </p:normalViewPr>
  <p:slideViewPr>
    <p:cSldViewPr>
      <p:cViewPr varScale="1">
        <p:scale>
          <a:sx n="61" d="100"/>
          <a:sy n="61" d="100"/>
        </p:scale>
        <p:origin x="1136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F456B-D4F6-4CF7-8E11-2D83745F1889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12834-A70E-4645-A105-4A2AFEC4D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99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uk-UA" dirty="0" smtClean="0"/>
              <a:t>Як гадаєте, буде сьогодні падати дощ чи ні?</a:t>
            </a:r>
          </a:p>
          <a:p>
            <a:pPr marL="171450" indent="-171450">
              <a:buFontTx/>
              <a:buChar char="-"/>
            </a:pPr>
            <a:r>
              <a:rPr lang="uk-UA" dirty="0" smtClean="0"/>
              <a:t>Чи є у поезії вставні</a:t>
            </a:r>
            <a:r>
              <a:rPr lang="uk-UA" baseline="0" dirty="0" smtClean="0"/>
              <a:t> слова? </a:t>
            </a:r>
          </a:p>
          <a:p>
            <a:pPr marL="171450" indent="-171450">
              <a:buFontTx/>
              <a:buChar char="-"/>
            </a:pPr>
            <a:r>
              <a:rPr lang="uk-UA" baseline="0" dirty="0" smtClean="0"/>
              <a:t>Що вони виражають?</a:t>
            </a:r>
            <a:endParaRPr lang="uk-UA" dirty="0" smtClean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2834-A70E-4645-A105-4A2AFEC4D94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404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uk-UA" smtClean="0"/>
              <a:t>Виберіть </a:t>
            </a:r>
            <a:r>
              <a:rPr lang="uk-UA" dirty="0" smtClean="0"/>
              <a:t>собі якийсь предмет</a:t>
            </a:r>
            <a:r>
              <a:rPr lang="uk-UA" smtClean="0"/>
              <a:t>. </a:t>
            </a:r>
          </a:p>
          <a:p>
            <a:pPr marL="171450" indent="-171450">
              <a:buFontTx/>
              <a:buChar char="-"/>
            </a:pPr>
            <a:r>
              <a:rPr lang="uk-UA" smtClean="0"/>
              <a:t>Поясніть</a:t>
            </a:r>
            <a:r>
              <a:rPr lang="uk-UA" baseline="0" smtClean="0"/>
              <a:t> </a:t>
            </a:r>
            <a:r>
              <a:rPr lang="uk-UA" baseline="0" dirty="0" smtClean="0"/>
              <a:t>свій вибір.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2834-A70E-4645-A105-4A2AFEC4D94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21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- Як називається розмова двох осіб?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2834-A70E-4645-A105-4A2AFEC4D94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277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microsoft.com/office/2007/relationships/hdphoto" Target="../media/hdphoto14.wdp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tx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-облако 1"/>
          <p:cNvSpPr/>
          <p:nvPr/>
        </p:nvSpPr>
        <p:spPr>
          <a:xfrm>
            <a:off x="539552" y="2060848"/>
            <a:ext cx="5832648" cy="3513832"/>
          </a:xfrm>
          <a:prstGeom prst="cloudCallout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err="1"/>
              <a:t>Безумовно</a:t>
            </a:r>
            <a:r>
              <a:rPr lang="ru-RU" sz="2400" dirty="0"/>
              <a:t>, буде </a:t>
            </a:r>
            <a:r>
              <a:rPr lang="ru-RU" sz="2400" dirty="0" err="1"/>
              <a:t>дощ</a:t>
            </a:r>
            <a:r>
              <a:rPr lang="ru-RU" sz="2400" dirty="0"/>
              <a:t>.</a:t>
            </a:r>
          </a:p>
          <a:p>
            <a:pPr algn="ctr"/>
            <a:r>
              <a:rPr lang="ru-RU" sz="2400" dirty="0" err="1"/>
              <a:t>Наточко</a:t>
            </a:r>
            <a:r>
              <a:rPr lang="ru-RU" sz="2400" dirty="0"/>
              <a:t>, </a:t>
            </a:r>
            <a:r>
              <a:rPr lang="ru-RU" sz="2400" dirty="0" err="1"/>
              <a:t>звари</a:t>
            </a:r>
            <a:r>
              <a:rPr lang="ru-RU" sz="2400" dirty="0"/>
              <a:t> нам борщ.</a:t>
            </a:r>
          </a:p>
          <a:p>
            <a:pPr algn="ctr"/>
            <a:r>
              <a:rPr lang="ru-RU" sz="2400" dirty="0"/>
              <a:t>І, будь ласка, без </a:t>
            </a:r>
            <a:r>
              <a:rPr lang="ru-RU" sz="2400" dirty="0" err="1"/>
              <a:t>біди</a:t>
            </a:r>
            <a:endParaRPr lang="ru-RU" sz="2400" dirty="0"/>
          </a:p>
          <a:p>
            <a:pPr algn="ctr"/>
            <a:r>
              <a:rPr lang="ru-RU" sz="2400" dirty="0"/>
              <a:t>З озера </a:t>
            </a:r>
            <a:r>
              <a:rPr lang="ru-RU" sz="2400" dirty="0" err="1"/>
              <a:t>візьми</a:t>
            </a:r>
            <a:r>
              <a:rPr lang="ru-RU" sz="2400" dirty="0"/>
              <a:t> води.</a:t>
            </a:r>
          </a:p>
          <a:p>
            <a:pPr algn="ctr"/>
            <a:r>
              <a:rPr lang="ru-RU" sz="2400" dirty="0" err="1"/>
              <a:t>Кажуть</a:t>
            </a:r>
            <a:r>
              <a:rPr lang="ru-RU" sz="2400" dirty="0"/>
              <a:t>, </a:t>
            </a:r>
            <a:r>
              <a:rPr lang="ru-RU" sz="2400" dirty="0" err="1"/>
              <a:t>добрим</a:t>
            </a:r>
            <a:r>
              <a:rPr lang="ru-RU" sz="2400" dirty="0"/>
              <a:t> буде борщ,</a:t>
            </a:r>
          </a:p>
          <a:p>
            <a:pPr algn="ctr"/>
            <a:r>
              <a:rPr lang="ru-RU" sz="2400" dirty="0" err="1"/>
              <a:t>Якщо</a:t>
            </a:r>
            <a:r>
              <a:rPr lang="ru-RU" sz="2400" dirty="0"/>
              <a:t>, </a:t>
            </a:r>
            <a:r>
              <a:rPr lang="ru-RU" sz="2400" dirty="0" err="1"/>
              <a:t>справді</a:t>
            </a:r>
            <a:r>
              <a:rPr lang="ru-RU" sz="2400" dirty="0"/>
              <a:t>, </a:t>
            </a:r>
            <a:r>
              <a:rPr lang="ru-RU" sz="2400" dirty="0" err="1"/>
              <a:t>піде</a:t>
            </a:r>
            <a:r>
              <a:rPr lang="ru-RU" sz="2400" dirty="0"/>
              <a:t> </a:t>
            </a:r>
            <a:r>
              <a:rPr lang="ru-RU" sz="2400" dirty="0" err="1"/>
              <a:t>дощ</a:t>
            </a:r>
            <a:r>
              <a:rPr lang="ru-RU" sz="2400" dirty="0"/>
              <a:t>.</a:t>
            </a:r>
          </a:p>
        </p:txBody>
      </p:sp>
      <p:sp>
        <p:nvSpPr>
          <p:cNvPr id="3" name="Выноска-облако 2"/>
          <p:cNvSpPr/>
          <p:nvPr/>
        </p:nvSpPr>
        <p:spPr>
          <a:xfrm>
            <a:off x="4211960" y="692696"/>
            <a:ext cx="4680520" cy="1224136"/>
          </a:xfrm>
          <a:prstGeom prst="cloudCallout">
            <a:avLst/>
          </a:prstGeom>
          <a:solidFill>
            <a:srgbClr val="00B050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Поетична сугестія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7645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2375756" y="332656"/>
            <a:ext cx="4464496" cy="648072"/>
          </a:xfrm>
          <a:prstGeom prst="wedgeRoundRectCallout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C00000"/>
                </a:solidFill>
              </a:rPr>
              <a:t>Вправа «Я редактор»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256" y="1507032"/>
            <a:ext cx="8712968" cy="2985433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	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Спишіть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текст,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розставте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пропущені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розділові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знаки.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Поясніть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розділові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знаки при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вставних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словах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–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Я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спостерігав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бджілкою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і вона мене завела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сюди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Чи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не могли б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підказати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мені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як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потрапити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додому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Звісно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я сама лечу в ту сторону,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промовила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ворона (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М.Солтис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-Смирнова).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797152"/>
            <a:ext cx="9252520" cy="20522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02" l="0" r="976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81791" y="781533"/>
            <a:ext cx="1132719" cy="9070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67" b="100000" l="3148" r="93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164288" y="313240"/>
            <a:ext cx="1201481" cy="133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36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-22631" y="11112"/>
            <a:ext cx="4543830" cy="4747538"/>
          </a:xfrm>
          <a:solidFill>
            <a:srgbClr val="92D050"/>
          </a:solidFill>
        </p:spPr>
        <p:txBody>
          <a:bodyPr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lang="uk-UA" sz="2000" b="1" dirty="0" smtClean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/>
            </a:r>
            <a:br>
              <a:rPr lang="uk-UA" sz="2000" b="1" dirty="0" smtClean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</a:br>
            <a:r>
              <a:rPr lang="uk-UA" sz="2000" b="1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/>
            </a:r>
            <a:br>
              <a:rPr lang="uk-UA" sz="2000" b="1" dirty="0">
                <a:latin typeface="Arial Unicode MS" panose="020B0604020202020204" pitchFamily="34" charset="-128"/>
                <a:ea typeface="Arial Unicode MS" panose="020B0604020202020204" pitchFamily="34" charset="-128"/>
              </a:rPr>
            </a:br>
            <a:r>
              <a:rPr lang="uk-UA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</a:rPr>
              <a:t/>
            </a:r>
            <a:br>
              <a:rPr lang="uk-UA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</a:rPr>
            </a:br>
            <a:r>
              <a:rPr lang="uk-UA" sz="2400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Раз</a:t>
            </a:r>
            <a:r>
              <a:rPr lang="uk-UA" sz="2400" b="1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! </a:t>
            </a:r>
            <a:r>
              <a:rPr lang="uk-UA" sz="2400" b="1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Два! Всі присіли. </a:t>
            </a:r>
            <a:r>
              <a:rPr lang="en-US" sz="24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en-US" sz="24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uk-UA" sz="2400" b="1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Потім вгору підлетіли. </a:t>
            </a:r>
            <a:r>
              <a:rPr lang="en-US" sz="24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en-US" sz="24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uk-UA" sz="2400" b="1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Три! Чотири! Нахилились, </a:t>
            </a:r>
            <a:r>
              <a:rPr lang="en-US" sz="24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en-US" sz="24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uk-UA" sz="2400" b="1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Із струмочка гарно </a:t>
            </a:r>
            <a:r>
              <a:rPr lang="uk-UA" sz="2400" b="1" dirty="0" err="1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вмились</a:t>
            </a:r>
            <a:r>
              <a:rPr lang="uk-UA" sz="2400" b="1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.</a:t>
            </a:r>
            <a:r>
              <a:rPr lang="en-US" sz="24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en-US" sz="24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uk-UA" sz="2400" b="1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П'ять! Шість! Усі веселі. </a:t>
            </a:r>
            <a:r>
              <a:rPr lang="en-US" sz="24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en-US" sz="24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uk-UA" sz="2400" b="1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Летимо на каруселі.</a:t>
            </a:r>
            <a:r>
              <a:rPr lang="en-US" sz="24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en-US" sz="24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uk-UA" sz="2400" b="1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Сім! Вісім! В поїзд сіли</a:t>
            </a:r>
            <a:r>
              <a:rPr lang="en-US" sz="24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en-US" sz="24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uk-UA" sz="2400" b="1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Ніжками затупотіли.</a:t>
            </a:r>
            <a:r>
              <a:rPr lang="en-US" sz="24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en-US" sz="24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uk-UA" sz="2400" b="1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Дев'ять! Десять! Відпочили</a:t>
            </a:r>
            <a:r>
              <a:rPr lang="en-US" sz="24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en-US" sz="24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uk-UA" sz="2400" b="1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І за парти дружно </a:t>
            </a:r>
            <a:r>
              <a:rPr lang="uk-UA" sz="2400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сіли</a:t>
            </a:r>
            <a:r>
              <a:rPr lang="uk-UA" sz="2400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5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11113"/>
            <a:ext cx="462280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10706" y="3547506"/>
            <a:ext cx="2099349" cy="4521638"/>
          </a:xfrm>
          <a:prstGeom prst="rect">
            <a:avLst/>
          </a:prstGeom>
        </p:spPr>
      </p:pic>
      <p:pic>
        <p:nvPicPr>
          <p:cNvPr id="38916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7" y="3000938"/>
            <a:ext cx="24479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4823" y="188640"/>
            <a:ext cx="3771115" cy="63078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ru-RU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РУХАНКА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5912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2195736" y="260648"/>
            <a:ext cx="4464496" cy="1008112"/>
          </a:xfrm>
          <a:prstGeom prst="wedgeRoundRectCallout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C00000"/>
                </a:solidFill>
              </a:rPr>
              <a:t>Рубика «Зауваж!»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3491880" y="1700808"/>
            <a:ext cx="5256584" cy="2145268"/>
          </a:xfrm>
          <a:prstGeom prst="wedgeRoundRectCallout">
            <a:avLst/>
          </a:prstGeom>
          <a:ln w="38100">
            <a:solidFill>
              <a:srgbClr val="0033CC"/>
            </a:solidFill>
            <a:prstDash val="sys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	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вставних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конструкцій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також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відносять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етикетні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формули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прошу, </a:t>
            </a:r>
            <a:r>
              <a:rPr lang="ru-RU" sz="2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перепрошую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дякую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вибачте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 </a:t>
            </a:r>
            <a:r>
              <a:rPr lang="ru-RU" sz="2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добраніч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тощо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63" l="0" r="9955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84984"/>
            <a:ext cx="4286250" cy="2990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0" b="96680" l="667" r="9933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5430252"/>
            <a:ext cx="10297144" cy="167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61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1691680" y="85101"/>
            <a:ext cx="5760640" cy="679603"/>
          </a:xfrm>
          <a:prstGeom prst="wedgeRoundRectCallout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C00000"/>
                </a:solidFill>
              </a:rPr>
              <a:t>Вправа «Розумники»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536" y="1052736"/>
            <a:ext cx="8496944" cy="3234928"/>
          </a:xfrm>
          <a:prstGeom prst="roundRect">
            <a:avLst/>
          </a:prstGeom>
          <a:ln w="38100">
            <a:solidFill>
              <a:srgbClr val="0033CC"/>
            </a:solidFill>
            <a:prstDash val="sys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	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Прочитайте </a:t>
            </a:r>
            <a:r>
              <a:rPr lang="ru-RU" sz="2000" b="1" i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речення</a:t>
            </a: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i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Запишіть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уникаючи</a:t>
            </a: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помилок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скористайтесь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таблицею. </a:t>
            </a:r>
            <a:r>
              <a:rPr lang="ru-RU" sz="2000" b="1" i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Розставте</a:t>
            </a: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пропущені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розділові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знаки.</a:t>
            </a:r>
          </a:p>
          <a:p>
            <a:pPr algn="just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Вибачаюсь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мені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потрібно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вийти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2. Наверно я не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туди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потрапив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3.Пожалуйста передайте квиток.</a:t>
            </a:r>
          </a:p>
          <a:p>
            <a:pPr algn="just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4.Ви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нарошно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мені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розповіли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про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5.Завтра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кажеться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піде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дощ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7624" y="4575696"/>
            <a:ext cx="7231535" cy="223224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67" b="93195" l="2000" r="9733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626" y="2233117"/>
            <a:ext cx="2167364" cy="162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48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1691680" y="85101"/>
            <a:ext cx="6120680" cy="823619"/>
          </a:xfrm>
          <a:prstGeom prst="wedgeRoundRectCallout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C00000"/>
                </a:solidFill>
              </a:rPr>
              <a:t>Вправа «Шифрувальник»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1412776"/>
            <a:ext cx="8496944" cy="4869418"/>
          </a:xfrm>
          <a:prstGeom prst="roundRect">
            <a:avLst/>
          </a:prstGeom>
          <a:ln w="38100">
            <a:solidFill>
              <a:srgbClr val="0033CC"/>
            </a:solidFill>
            <a:prstDash val="sys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	</a:t>
            </a:r>
            <a:r>
              <a:rPr lang="ru-RU" sz="2000" b="1" i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Прослухайте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речення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i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Складіть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схеми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речень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зі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вставними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словами. </a:t>
            </a:r>
            <a:r>
              <a:rPr lang="ru-RU" sz="2000" b="1" i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Поясніть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почуття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вони </a:t>
            </a:r>
            <a:r>
              <a:rPr lang="ru-RU" sz="2000" b="1" i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передають</a:t>
            </a: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Він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думав: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дідусь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мабуть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, помер тому,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не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води.</a:t>
            </a:r>
          </a:p>
          <a:p>
            <a:pPr algn="just"/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Який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він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уважний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цей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син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художника,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слухняний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мабуть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. А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воно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буде, коли я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візьму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оцей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камінь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і кину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його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криницю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абуть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булькне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дуже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338472" y="3137187"/>
            <a:ext cx="2140343" cy="504056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</a:rPr>
              <a:t>1. ___, </a:t>
            </a:r>
            <a:r>
              <a:rPr lang="uk-UA" sz="2400" b="1" dirty="0" err="1" smtClean="0">
                <a:solidFill>
                  <a:srgbClr val="C00000"/>
                </a:solidFill>
              </a:rPr>
              <a:t>вс</a:t>
            </a:r>
            <a:r>
              <a:rPr lang="uk-UA" sz="2400" b="1" dirty="0" smtClean="0">
                <a:solidFill>
                  <a:srgbClr val="C00000"/>
                </a:solidFill>
              </a:rPr>
              <a:t>,___.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11960" y="4205634"/>
            <a:ext cx="2140343" cy="504056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C00000"/>
                </a:solidFill>
              </a:rPr>
              <a:t>2</a:t>
            </a:r>
            <a:r>
              <a:rPr lang="uk-UA" sz="2400" b="1" dirty="0" smtClean="0">
                <a:solidFill>
                  <a:srgbClr val="C00000"/>
                </a:solidFill>
              </a:rPr>
              <a:t>. ___, </a:t>
            </a:r>
            <a:r>
              <a:rPr lang="uk-UA" sz="2400" b="1" dirty="0" err="1" smtClean="0">
                <a:solidFill>
                  <a:srgbClr val="C00000"/>
                </a:solidFill>
              </a:rPr>
              <a:t>вс</a:t>
            </a:r>
            <a:r>
              <a:rPr lang="uk-UA" sz="2400" b="1" dirty="0" smtClean="0">
                <a:solidFill>
                  <a:srgbClr val="C00000"/>
                </a:solidFill>
              </a:rPr>
              <a:t>.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99395" y="5661248"/>
            <a:ext cx="2140343" cy="504056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</a:rPr>
              <a:t>3. </a:t>
            </a:r>
            <a:r>
              <a:rPr lang="uk-UA" sz="2400" b="1" dirty="0" err="1">
                <a:solidFill>
                  <a:srgbClr val="C00000"/>
                </a:solidFill>
              </a:rPr>
              <a:t>В</a:t>
            </a:r>
            <a:r>
              <a:rPr lang="uk-UA" sz="2400" b="1" dirty="0" err="1" smtClean="0">
                <a:solidFill>
                  <a:srgbClr val="C00000"/>
                </a:solidFill>
              </a:rPr>
              <a:t>с</a:t>
            </a:r>
            <a:r>
              <a:rPr lang="uk-UA" sz="2400" b="1" dirty="0" smtClean="0">
                <a:solidFill>
                  <a:srgbClr val="C00000"/>
                </a:solidFill>
              </a:rPr>
              <a:t>,___.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91111" l="3476" r="9465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73" y="3104938"/>
            <a:ext cx="502999" cy="6052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91111" l="3476" r="9465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155055"/>
            <a:ext cx="502999" cy="6052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91111" l="3476" r="9465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5592627"/>
            <a:ext cx="502999" cy="6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59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/>
          <p:cNvSpPr>
            <a:spLocks noGrp="1"/>
          </p:cNvSpPr>
          <p:nvPr>
            <p:ph type="body" sz="half" idx="4294967295"/>
          </p:nvPr>
        </p:nvSpPr>
        <p:spPr>
          <a:xfrm>
            <a:off x="539552" y="1916832"/>
            <a:ext cx="7992888" cy="1224136"/>
          </a:xfr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2400" dirty="0"/>
              <a:t>Залежно від змісту речення слова </a:t>
            </a:r>
            <a:r>
              <a:rPr lang="uk-UA" sz="2400" b="1" i="1" dirty="0">
                <a:solidFill>
                  <a:srgbClr val="FF0000"/>
                </a:solidFill>
              </a:rPr>
              <a:t>може, правда, </a:t>
            </a:r>
            <a:r>
              <a:rPr lang="uk-UA" sz="2400" b="1" i="1" dirty="0" smtClean="0">
                <a:solidFill>
                  <a:srgbClr val="FF0000"/>
                </a:solidFill>
              </a:rPr>
              <a:t>кажуть</a:t>
            </a:r>
            <a:r>
              <a:rPr lang="uk-UA" sz="2400" b="1" i="1" dirty="0">
                <a:solidFill>
                  <a:srgbClr val="FF0000"/>
                </a:solidFill>
              </a:rPr>
              <a:t>, видно, здається, на</a:t>
            </a:r>
            <a:r>
              <a:rPr lang="uk-UA" sz="2400" dirty="0">
                <a:solidFill>
                  <a:srgbClr val="FF0000"/>
                </a:solidFill>
              </a:rPr>
              <a:t> </a:t>
            </a:r>
            <a:r>
              <a:rPr lang="uk-UA" sz="2400" b="1" i="1" dirty="0">
                <a:solidFill>
                  <a:srgbClr val="FF0000"/>
                </a:solidFill>
              </a:rPr>
              <a:t>щастя</a:t>
            </a:r>
            <a:r>
              <a:rPr lang="uk-UA" sz="2400" dirty="0"/>
              <a:t> та деякі інші можуть бути або не бути </a:t>
            </a:r>
            <a:r>
              <a:rPr lang="uk-UA" sz="2400" dirty="0" smtClean="0"/>
              <a:t>вставними.</a:t>
            </a:r>
            <a:endParaRPr lang="ru-RU" sz="20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1771" name="Group 27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532427071"/>
              </p:ext>
            </p:extLst>
          </p:nvPr>
        </p:nvGraphicFramePr>
        <p:xfrm>
          <a:off x="323528" y="3429000"/>
          <a:ext cx="8352928" cy="2808312"/>
        </p:xfrm>
        <a:graphic>
          <a:graphicData uri="http://schemas.openxmlformats.org/drawingml/2006/table">
            <a:tbl>
              <a:tblPr/>
              <a:tblGrid>
                <a:gridCol w="3927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5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912"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Речення без вставних слів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Речення зі вставними словами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3400">
                <a:tc>
                  <a:txBody>
                    <a:bodyPr/>
                    <a:lstStyle/>
                    <a:p>
                      <a:pPr marL="4603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uk-UA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Гірка</a:t>
                      </a:r>
                      <a:r>
                        <a:rPr kumimoji="0" lang="uk-UA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uk-UA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правда</a:t>
                      </a:r>
                      <a:r>
                        <a:rPr kumimoji="0" lang="uk-UA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uk-UA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краща за солодку брехню. </a:t>
                      </a:r>
                    </a:p>
                    <a:p>
                      <a:pPr marL="4603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uk-UA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Він</a:t>
                      </a:r>
                      <a:r>
                        <a:rPr kumimoji="0" lang="uk-UA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uk-UA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може</a:t>
                      </a:r>
                      <a:r>
                        <a:rPr kumimoji="0" lang="uk-UA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uk-UA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здолати будь-які перепони.</a:t>
                      </a:r>
                    </a:p>
                    <a:p>
                      <a:pPr marL="4603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lang="ru-RU" sz="2000" b="0" i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Я </a:t>
                      </a:r>
                      <a:r>
                        <a:rPr lang="ru-RU" sz="20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завжди</a:t>
                      </a:r>
                      <a:r>
                        <a:rPr lang="ru-RU" sz="2000" b="0" i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 </a:t>
                      </a:r>
                      <a:r>
                        <a:rPr lang="ru-RU" sz="2000" b="0" i="1" kern="120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думаю</a:t>
                      </a:r>
                      <a:r>
                        <a:rPr lang="ru-RU" sz="2000" b="0" i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</a:t>
                      </a:r>
                      <a:r>
                        <a:rPr lang="ru-RU" sz="2000" b="0" i="1" kern="12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перед </a:t>
                      </a:r>
                      <a:r>
                        <a:rPr lang="ru-RU" sz="2000" b="0" i="1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тим</a:t>
                      </a:r>
                      <a:r>
                        <a:rPr lang="ru-RU" sz="2000" b="0" i="1" kern="12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як </a:t>
                      </a:r>
                      <a:r>
                        <a:rPr lang="ru-RU" sz="2000" b="0" i="1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щось</a:t>
                      </a:r>
                      <a:r>
                        <a:rPr lang="ru-RU" sz="2000" b="0" i="1" kern="12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000" b="0" i="1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сказати</a:t>
                      </a:r>
                      <a:r>
                        <a:rPr lang="ru-RU" sz="2000" b="0" i="1" kern="12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  <a:r>
                        <a:rPr lang="ru-RU" sz="2000" b="0" i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endParaRPr kumimoji="0" 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lang="ru-RU" sz="2000" b="0" i="1" kern="120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Правда</a:t>
                      </a:r>
                      <a:r>
                        <a:rPr lang="ru-RU" sz="2000" b="0" i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ru-RU" sz="20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людина</a:t>
                      </a:r>
                      <a:r>
                        <a:rPr lang="ru-RU" sz="2000" b="0" i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не </a:t>
                      </a:r>
                      <a:r>
                        <a:rPr lang="ru-RU" sz="20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може</a:t>
                      </a:r>
                      <a:r>
                        <a:rPr lang="ru-RU" sz="2000" b="0" i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0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жити</a:t>
                      </a:r>
                      <a:r>
                        <a:rPr lang="ru-RU" sz="2000" b="0" i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без </a:t>
                      </a:r>
                      <a:r>
                        <a:rPr lang="ru-RU" sz="20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друзів</a:t>
                      </a:r>
                      <a:r>
                        <a:rPr lang="ru-RU" sz="2000" b="0" i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та </a:t>
                      </a:r>
                      <a:r>
                        <a:rPr lang="ru-RU" sz="20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родичів</a:t>
                      </a:r>
                      <a:r>
                        <a:rPr lang="ru-RU" sz="2000" b="0" i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 </a:t>
                      </a:r>
                    </a:p>
                    <a:p>
                      <a:pPr algn="just" eaLnBrk="1" hangingPunct="1"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uk-UA" sz="2000" b="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Потрібно,</a:t>
                      </a:r>
                      <a:r>
                        <a:rPr lang="uk-UA" sz="2000" b="0" i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uk-UA" sz="2000" b="0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може, </a:t>
                      </a:r>
                      <a:r>
                        <a:rPr lang="uk-UA" sz="2000" b="0" i="1" dirty="0" smtClean="0">
                          <a:latin typeface="Arial" pitchFamily="34" charset="0"/>
                          <a:cs typeface="Arial" pitchFamily="34" charset="0"/>
                        </a:rPr>
                        <a:t>знайти</a:t>
                      </a:r>
                      <a:r>
                        <a:rPr lang="uk-UA" sz="2000" b="0" i="1" baseline="0" dirty="0" smtClean="0">
                          <a:latin typeface="Arial" pitchFamily="34" charset="0"/>
                          <a:cs typeface="Arial" pitchFamily="34" charset="0"/>
                        </a:rPr>
                        <a:t> інший спосіб вирішення проблеми?</a:t>
                      </a:r>
                      <a:endParaRPr lang="uk-UA" sz="2000" b="0" i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4603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lang="ru-RU" sz="2000" b="0" i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lang="ru-RU" sz="2000" b="0" i="1" kern="120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Думаю</a:t>
                      </a:r>
                      <a:r>
                        <a:rPr lang="ru-RU" sz="2000" b="0" i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ru-RU" sz="20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суперечка</a:t>
                      </a:r>
                      <a:r>
                        <a:rPr lang="ru-RU" sz="2000" b="0" i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тут </a:t>
                      </a:r>
                      <a:r>
                        <a:rPr lang="ru-RU" sz="20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недоречна</a:t>
                      </a:r>
                      <a:r>
                        <a:rPr lang="ru-RU" sz="2000" b="0" i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  <a:endParaRPr kumimoji="0" 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Овальная выноска 1"/>
          <p:cNvSpPr/>
          <p:nvPr/>
        </p:nvSpPr>
        <p:spPr>
          <a:xfrm rot="632822">
            <a:off x="1776634" y="264330"/>
            <a:ext cx="2466847" cy="1155944"/>
          </a:xfrm>
          <a:prstGeom prst="wedgeEllipseCallout">
            <a:avLst/>
          </a:prstGeom>
          <a:solidFill>
            <a:srgbClr val="FFCCFF"/>
          </a:solidFill>
          <a:ln>
            <a:solidFill>
              <a:srgbClr val="00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Рубрика «Зверни увагу»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100000" l="1778" r="9733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92696"/>
            <a:ext cx="2175193" cy="217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35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84784"/>
            <a:ext cx="8352928" cy="4563147"/>
          </a:xfrm>
          <a:prstGeom prst="roundRect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marL="0" indent="0" algn="just">
              <a:lnSpc>
                <a:spcPct val="140000"/>
              </a:lnSpc>
              <a:spcBef>
                <a:spcPts val="0"/>
              </a:spcBef>
            </a:pPr>
            <a:r>
              <a:rPr lang="ru-RU" sz="4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 Є </a:t>
            </a:r>
            <a:r>
              <a:rPr lang="ru-RU" sz="4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вставним</a:t>
            </a:r>
            <a:r>
              <a:rPr lang="ru-RU" sz="4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виділене</a:t>
            </a:r>
            <a:r>
              <a:rPr lang="ru-RU" sz="4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слово в </a:t>
            </a:r>
            <a:r>
              <a:rPr lang="ru-RU" sz="4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реченні</a:t>
            </a:r>
            <a:r>
              <a:rPr lang="ru-RU" sz="4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4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розділові</a:t>
            </a:r>
            <a:r>
              <a:rPr lang="ru-RU" sz="4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знаки пропущено</a:t>
            </a:r>
            <a:r>
              <a:rPr lang="ru-RU" sz="4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</a:pPr>
            <a:endParaRPr lang="ru-RU" sz="1300" b="1" dirty="0"/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4200" b="1" dirty="0" smtClean="0">
                <a:latin typeface="Arial" panose="020B0604020202020204" pitchFamily="34" charset="0"/>
                <a:cs typeface="Arial" pitchFamily="34" charset="0"/>
              </a:rPr>
              <a:t>1. </a:t>
            </a:r>
            <a:r>
              <a:rPr lang="ru-RU" sz="42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42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щастя</a:t>
            </a:r>
            <a:r>
              <a:rPr lang="ru-RU" sz="42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4200" b="1" dirty="0" err="1">
                <a:latin typeface="Arial" pitchFamily="34" charset="0"/>
                <a:cs typeface="Arial" pitchFamily="34" charset="0"/>
              </a:rPr>
              <a:t>злива</a:t>
            </a:r>
            <a:r>
              <a:rPr lang="ru-RU" sz="4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200" b="1" dirty="0" err="1">
                <a:latin typeface="Arial" pitchFamily="34" charset="0"/>
                <a:cs typeface="Arial" pitchFamily="34" charset="0"/>
              </a:rPr>
              <a:t>вже</a:t>
            </a:r>
            <a:r>
              <a:rPr lang="ru-RU" sz="4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200" b="1" dirty="0" err="1">
                <a:latin typeface="Arial" pitchFamily="34" charset="0"/>
                <a:cs typeface="Arial" pitchFamily="34" charset="0"/>
              </a:rPr>
              <a:t>вщухала</a:t>
            </a:r>
            <a:r>
              <a:rPr lang="ru-RU" sz="4200" b="1" dirty="0">
                <a:latin typeface="Arial" pitchFamily="34" charset="0"/>
                <a:cs typeface="Arial" pitchFamily="34" charset="0"/>
              </a:rPr>
              <a:t> а </a:t>
            </a:r>
            <a:r>
              <a:rPr lang="ru-RU" sz="4200" b="1" dirty="0" err="1">
                <a:latin typeface="Arial" pitchFamily="34" charset="0"/>
                <a:cs typeface="Arial" pitchFamily="34" charset="0"/>
              </a:rPr>
              <a:t>крізь</a:t>
            </a:r>
            <a:r>
              <a:rPr lang="ru-RU" sz="4200" b="1" dirty="0">
                <a:latin typeface="Arial" pitchFamily="34" charset="0"/>
                <a:cs typeface="Arial" pitchFamily="34" charset="0"/>
              </a:rPr>
              <a:t> хмари </a:t>
            </a:r>
            <a:r>
              <a:rPr lang="ru-RU" sz="4200" b="1" dirty="0" err="1">
                <a:latin typeface="Arial" pitchFamily="34" charset="0"/>
                <a:cs typeface="Arial" pitchFamily="34" charset="0"/>
              </a:rPr>
              <a:t>пробивалося</a:t>
            </a:r>
            <a:r>
              <a:rPr lang="ru-RU" sz="4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200" b="1" dirty="0" err="1">
                <a:latin typeface="Arial" pitchFamily="34" charset="0"/>
                <a:cs typeface="Arial" pitchFamily="34" charset="0"/>
              </a:rPr>
              <a:t>сонце</a:t>
            </a:r>
            <a:r>
              <a:rPr lang="ru-RU" sz="42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4200" b="1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42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ru-RU" sz="4200" b="1" dirty="0" err="1" smtClean="0">
                <a:latin typeface="Arial" pitchFamily="34" charset="0"/>
                <a:cs typeface="Arial" pitchFamily="34" charset="0"/>
              </a:rPr>
              <a:t>Усі</a:t>
            </a:r>
            <a:r>
              <a:rPr lang="ru-RU" sz="4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200" b="1" dirty="0" err="1">
                <a:latin typeface="Arial" pitchFamily="34" charset="0"/>
                <a:cs typeface="Arial" pitchFamily="34" charset="0"/>
              </a:rPr>
              <a:t>іспити</a:t>
            </a:r>
            <a:r>
              <a:rPr lang="ru-RU" sz="4200" b="1" dirty="0">
                <a:latin typeface="Arial" pitchFamily="34" charset="0"/>
                <a:cs typeface="Arial" pitchFamily="34" charset="0"/>
              </a:rPr>
              <a:t> сестра </a:t>
            </a:r>
            <a:r>
              <a:rPr lang="ru-RU" sz="42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42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щастя</a:t>
            </a:r>
            <a:r>
              <a:rPr lang="ru-RU" sz="42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4200" b="1" dirty="0" err="1">
                <a:latin typeface="Arial" pitchFamily="34" charset="0"/>
                <a:cs typeface="Arial" pitchFamily="34" charset="0"/>
              </a:rPr>
              <a:t>склала</a:t>
            </a:r>
            <a:r>
              <a:rPr lang="ru-RU" sz="4200" b="1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4200" b="1" dirty="0" err="1">
                <a:latin typeface="Arial" pitchFamily="34" charset="0"/>
                <a:cs typeface="Arial" pitchFamily="34" charset="0"/>
              </a:rPr>
              <a:t>високі</a:t>
            </a:r>
            <a:r>
              <a:rPr lang="ru-RU" sz="4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200" b="1" dirty="0" err="1">
                <a:latin typeface="Arial" pitchFamily="34" charset="0"/>
                <a:cs typeface="Arial" pitchFamily="34" charset="0"/>
              </a:rPr>
              <a:t>бали</a:t>
            </a:r>
            <a:r>
              <a:rPr lang="ru-RU" sz="42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42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4200" b="1" dirty="0">
                <a:latin typeface="Arial" pitchFamily="34" charset="0"/>
                <a:cs typeface="Arial" pitchFamily="34" charset="0"/>
              </a:rPr>
            </a:br>
            <a:r>
              <a:rPr lang="ru-RU" sz="4200" b="1" dirty="0" smtClean="0">
                <a:latin typeface="Arial" pitchFamily="34" charset="0"/>
                <a:cs typeface="Arial" pitchFamily="34" charset="0"/>
              </a:rPr>
              <a:t>	3. </a:t>
            </a:r>
            <a:r>
              <a:rPr lang="ru-RU" sz="4200" b="1" dirty="0" err="1" smtClean="0">
                <a:latin typeface="Arial" pitchFamily="34" charset="0"/>
                <a:cs typeface="Arial" pitchFamily="34" charset="0"/>
              </a:rPr>
              <a:t>Відчиняли</a:t>
            </a:r>
            <a:r>
              <a:rPr lang="ru-RU" sz="4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200" b="1" dirty="0">
                <a:latin typeface="Arial" pitchFamily="34" charset="0"/>
                <a:cs typeface="Arial" pitchFamily="34" charset="0"/>
              </a:rPr>
              <a:t>люди широко ворота поливали </a:t>
            </a:r>
            <a:r>
              <a:rPr lang="ru-RU" sz="42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42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щастя</a:t>
            </a:r>
            <a:r>
              <a:rPr lang="ru-RU" sz="4200" b="1" dirty="0">
                <a:latin typeface="Arial" pitchFamily="34" charset="0"/>
                <a:cs typeface="Arial" pitchFamily="34" charset="0"/>
              </a:rPr>
              <a:t> дорогу</a:t>
            </a:r>
            <a:r>
              <a:rPr lang="ru-RU" sz="42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4200" b="1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4200" b="1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ru-RU" sz="42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42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щастя</a:t>
            </a:r>
            <a:r>
              <a:rPr lang="ru-RU" sz="4200" b="1" dirty="0">
                <a:latin typeface="Arial" pitchFamily="34" charset="0"/>
                <a:cs typeface="Arial" pitchFamily="34" charset="0"/>
              </a:rPr>
              <a:t> потяг </a:t>
            </a:r>
            <a:r>
              <a:rPr lang="ru-RU" sz="4200" b="1" dirty="0" err="1">
                <a:latin typeface="Arial" pitchFamily="34" charset="0"/>
                <a:cs typeface="Arial" pitchFamily="34" charset="0"/>
              </a:rPr>
              <a:t>було</a:t>
            </a:r>
            <a:r>
              <a:rPr lang="ru-RU" sz="4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200" b="1" dirty="0" err="1">
                <a:latin typeface="Arial" pitchFamily="34" charset="0"/>
                <a:cs typeface="Arial" pitchFamily="34" charset="0"/>
              </a:rPr>
              <a:t>затримано</a:t>
            </a:r>
            <a:r>
              <a:rPr lang="ru-RU" sz="4200" b="1" dirty="0">
                <a:latin typeface="Arial" pitchFamily="34" charset="0"/>
                <a:cs typeface="Arial" pitchFamily="34" charset="0"/>
              </a:rPr>
              <a:t> через </a:t>
            </a:r>
            <a:r>
              <a:rPr lang="ru-RU" sz="4200" b="1" dirty="0" err="1">
                <a:latin typeface="Arial" pitchFamily="34" charset="0"/>
                <a:cs typeface="Arial" pitchFamily="34" charset="0"/>
              </a:rPr>
              <a:t>технічні</a:t>
            </a:r>
            <a:r>
              <a:rPr lang="ru-RU" sz="4200" b="1" dirty="0">
                <a:latin typeface="Arial" pitchFamily="34" charset="0"/>
                <a:cs typeface="Arial" pitchFamily="34" charset="0"/>
              </a:rPr>
              <a:t> причини</a:t>
            </a:r>
            <a:r>
              <a:rPr lang="ru-RU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Выноска 3 (граница и черта) 4"/>
          <p:cNvSpPr/>
          <p:nvPr/>
        </p:nvSpPr>
        <p:spPr>
          <a:xfrm>
            <a:off x="2987824" y="404664"/>
            <a:ext cx="3816424" cy="864096"/>
          </a:xfrm>
          <a:prstGeom prst="accentBorderCallout3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err="1" smtClean="0">
                <a:solidFill>
                  <a:srgbClr val="C00000"/>
                </a:solidFill>
              </a:rPr>
              <a:t>Мовне</a:t>
            </a:r>
            <a:r>
              <a:rPr lang="uk-UA" sz="2800" b="1" dirty="0" smtClean="0">
                <a:solidFill>
                  <a:srgbClr val="C00000"/>
                </a:solidFill>
              </a:rPr>
              <a:t> дослідження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6444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4208" y="-163172"/>
            <a:ext cx="1832320" cy="175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26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62565"/>
            <a:ext cx="8470745" cy="778098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rgbClr val="C00000"/>
                </a:solidFill>
              </a:rPr>
              <a:t>Вправа </a:t>
            </a:r>
            <a:r>
              <a:rPr lang="uk-UA" sz="3600" b="1" dirty="0" smtClean="0">
                <a:solidFill>
                  <a:srgbClr val="C00000"/>
                </a:solidFill>
              </a:rPr>
              <a:t>                           «</a:t>
            </a:r>
            <a:r>
              <a:rPr lang="uk-UA" sz="3600" b="1" dirty="0">
                <a:solidFill>
                  <a:srgbClr val="C00000"/>
                </a:solidFill>
              </a:rPr>
              <a:t>Мікрофон»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764" y="8400"/>
            <a:ext cx="2520280" cy="1680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1844824"/>
            <a:ext cx="8686769" cy="45243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– Яку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нову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інформацію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почули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уроці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слова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називають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вставними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Наведіть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приклади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яких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реченнях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ми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зустрічаємо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вставні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слова та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сполучення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слів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Як на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письмі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виділяємо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вставні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слова та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сполучення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слів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Назвіть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найуживаніші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вставні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слова та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сполучення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слів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Чи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увиразнюють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наше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мовлення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вставні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слова та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сполучення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слів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якій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позиції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можуть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знаходитись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вставні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слова та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сполучення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слів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реченні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Чим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запам’ятався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вам урок?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994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255" y="310741"/>
            <a:ext cx="8470745" cy="778098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rgbClr val="C00000"/>
                </a:solidFill>
              </a:rPr>
              <a:t>Вправа «</a:t>
            </a:r>
            <a:r>
              <a:rPr lang="uk-UA" sz="3600" b="1" dirty="0" smtClean="0">
                <a:solidFill>
                  <a:srgbClr val="C00000"/>
                </a:solidFill>
              </a:rPr>
              <a:t>Закінчіть </a:t>
            </a:r>
            <a:r>
              <a:rPr lang="uk-UA" sz="3600" b="1" dirty="0">
                <a:solidFill>
                  <a:srgbClr val="C00000"/>
                </a:solidFill>
              </a:rPr>
              <a:t>речення</a:t>
            </a:r>
            <a:r>
              <a:rPr lang="uk-UA" sz="3600" b="1" dirty="0" smtClean="0">
                <a:solidFill>
                  <a:srgbClr val="C00000"/>
                </a:solidFill>
              </a:rPr>
              <a:t>»</a:t>
            </a:r>
            <a:endParaRPr lang="uk-UA" sz="36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268760"/>
            <a:ext cx="8686769" cy="1569660"/>
          </a:xfrm>
          <a:prstGeom prst="rect">
            <a:avLst/>
          </a:prstGeom>
          <a:ln w="38100">
            <a:solidFill>
              <a:srgbClr val="0033CC"/>
            </a:solidFill>
            <a:prstDash val="lgDashDot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 На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уроці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я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дізнався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дізналася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 …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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Найбільше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мене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зацікавила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інформація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 Я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відчув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відчула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труднощі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 Тема уроку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корисна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тим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6185"/>
            <a:ext cx="9144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16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255" y="310741"/>
            <a:ext cx="8470745" cy="778098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rgbClr val="C00000"/>
                </a:solidFill>
              </a:rPr>
              <a:t> Цінування, оцінювання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3254" y="1484784"/>
            <a:ext cx="526689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	</a:t>
            </a:r>
            <a:r>
              <a:rPr lang="ru-RU" sz="2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Своєю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роботою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уроці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 </a:t>
            </a:r>
            <a:r>
              <a:rPr lang="ru-RU" sz="2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задоволений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задоволена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зовсім</a:t>
            </a:r>
            <a:r>
              <a:rPr lang="ru-R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задоволений</a:t>
            </a:r>
            <a:r>
              <a:rPr lang="ru-R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задоволена</a:t>
            </a:r>
            <a:r>
              <a:rPr lang="ru-R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ru-R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задоволений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(не </a:t>
            </a:r>
            <a:r>
              <a:rPr lang="ru-RU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задоволена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сумного смайлика </a:t>
            </a:r>
            <a:r>
              <a:rPr lang="ru-RU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червоного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кольору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394" y="1178768"/>
            <a:ext cx="998308" cy="9983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2309048"/>
            <a:ext cx="1070992" cy="10709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5" b="97790" l="0" r="9683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6296" y="3789040"/>
            <a:ext cx="950112" cy="9883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7" y="2812460"/>
            <a:ext cx="4572000" cy="40770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1690" y="2831968"/>
            <a:ext cx="4572396" cy="40785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593912" cy="5939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384984"/>
            <a:ext cx="677555" cy="677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99592" y="3569927"/>
            <a:ext cx="676349" cy="586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9296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3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4" y="0"/>
            <a:ext cx="9158763" cy="6858000"/>
          </a:xfrm>
          <a:prstGeom prst="rect">
            <a:avLst/>
          </a:prstGeom>
        </p:spPr>
      </p:pic>
      <p:sp>
        <p:nvSpPr>
          <p:cNvPr id="6" name="Блок-схема: знак завершения 5"/>
          <p:cNvSpPr/>
          <p:nvPr/>
        </p:nvSpPr>
        <p:spPr>
          <a:xfrm>
            <a:off x="3059832" y="4869160"/>
            <a:ext cx="3744416" cy="648072"/>
          </a:xfrm>
          <a:prstGeom prst="flowChartTerminator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</a:rPr>
              <a:t>Д/з: </a:t>
            </a:r>
            <a:r>
              <a:rPr lang="uk-UA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</a:t>
            </a:r>
            <a:r>
              <a:rPr lang="uk-UA" sz="2400" b="1" dirty="0" smtClean="0">
                <a:solidFill>
                  <a:srgbClr val="C00000"/>
                </a:solidFill>
              </a:rPr>
              <a:t>47. Вправа 524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95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0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2571744"/>
            <a:ext cx="4832044" cy="4157662"/>
          </a:xfrm>
          <a:prstGeom prst="rect">
            <a:avLst/>
          </a:prstGeom>
        </p:spPr>
      </p:pic>
      <p:sp>
        <p:nvSpPr>
          <p:cNvPr id="10" name="Подзаголовок 2"/>
          <p:cNvSpPr>
            <a:spLocks noGrp="1"/>
          </p:cNvSpPr>
          <p:nvPr>
            <p:ph type="ctrTitle"/>
          </p:nvPr>
        </p:nvSpPr>
        <p:spPr>
          <a:xfrm>
            <a:off x="1483672" y="2276872"/>
            <a:ext cx="6696744" cy="1395586"/>
          </a:xfrm>
        </p:spPr>
        <p:txBody>
          <a:bodyPr>
            <a:normAutofit fontScale="90000"/>
          </a:bodyPr>
          <a:lstStyle/>
          <a:p>
            <a:pPr marL="228600" lvl="0" indent="-182563" eaLnBrk="0" fontAlgn="base" hangingPunct="0">
              <a:spcBef>
                <a:spcPct val="20000"/>
              </a:spcBef>
              <a:spcAft>
                <a:spcPts val="300"/>
              </a:spcAft>
            </a:pPr>
            <a:r>
              <a:rPr lang="uk-UA" sz="4000" b="1" dirty="0" smtClean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/>
            </a:r>
            <a:br>
              <a:rPr lang="uk-UA" sz="4000" b="1" dirty="0" smtClean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</a:br>
            <a:r>
              <a:rPr lang="uk-UA" sz="3600" b="1" dirty="0" smtClean="0">
                <a:solidFill>
                  <a:srgbClr val="0033CC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Виділення вставних слів                                  </a:t>
            </a:r>
            <a:r>
              <a:rPr lang="uk-UA" sz="3600" b="1" dirty="0">
                <a:solidFill>
                  <a:srgbClr val="0033CC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на письмі комами</a:t>
            </a:r>
            <a:r>
              <a:rPr lang="ru-RU" sz="4800" dirty="0">
                <a:solidFill>
                  <a:srgbClr val="0033CC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/>
            </a:r>
            <a:br>
              <a:rPr lang="ru-RU" sz="4800" dirty="0">
                <a:solidFill>
                  <a:srgbClr val="0033CC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</a:br>
            <a:endParaRPr lang="ru-RU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Управляющая кнопка: в конец 2">
            <a:hlinkClick r:id="rId4" action="ppaction://hlinksldjump" highlightClick="1"/>
          </p:cNvPr>
          <p:cNvSpPr/>
          <p:nvPr/>
        </p:nvSpPr>
        <p:spPr>
          <a:xfrm>
            <a:off x="8180416" y="6237312"/>
            <a:ext cx="640056" cy="492094"/>
          </a:xfrm>
          <a:prstGeom prst="actionButtonEn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276872"/>
            <a:ext cx="7920880" cy="31085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33CC"/>
                </a:solidFill>
              </a:rPr>
              <a:t>	Слово </a:t>
            </a:r>
            <a:r>
              <a:rPr lang="ru-RU" sz="2800" b="1" dirty="0" err="1">
                <a:solidFill>
                  <a:srgbClr val="0033CC"/>
                </a:solidFill>
              </a:rPr>
              <a:t>вчителя</a:t>
            </a:r>
            <a:r>
              <a:rPr lang="ru-RU" sz="2800" b="1" dirty="0">
                <a:solidFill>
                  <a:srgbClr val="0033CC"/>
                </a:solidFill>
              </a:rPr>
              <a:t>. </a:t>
            </a:r>
            <a:r>
              <a:rPr lang="ru-RU" sz="2800" dirty="0" err="1"/>
              <a:t>Сьогодні</a:t>
            </a:r>
            <a:r>
              <a:rPr lang="ru-RU" sz="2800" dirty="0"/>
              <a:t> на </a:t>
            </a:r>
            <a:r>
              <a:rPr lang="ru-RU" sz="2800" dirty="0" err="1"/>
              <a:t>уроці</a:t>
            </a:r>
            <a:r>
              <a:rPr lang="ru-RU" sz="2800" dirty="0"/>
              <a:t> ми </a:t>
            </a:r>
            <a:r>
              <a:rPr lang="ru-RU" sz="2800" dirty="0" err="1"/>
              <a:t>поглибимо</a:t>
            </a:r>
            <a:r>
              <a:rPr lang="ru-RU" sz="2800" dirty="0"/>
              <a:t> </a:t>
            </a:r>
            <a:r>
              <a:rPr lang="ru-RU" sz="2800" dirty="0" err="1"/>
              <a:t>наші</a:t>
            </a:r>
            <a:r>
              <a:rPr lang="ru-RU" sz="2800" dirty="0"/>
              <a:t> </a:t>
            </a:r>
            <a:r>
              <a:rPr lang="ru-RU" sz="2800" dirty="0" err="1"/>
              <a:t>знання</a:t>
            </a:r>
            <a:r>
              <a:rPr lang="ru-RU" sz="2800" dirty="0"/>
              <a:t> про </a:t>
            </a:r>
            <a:r>
              <a:rPr lang="ru-RU" sz="2800" dirty="0" err="1"/>
              <a:t>вставні</a:t>
            </a:r>
            <a:r>
              <a:rPr lang="ru-RU" sz="2800" dirty="0"/>
              <a:t> слова та </a:t>
            </a:r>
            <a:r>
              <a:rPr lang="ru-RU" sz="2800" dirty="0" err="1" smtClean="0"/>
              <a:t>сполучення</a:t>
            </a:r>
            <a:r>
              <a:rPr lang="ru-RU" sz="2800" dirty="0" smtClean="0"/>
              <a:t> </a:t>
            </a:r>
            <a:r>
              <a:rPr lang="ru-RU" sz="2800" dirty="0" err="1"/>
              <a:t>слів</a:t>
            </a:r>
            <a:r>
              <a:rPr lang="ru-RU" sz="2800" dirty="0"/>
              <a:t>, </a:t>
            </a:r>
            <a:r>
              <a:rPr lang="ru-RU" sz="2800" dirty="0" err="1"/>
              <a:t>навчимося</a:t>
            </a:r>
            <a:r>
              <a:rPr lang="ru-RU" sz="2800" dirty="0"/>
              <a:t> </a:t>
            </a:r>
            <a:r>
              <a:rPr lang="ru-RU" sz="2800" dirty="0" err="1"/>
              <a:t>визначати</a:t>
            </a:r>
            <a:r>
              <a:rPr lang="ru-RU" sz="2800" dirty="0"/>
              <a:t> </a:t>
            </a:r>
            <a:r>
              <a:rPr lang="ru-RU" sz="2800" dirty="0" err="1"/>
              <a:t>їх</a:t>
            </a:r>
            <a:r>
              <a:rPr lang="ru-RU" sz="2800" dirty="0"/>
              <a:t> у простому та складному </a:t>
            </a:r>
            <a:r>
              <a:rPr lang="ru-RU" sz="2800" dirty="0" err="1"/>
              <a:t>реченнях</a:t>
            </a:r>
            <a:r>
              <a:rPr lang="ru-RU" sz="2800" dirty="0"/>
              <a:t>, </a:t>
            </a:r>
            <a:r>
              <a:rPr lang="ru-RU" sz="2800" dirty="0" err="1"/>
              <a:t>будемо</a:t>
            </a:r>
            <a:r>
              <a:rPr lang="ru-RU" sz="2800" dirty="0"/>
              <a:t> </a:t>
            </a:r>
            <a:r>
              <a:rPr lang="ru-RU" sz="2800" dirty="0" err="1" smtClean="0"/>
              <a:t>розвивати</a:t>
            </a:r>
            <a:r>
              <a:rPr lang="ru-RU" sz="2800" dirty="0" smtClean="0"/>
              <a:t> </a:t>
            </a:r>
            <a:r>
              <a:rPr lang="ru-RU" sz="2800" dirty="0" err="1"/>
              <a:t>вміння</a:t>
            </a:r>
            <a:r>
              <a:rPr lang="ru-RU" sz="2800" dirty="0"/>
              <a:t> правильно </a:t>
            </a:r>
            <a:r>
              <a:rPr lang="ru-RU" sz="2800" dirty="0" err="1"/>
              <a:t>ставити</a:t>
            </a:r>
            <a:r>
              <a:rPr lang="ru-RU" sz="2800" dirty="0"/>
              <a:t> </a:t>
            </a:r>
            <a:r>
              <a:rPr lang="ru-RU" sz="2800" dirty="0" err="1"/>
              <a:t>розділові</a:t>
            </a:r>
            <a:r>
              <a:rPr lang="ru-RU" sz="2800" dirty="0"/>
              <a:t> знаки при </a:t>
            </a:r>
            <a:r>
              <a:rPr lang="ru-RU" sz="2800" dirty="0" err="1"/>
              <a:t>вставних</a:t>
            </a:r>
            <a:r>
              <a:rPr lang="ru-RU" sz="2800" dirty="0"/>
              <a:t> словах та </a:t>
            </a:r>
            <a:r>
              <a:rPr lang="ru-RU" sz="2800" dirty="0" err="1"/>
              <a:t>сполученнях</a:t>
            </a:r>
            <a:r>
              <a:rPr lang="ru-RU" sz="2800" dirty="0"/>
              <a:t> </a:t>
            </a:r>
            <a:r>
              <a:rPr lang="ru-RU" sz="2800" dirty="0" err="1" smtClean="0"/>
              <a:t>слів</a:t>
            </a:r>
            <a:r>
              <a:rPr lang="ru-RU" sz="2800" dirty="0"/>
              <a:t>; </a:t>
            </a:r>
            <a:r>
              <a:rPr lang="ru-RU" sz="2800" dirty="0" err="1"/>
              <a:t>висловлювати</a:t>
            </a:r>
            <a:r>
              <a:rPr lang="ru-RU" sz="2800" dirty="0"/>
              <a:t> та </a:t>
            </a:r>
            <a:r>
              <a:rPr lang="ru-RU" sz="2800" dirty="0" err="1"/>
              <a:t>аргументувати</a:t>
            </a:r>
            <a:r>
              <a:rPr lang="ru-RU" sz="2800" dirty="0"/>
              <a:t> </a:t>
            </a:r>
            <a:r>
              <a:rPr lang="ru-RU" sz="2800" dirty="0" err="1"/>
              <a:t>власні</a:t>
            </a:r>
            <a:r>
              <a:rPr lang="ru-RU" sz="2800" dirty="0"/>
              <a:t> </a:t>
            </a:r>
            <a:r>
              <a:rPr lang="ru-RU" sz="2800" dirty="0" err="1"/>
              <a:t>судження</a:t>
            </a:r>
            <a:r>
              <a:rPr lang="ru-RU" sz="2800" dirty="0"/>
              <a:t>. </a:t>
            </a:r>
            <a:endParaRPr lang="en-US" sz="28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979712" y="1124744"/>
            <a:ext cx="5328592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33CC"/>
                </a:solidFill>
              </a:rPr>
              <a:t>Слайд для вчителя</a:t>
            </a:r>
            <a:endParaRPr lang="en-US" sz="32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58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836712"/>
            <a:ext cx="6965176" cy="1224136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r>
              <a:rPr lang="uk-UA" sz="3600" dirty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Вправа-</a:t>
            </a:r>
            <a:r>
              <a:rPr lang="uk-UA" sz="3600" dirty="0" err="1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мотиватор</a:t>
            </a:r>
            <a:r>
              <a:rPr lang="uk-UA" sz="3600" dirty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«Закінчи речення»</a:t>
            </a:r>
            <a:endParaRPr lang="en-US" sz="3600" dirty="0">
              <a:ln w="0"/>
              <a:solidFill>
                <a:srgbClr val="0033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32-конечная звезда 3"/>
          <p:cNvSpPr/>
          <p:nvPr/>
        </p:nvSpPr>
        <p:spPr>
          <a:xfrm rot="20521147">
            <a:off x="227866" y="1869635"/>
            <a:ext cx="3150300" cy="2677793"/>
          </a:xfrm>
          <a:prstGeom prst="star3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33CC"/>
                </a:solidFill>
              </a:rPr>
              <a:t>Я дізнаюся…</a:t>
            </a: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5" name="32-конечная звезда 4"/>
          <p:cNvSpPr/>
          <p:nvPr/>
        </p:nvSpPr>
        <p:spPr>
          <a:xfrm rot="21409182">
            <a:off x="3023054" y="3293856"/>
            <a:ext cx="3150300" cy="2677793"/>
          </a:xfrm>
          <a:prstGeom prst="star3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33CC"/>
                </a:solidFill>
              </a:rPr>
              <a:t>Я    зможу   …</a:t>
            </a: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6" name="32-конечная звезда 5"/>
          <p:cNvSpPr/>
          <p:nvPr/>
        </p:nvSpPr>
        <p:spPr>
          <a:xfrm rot="1167672">
            <a:off x="5779572" y="1932798"/>
            <a:ext cx="3150300" cy="2677793"/>
          </a:xfrm>
          <a:prstGeom prst="star32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33CC"/>
                </a:solidFill>
              </a:rPr>
              <a:t>Я навчуся …</a:t>
            </a:r>
            <a:endParaRPr lang="en-US" sz="28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726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 bwMode="auto">
          <a:xfrm>
            <a:off x="2198688" y="131763"/>
            <a:ext cx="6945312" cy="11112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640080" indent="-45720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sz="3600" dirty="0" smtClean="0">
                <a:effectLst/>
              </a:rPr>
              <a:t> </a:t>
            </a:r>
            <a:endParaRPr lang="uk-UA" sz="3600" dirty="0">
              <a:effectLst/>
            </a:endParaRPr>
          </a:p>
        </p:txBody>
      </p:sp>
      <p:sp>
        <p:nvSpPr>
          <p:cNvPr id="4" name="Скругленный прямоугольник 3"/>
          <p:cNvSpPr>
            <a:spLocks noChangeArrowheads="1"/>
          </p:cNvSpPr>
          <p:nvPr/>
        </p:nvSpPr>
        <p:spPr bwMode="auto">
          <a:xfrm>
            <a:off x="2571068" y="335671"/>
            <a:ext cx="6200552" cy="1668542"/>
          </a:xfrm>
          <a:prstGeom prst="roundRect">
            <a:avLst/>
          </a:prstGeom>
          <a:solidFill>
            <a:srgbClr val="FFCC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solidFill>
                  <a:srgbClr val="FF0000"/>
                </a:solidFill>
                <a:latin typeface="Trebuchet MS" pitchFamily="34" charset="0"/>
              </a:rPr>
              <a:t>	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ВСТАВНІ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слова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або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словосполучення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виражають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ставлення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мовця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висловлюваного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Вставні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слова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є членами </a:t>
            </a:r>
            <a:r>
              <a:rPr lang="ru-R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речення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5656" y="2426615"/>
            <a:ext cx="7428942" cy="4142652"/>
          </a:xfrm>
          <a:prstGeom prst="rect">
            <a:avLst/>
          </a:prstGeom>
          <a:ln w="28575">
            <a:solidFill>
              <a:srgbClr val="0033CC"/>
            </a:solidFill>
          </a:ln>
        </p:spPr>
      </p:pic>
      <p:sp>
        <p:nvSpPr>
          <p:cNvPr id="3" name="Пятно 1 2"/>
          <p:cNvSpPr/>
          <p:nvPr/>
        </p:nvSpPr>
        <p:spPr>
          <a:xfrm rot="20805367">
            <a:off x="326928" y="46217"/>
            <a:ext cx="2403496" cy="3133096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Повто-рення</a:t>
            </a:r>
            <a:r>
              <a:rPr lang="uk-UA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539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484784"/>
            <a:ext cx="8784976" cy="427809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33CC"/>
                </a:solidFill>
              </a:rPr>
              <a:t>	</a:t>
            </a:r>
            <a:r>
              <a:rPr lang="uk-UA" sz="2400" b="1" i="1" dirty="0">
                <a:solidFill>
                  <a:srgbClr val="C00000"/>
                </a:solidFill>
              </a:rPr>
              <a:t>Прочитайте текст. </a:t>
            </a:r>
            <a:r>
              <a:rPr lang="uk-UA" sz="2400" b="1" i="1" dirty="0" err="1">
                <a:solidFill>
                  <a:srgbClr val="C00000"/>
                </a:solidFill>
              </a:rPr>
              <a:t>Випишіть</a:t>
            </a:r>
            <a:r>
              <a:rPr lang="uk-UA" sz="2400" b="1" i="1" dirty="0">
                <a:solidFill>
                  <a:srgbClr val="C00000"/>
                </a:solidFill>
              </a:rPr>
              <a:t> з тексту вставні слова, з’ясуйте, що вони виражають. Дайте відповідь на питання: «Чому потрібно бути ввічливим?» </a:t>
            </a:r>
            <a:endParaRPr lang="uk-UA" sz="2400" b="1" i="1" dirty="0" smtClean="0">
              <a:solidFill>
                <a:srgbClr val="C00000"/>
              </a:solidFill>
            </a:endParaRPr>
          </a:p>
          <a:p>
            <a:pPr algn="just"/>
            <a:r>
              <a:rPr lang="uk-UA" sz="2800" b="1" i="1" dirty="0">
                <a:solidFill>
                  <a:srgbClr val="C00000"/>
                </a:solidFill>
              </a:rPr>
              <a:t>	</a:t>
            </a:r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Стояла 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гарна погода, ласкаво світило Сонечко – і, до речі, воно (Сонце) було досить високо, а це означало, що половина дня вже пройшла! … Відповіло Сонечко Їжачку: «Та ти, мабуть, не ввічливо повівся. Ти привітайся, попроси ягід на варення у Галявини. Суниця – жива істота і теж любить ввічливість» (Н. </a:t>
            </a:r>
            <a:r>
              <a:rPr lang="uk-UA" sz="2800" dirty="0" err="1">
                <a:latin typeface="Arial" panose="020B0604020202020204" pitchFamily="34" charset="0"/>
                <a:cs typeface="Arial" panose="020B0604020202020204" pitchFamily="34" charset="0"/>
              </a:rPr>
              <a:t>Мацейко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51720" y="764704"/>
            <a:ext cx="5328592" cy="648072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33CC"/>
                </a:solidFill>
              </a:rPr>
              <a:t>Вправа «Поміркуй»</a:t>
            </a:r>
            <a:endParaRPr lang="en-US" sz="32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605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568" y="2564904"/>
            <a:ext cx="7510624" cy="2349002"/>
          </a:xfrm>
          <a:prstGeom prst="rect">
            <a:avLst/>
          </a:prstGeom>
          <a:ln w="38100">
            <a:solidFill>
              <a:srgbClr val="0033CC"/>
            </a:solidFill>
          </a:ln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1329698" y="922456"/>
            <a:ext cx="3600400" cy="881212"/>
          </a:xfrm>
          <a:prstGeom prst="wedgeRoundRectCallout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</a:rPr>
              <a:t>Теоретична пауза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56" b="92222" l="2009" r="9977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574" y="1363062"/>
            <a:ext cx="2061912" cy="207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97674"/>
            <a:ext cx="8147248" cy="652934"/>
          </a:xfr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>
                <a:solidFill>
                  <a:srgbClr val="00B050"/>
                </a:solidFill>
              </a:rPr>
              <a:t>РОЗДІЛОВІ  ЗНАКИ ПРИ ВСТАВНИХ СЛОВАХ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4704" y="1844824"/>
            <a:ext cx="8496944" cy="372040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spcBef>
                <a:spcPts val="0"/>
              </a:spcBef>
              <a:spcAft>
                <a:spcPts val="1800"/>
              </a:spcAft>
            </a:pPr>
            <a:r>
              <a:rPr lang="ru-RU" b="1" dirty="0">
                <a:solidFill>
                  <a:srgbClr val="0033CC"/>
                </a:solidFill>
              </a:rPr>
              <a:t>1. </a:t>
            </a:r>
            <a:r>
              <a:rPr lang="ru-RU" b="1" dirty="0" err="1" smtClean="0">
                <a:solidFill>
                  <a:srgbClr val="0033CC"/>
                </a:solidFill>
              </a:rPr>
              <a:t>Вс</a:t>
            </a:r>
            <a:r>
              <a:rPr lang="ru-RU" b="1" dirty="0" smtClean="0">
                <a:solidFill>
                  <a:srgbClr val="0033CC"/>
                </a:solidFill>
              </a:rPr>
              <a:t> , __.</a:t>
            </a:r>
            <a:r>
              <a:rPr lang="ru-RU" b="1" dirty="0"/>
              <a:t>  </a:t>
            </a:r>
            <a:r>
              <a:rPr lang="ru-RU" dirty="0"/>
              <a:t>     </a:t>
            </a:r>
            <a:r>
              <a:rPr lang="ru-RU" dirty="0" smtClean="0"/>
              <a:t>	    </a:t>
            </a:r>
            <a:r>
              <a:rPr lang="ru-RU" b="1" dirty="0" err="1" smtClean="0">
                <a:solidFill>
                  <a:srgbClr val="FF0000"/>
                </a:solidFill>
              </a:rPr>
              <a:t>Напевне</a:t>
            </a:r>
            <a:r>
              <a:rPr lang="ru-RU" b="1" dirty="0"/>
              <a:t>, </a:t>
            </a:r>
            <a:r>
              <a:rPr lang="ru-RU" b="1" dirty="0" smtClean="0"/>
              <a:t>ворогам стало				          страшно.</a:t>
            </a:r>
            <a:endParaRPr lang="ru-RU" b="1" dirty="0"/>
          </a:p>
          <a:p>
            <a:pPr marL="0" indent="0">
              <a:spcBef>
                <a:spcPts val="0"/>
              </a:spcBef>
              <a:spcAft>
                <a:spcPts val="1800"/>
              </a:spcAft>
            </a:pPr>
            <a:r>
              <a:rPr lang="ru-RU" b="1" dirty="0">
                <a:solidFill>
                  <a:srgbClr val="0033CC"/>
                </a:solidFill>
              </a:rPr>
              <a:t>2. </a:t>
            </a:r>
            <a:r>
              <a:rPr lang="ru-RU" b="1" dirty="0" smtClean="0">
                <a:solidFill>
                  <a:srgbClr val="0033CC"/>
                </a:solidFill>
              </a:rPr>
              <a:t>__ , </a:t>
            </a:r>
            <a:r>
              <a:rPr lang="ru-RU" b="1" dirty="0" err="1" smtClean="0">
                <a:solidFill>
                  <a:srgbClr val="0033CC"/>
                </a:solidFill>
              </a:rPr>
              <a:t>вс</a:t>
            </a:r>
            <a:r>
              <a:rPr lang="ru-RU" b="1" dirty="0" smtClean="0">
                <a:solidFill>
                  <a:srgbClr val="0033CC"/>
                </a:solidFill>
              </a:rPr>
              <a:t>, __.</a:t>
            </a:r>
            <a:r>
              <a:rPr lang="ru-RU" b="1" dirty="0">
                <a:solidFill>
                  <a:srgbClr val="FF0000"/>
                </a:solidFill>
              </a:rPr>
              <a:t> </a:t>
            </a:r>
            <a:r>
              <a:rPr lang="ru-RU" dirty="0"/>
              <a:t> </a:t>
            </a:r>
            <a:r>
              <a:rPr lang="ru-RU" dirty="0" smtClean="0"/>
              <a:t>	     </a:t>
            </a:r>
            <a:r>
              <a:rPr lang="ru-RU" b="1" dirty="0" err="1" smtClean="0"/>
              <a:t>Україна</a:t>
            </a:r>
            <a:r>
              <a:rPr lang="ru-RU" b="1" dirty="0" smtClean="0"/>
              <a:t>, </a:t>
            </a:r>
            <a:r>
              <a:rPr lang="ru-RU" b="1" dirty="0" smtClean="0">
                <a:solidFill>
                  <a:srgbClr val="FF0000"/>
                </a:solidFill>
              </a:rPr>
              <a:t>без </a:t>
            </a:r>
            <a:r>
              <a:rPr lang="ru-RU" b="1" dirty="0" err="1" smtClean="0">
                <a:solidFill>
                  <a:srgbClr val="FF0000"/>
                </a:solidFill>
              </a:rPr>
              <a:t>сумніву</a:t>
            </a:r>
            <a:r>
              <a:rPr lang="ru-RU" b="1" dirty="0" smtClean="0">
                <a:solidFill>
                  <a:srgbClr val="FF0000"/>
                </a:solidFill>
              </a:rPr>
              <a:t>,  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</a:pPr>
            <a:r>
              <a:rPr lang="ru-RU" b="1" dirty="0"/>
              <a:t> </a:t>
            </a:r>
            <a:r>
              <a:rPr lang="ru-RU" b="1" dirty="0" smtClean="0"/>
              <a:t>                                      </a:t>
            </a:r>
            <a:r>
              <a:rPr lang="ru-RU" b="1" dirty="0" err="1" smtClean="0"/>
              <a:t>переможе</a:t>
            </a:r>
            <a:r>
              <a:rPr lang="ru-RU" b="1" dirty="0" smtClean="0"/>
              <a:t>.   		</a:t>
            </a:r>
            <a:endParaRPr lang="ru-RU" b="1" dirty="0"/>
          </a:p>
          <a:p>
            <a:pPr marL="0" indent="0">
              <a:spcBef>
                <a:spcPts val="0"/>
              </a:spcBef>
              <a:spcAft>
                <a:spcPts val="1800"/>
              </a:spcAft>
            </a:pPr>
            <a:r>
              <a:rPr lang="ru-RU" b="1" dirty="0">
                <a:solidFill>
                  <a:srgbClr val="0033CC"/>
                </a:solidFill>
              </a:rPr>
              <a:t>3. </a:t>
            </a:r>
            <a:r>
              <a:rPr lang="ru-RU" b="1" dirty="0" smtClean="0">
                <a:solidFill>
                  <a:srgbClr val="0033CC"/>
                </a:solidFill>
              </a:rPr>
              <a:t>__ , вс.</a:t>
            </a:r>
            <a:r>
              <a:rPr lang="ru-RU" b="1" dirty="0">
                <a:solidFill>
                  <a:srgbClr val="FF0000"/>
                </a:solidFill>
              </a:rPr>
              <a:t> </a:t>
            </a:r>
            <a:r>
              <a:rPr lang="ru-RU" dirty="0">
                <a:solidFill>
                  <a:srgbClr val="FF0000"/>
                </a:solidFill>
              </a:rPr>
              <a:t> </a:t>
            </a:r>
            <a:r>
              <a:rPr lang="ru-RU" dirty="0"/>
              <a:t>     </a:t>
            </a:r>
            <a:r>
              <a:rPr lang="ru-RU" dirty="0" smtClean="0"/>
              <a:t>	    </a:t>
            </a:r>
            <a:r>
              <a:rPr lang="ru-RU" b="1" dirty="0" smtClean="0"/>
              <a:t>Треба </a:t>
            </a:r>
            <a:r>
              <a:rPr lang="ru-RU" b="1" dirty="0" err="1" smtClean="0"/>
              <a:t>вірити</a:t>
            </a:r>
            <a:r>
              <a:rPr lang="ru-RU" b="1" dirty="0" smtClean="0"/>
              <a:t> в </a:t>
            </a:r>
            <a:r>
              <a:rPr lang="ru-RU" b="1" dirty="0" err="1" smtClean="0"/>
              <a:t>свої</a:t>
            </a:r>
            <a:r>
              <a:rPr lang="ru-RU" b="1" dirty="0" smtClean="0"/>
              <a:t> </a:t>
            </a:r>
            <a:r>
              <a:rPr lang="ru-RU" b="1" dirty="0" err="1" smtClean="0"/>
              <a:t>сили</a:t>
            </a:r>
            <a:r>
              <a:rPr lang="ru-RU" b="1" dirty="0" smtClean="0"/>
              <a:t>, 					 </a:t>
            </a:r>
            <a:r>
              <a:rPr lang="ru-RU" b="1" dirty="0" err="1" smtClean="0">
                <a:solidFill>
                  <a:srgbClr val="FF0000"/>
                </a:solidFill>
              </a:rPr>
              <a:t>звичайно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94000" l="1617" r="9561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840" y="1738194"/>
            <a:ext cx="798188" cy="8295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94000" l="1617" r="9561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908478"/>
            <a:ext cx="798188" cy="8295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94000" l="1617" r="9561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236851"/>
            <a:ext cx="798188" cy="82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83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356</Words>
  <Application>Microsoft Office PowerPoint</Application>
  <PresentationFormat>Экран (4:3)</PresentationFormat>
  <Paragraphs>98</Paragraphs>
  <Slides>20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 Unicode MS</vt:lpstr>
      <vt:lpstr>Microsoft YaHei UI</vt:lpstr>
      <vt:lpstr>Arial</vt:lpstr>
      <vt:lpstr>Calibri</vt:lpstr>
      <vt:lpstr>Georgia</vt:lpstr>
      <vt:lpstr>Trebuchet MS</vt:lpstr>
      <vt:lpstr>Тема Office</vt:lpstr>
      <vt:lpstr>Презентация PowerPoint</vt:lpstr>
      <vt:lpstr>Презентация PowerPoint</vt:lpstr>
      <vt:lpstr> Виділення вставних слів                                  на письмі комами 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РОЗДІЛОВІ  ЗНАКИ ПРИ ВСТАВНИХ СЛОВАХ</vt:lpstr>
      <vt:lpstr>Презентация PowerPoint</vt:lpstr>
      <vt:lpstr>   Раз! Два! Всі присіли.  Потім вгору підлетіли.  Три! Чотири! Нахилились,  Із струмочка гарно вмились. П'ять! Шість! Усі веселі.  Летимо на каруселі. Сім! Вісім! В поїзд сіли Ніжками затупотіли. Дев'ять! Десять! Відпочили І за парти дружно сіли.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Вправа                            «Мікрофон»</vt:lpstr>
      <vt:lpstr>Вправа «Закінчіть речення»</vt:lpstr>
      <vt:lpstr> Цінування, оцінювання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</dc:creator>
  <cp:lastModifiedBy>Адм1н</cp:lastModifiedBy>
  <cp:revision>81</cp:revision>
  <dcterms:modified xsi:type="dcterms:W3CDTF">2023-03-10T19:54:18Z</dcterms:modified>
</cp:coreProperties>
</file>