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8" r:id="rId2"/>
    <p:sldId id="257" r:id="rId3"/>
    <p:sldId id="256" r:id="rId4"/>
    <p:sldId id="283" r:id="rId5"/>
    <p:sldId id="275" r:id="rId6"/>
    <p:sldId id="262" r:id="rId7"/>
    <p:sldId id="263" r:id="rId8"/>
    <p:sldId id="260" r:id="rId9"/>
    <p:sldId id="265" r:id="rId10"/>
    <p:sldId id="277" r:id="rId11"/>
    <p:sldId id="293" r:id="rId12"/>
    <p:sldId id="278" r:id="rId13"/>
    <p:sldId id="282" r:id="rId14"/>
    <p:sldId id="264" r:id="rId15"/>
    <p:sldId id="291" r:id="rId16"/>
    <p:sldId id="292" r:id="rId17"/>
    <p:sldId id="280" r:id="rId18"/>
    <p:sldId id="266" r:id="rId19"/>
    <p:sldId id="279" r:id="rId20"/>
    <p:sldId id="289" r:id="rId21"/>
    <p:sldId id="294" r:id="rId22"/>
    <p:sldId id="295" r:id="rId23"/>
    <p:sldId id="290" r:id="rId24"/>
    <p:sldId id="296" r:id="rId25"/>
    <p:sldId id="284" r:id="rId26"/>
    <p:sldId id="285" r:id="rId27"/>
    <p:sldId id="286" r:id="rId28"/>
    <p:sldId id="287" r:id="rId29"/>
    <p:sldId id="28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82" autoAdjust="0"/>
    <p:restoredTop sz="80890" autoAdjust="0"/>
  </p:normalViewPr>
  <p:slideViewPr>
    <p:cSldViewPr snapToGrid="0">
      <p:cViewPr varScale="1">
        <p:scale>
          <a:sx n="55" d="100"/>
          <a:sy n="55" d="100"/>
        </p:scale>
        <p:origin x="8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AC5CE-46AE-452A-8B08-00B8FE681780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8F484-0E0F-4C56-9ADC-2D5B9BAA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42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Слово </a:t>
            </a:r>
            <a:r>
              <a:rPr lang="ru-RU" b="1" dirty="0" err="1" smtClean="0"/>
              <a:t>вчителя</a:t>
            </a:r>
            <a:r>
              <a:rPr lang="ru-RU" b="1" dirty="0" smtClean="0"/>
              <a:t>. </a:t>
            </a:r>
            <a:r>
              <a:rPr lang="ru-RU" dirty="0" err="1" smtClean="0"/>
              <a:t>Звичайно</a:t>
            </a:r>
            <a:r>
              <a:rPr lang="ru-RU" dirty="0" smtClean="0"/>
              <a:t>, слова, </a:t>
            </a:r>
            <a:r>
              <a:rPr lang="ru-RU" dirty="0" err="1" smtClean="0"/>
              <a:t>словосполучення</a:t>
            </a:r>
            <a:r>
              <a:rPr lang="ru-RU" dirty="0" smtClean="0"/>
              <a:t>, </a:t>
            </a:r>
            <a:r>
              <a:rPr lang="ru-RU" dirty="0" err="1" smtClean="0"/>
              <a:t>речення</a:t>
            </a:r>
            <a:r>
              <a:rPr lang="ru-RU" dirty="0" smtClean="0"/>
              <a:t>… Вони, як ми, люди, </a:t>
            </a:r>
            <a:r>
              <a:rPr lang="ru-RU" dirty="0" err="1" smtClean="0"/>
              <a:t>народжуються</a:t>
            </a:r>
            <a:r>
              <a:rPr lang="ru-RU" dirty="0" smtClean="0"/>
              <a:t>, </a:t>
            </a:r>
            <a:r>
              <a:rPr lang="ru-RU" dirty="0" err="1" smtClean="0"/>
              <a:t>живуть</a:t>
            </a:r>
            <a:r>
              <a:rPr lang="ru-RU" dirty="0" smtClean="0"/>
              <a:t>, </a:t>
            </a:r>
            <a:r>
              <a:rPr lang="ru-RU" dirty="0" err="1" smtClean="0"/>
              <a:t>розвиваються</a:t>
            </a:r>
            <a:r>
              <a:rPr lang="ru-RU" dirty="0" smtClean="0"/>
              <a:t>, </a:t>
            </a:r>
            <a:r>
              <a:rPr lang="ru-RU" dirty="0" err="1" smtClean="0"/>
              <a:t>старіють</a:t>
            </a:r>
            <a:r>
              <a:rPr lang="ru-RU" dirty="0" smtClean="0"/>
              <a:t> і </a:t>
            </a:r>
            <a:r>
              <a:rPr lang="ru-RU" dirty="0" err="1" smtClean="0"/>
              <a:t>навіть</a:t>
            </a:r>
            <a:r>
              <a:rPr lang="ru-RU" dirty="0" smtClean="0"/>
              <a:t> «</a:t>
            </a:r>
            <a:r>
              <a:rPr lang="ru-RU" dirty="0" err="1" smtClean="0"/>
              <a:t>вмирають</a:t>
            </a:r>
            <a:r>
              <a:rPr lang="ru-RU" dirty="0" smtClean="0"/>
              <a:t>» (</a:t>
            </a:r>
            <a:r>
              <a:rPr lang="ru-RU" dirty="0" err="1" smtClean="0"/>
              <a:t>замінюються</a:t>
            </a:r>
            <a:r>
              <a:rPr lang="ru-RU" dirty="0" smtClean="0"/>
              <a:t>, </a:t>
            </a:r>
            <a:r>
              <a:rPr lang="ru-RU" dirty="0" err="1" smtClean="0"/>
              <a:t>виходять</a:t>
            </a:r>
            <a:r>
              <a:rPr lang="ru-RU" dirty="0" smtClean="0"/>
              <a:t> з </a:t>
            </a:r>
            <a:r>
              <a:rPr lang="ru-RU" dirty="0" err="1" smtClean="0"/>
              <a:t>ужитку</a:t>
            </a:r>
            <a:r>
              <a:rPr lang="ru-RU" dirty="0" smtClean="0"/>
              <a:t>).</a:t>
            </a:r>
            <a:r>
              <a:rPr lang="ru-RU" baseline="0" dirty="0" smtClean="0"/>
              <a:t> </a:t>
            </a:r>
            <a:r>
              <a:rPr lang="ru-RU" dirty="0" smtClean="0"/>
              <a:t>Ми з вами </a:t>
            </a:r>
            <a:r>
              <a:rPr lang="ru-RU" dirty="0" err="1" smtClean="0"/>
              <a:t>теж</a:t>
            </a:r>
            <a:r>
              <a:rPr lang="ru-RU" dirty="0" smtClean="0"/>
              <a:t> </a:t>
            </a:r>
            <a:r>
              <a:rPr lang="ru-RU" dirty="0" err="1" smtClean="0"/>
              <a:t>частинка</a:t>
            </a:r>
            <a:r>
              <a:rPr lang="ru-RU" dirty="0" smtClean="0"/>
              <a:t> народу, але </a:t>
            </a:r>
            <a:r>
              <a:rPr lang="ru-RU" dirty="0" err="1" smtClean="0"/>
              <a:t>українського</a:t>
            </a:r>
            <a:r>
              <a:rPr lang="ru-RU" dirty="0" smtClean="0"/>
              <a:t>. Люди, як і народи, </a:t>
            </a:r>
            <a:r>
              <a:rPr lang="ru-RU" dirty="0" err="1" smtClean="0"/>
              <a:t>мають</a:t>
            </a:r>
            <a:r>
              <a:rPr lang="ru-RU" dirty="0" smtClean="0"/>
              <a:t> душу. І </a:t>
            </a:r>
            <a:r>
              <a:rPr lang="ru-RU" dirty="0" err="1" smtClean="0"/>
              <a:t>від</a:t>
            </a:r>
            <a:r>
              <a:rPr lang="ru-RU" dirty="0" smtClean="0"/>
              <a:t> того,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вчинки</a:t>
            </a:r>
            <a:r>
              <a:rPr lang="ru-RU" dirty="0" smtClean="0"/>
              <a:t>, </a:t>
            </a:r>
            <a:r>
              <a:rPr lang="ru-RU" dirty="0" err="1" smtClean="0"/>
              <a:t>справи</a:t>
            </a:r>
            <a:r>
              <a:rPr lang="ru-RU" dirty="0" smtClean="0"/>
              <a:t>, думки </a:t>
            </a:r>
            <a:r>
              <a:rPr lang="ru-RU" dirty="0" err="1" smtClean="0"/>
              <a:t>така</a:t>
            </a:r>
            <a:r>
              <a:rPr lang="ru-RU" dirty="0" smtClean="0"/>
              <a:t> і душа народу. </a:t>
            </a:r>
            <a:r>
              <a:rPr lang="ru-RU" dirty="0" err="1" smtClean="0"/>
              <a:t>Що</a:t>
            </a:r>
            <a:r>
              <a:rPr lang="ru-RU" dirty="0" smtClean="0"/>
              <a:t> ж </a:t>
            </a:r>
            <a:r>
              <a:rPr lang="ru-RU" dirty="0" err="1" smtClean="0"/>
              <a:t>таке</a:t>
            </a:r>
            <a:r>
              <a:rPr lang="ru-RU" dirty="0" smtClean="0"/>
              <a:t> душа?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8F484-0E0F-4C56-9ADC-2D5B9BAA2C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22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Розглянемо</a:t>
            </a:r>
            <a:r>
              <a:rPr lang="uk-UA" baseline="0" dirty="0" smtClean="0"/>
              <a:t> складені вами речення</a:t>
            </a:r>
            <a:r>
              <a:rPr lang="uk-UA" baseline="0" dirty="0" smtClean="0"/>
              <a:t>.</a:t>
            </a:r>
          </a:p>
          <a:p>
            <a:pPr marL="228600" indent="-228600">
              <a:buAutoNum type="arabicPeriod"/>
            </a:pPr>
            <a:r>
              <a:rPr lang="uk-UA" baseline="0" dirty="0" smtClean="0"/>
              <a:t>Огірки, помідори, редиска ростуть.</a:t>
            </a:r>
          </a:p>
          <a:p>
            <a:pPr marL="228600" indent="-228600">
              <a:buAutoNum type="arabicPeriod"/>
            </a:pPr>
            <a:r>
              <a:rPr lang="uk-UA" baseline="0" dirty="0" smtClean="0"/>
              <a:t>Квіти розпускаються, пахнуть, радують.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8F484-0E0F-4C56-9ADC-2D5B9BAA2C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6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Схематичне позначення однорідних членів речення – О.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8F484-0E0F-4C56-9ADC-2D5B9BAA2C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0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Опишіть тваринку, використовуючи речення з однорідними членами.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8F484-0E0F-4C56-9ADC-2D5B9BAA2C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88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mtClean="0"/>
              <a:t>Підберіть </a:t>
            </a:r>
            <a:r>
              <a:rPr lang="uk-UA" dirty="0" smtClean="0"/>
              <a:t>кілька варіантів відповіді.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8F484-0E0F-4C56-9ADC-2D5B9BAA2C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75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>
    <p:push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ransition spd="slow">
    <p:push dir="d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W0gEVOgHF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7FLa2FF2AI" TargetMode="Externa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0" y="754912"/>
            <a:ext cx="9639300" cy="610308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0"/>
            <a:ext cx="12192000" cy="7549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Сьогодні, діти, ми продовжуємо подорож </a:t>
            </a:r>
            <a:r>
              <a:rPr lang="uk-UA" sz="2800" dirty="0"/>
              <a:t>К</a:t>
            </a:r>
            <a:r>
              <a:rPr lang="uk-UA" sz="2800" dirty="0" smtClean="0"/>
              <a:t>раїною Мови</a:t>
            </a:r>
            <a:endParaRPr lang="en-US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82700" y="850900"/>
            <a:ext cx="7073900" cy="4699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А чи знаєте, що за народ мешкає в цій країні?</a:t>
            </a:r>
            <a:endParaRPr lang="en-US" sz="2400" dirty="0"/>
          </a:p>
        </p:txBody>
      </p:sp>
      <p:sp>
        <p:nvSpPr>
          <p:cNvPr id="7" name="12-конечная звезда 6"/>
          <p:cNvSpPr/>
          <p:nvPr/>
        </p:nvSpPr>
        <p:spPr>
          <a:xfrm>
            <a:off x="10363200" y="1679206"/>
            <a:ext cx="1663700" cy="952500"/>
          </a:xfrm>
          <a:prstGeom prst="star1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Слова </a:t>
            </a:r>
            <a:endParaRPr lang="en-US" dirty="0"/>
          </a:p>
        </p:txBody>
      </p:sp>
      <p:sp>
        <p:nvSpPr>
          <p:cNvPr id="13" name="12-конечная звезда 12"/>
          <p:cNvSpPr/>
          <p:nvPr/>
        </p:nvSpPr>
        <p:spPr>
          <a:xfrm>
            <a:off x="9620250" y="3022231"/>
            <a:ext cx="1828800" cy="1123950"/>
          </a:xfrm>
          <a:prstGeom prst="star1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Словосполу-чення</a:t>
            </a:r>
            <a:endParaRPr lang="en-US" dirty="0"/>
          </a:p>
        </p:txBody>
      </p:sp>
      <p:sp>
        <p:nvSpPr>
          <p:cNvPr id="14" name="12-конечная звезда 13"/>
          <p:cNvSpPr/>
          <p:nvPr/>
        </p:nvSpPr>
        <p:spPr>
          <a:xfrm>
            <a:off x="10706100" y="4391025"/>
            <a:ext cx="1485900" cy="1016000"/>
          </a:xfrm>
          <a:prstGeom prst="star12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Речення</a:t>
            </a:r>
            <a:endParaRPr lang="en-US" dirty="0"/>
          </a:p>
        </p:txBody>
      </p:sp>
      <p:sp>
        <p:nvSpPr>
          <p:cNvPr id="15" name="7-конечная звезда 14"/>
          <p:cNvSpPr/>
          <p:nvPr/>
        </p:nvSpPr>
        <p:spPr>
          <a:xfrm>
            <a:off x="9848850" y="5651869"/>
            <a:ext cx="1346200" cy="9398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554471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7-конечная звезда 2"/>
          <p:cNvSpPr/>
          <p:nvPr/>
        </p:nvSpPr>
        <p:spPr>
          <a:xfrm>
            <a:off x="1578356" y="22470"/>
            <a:ext cx="4087368" cy="2807208"/>
          </a:xfrm>
          <a:prstGeom prst="star7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ПІДМЕТ</a:t>
            </a:r>
            <a:endParaRPr lang="uk-UA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7-конечная звезда 3"/>
          <p:cNvSpPr/>
          <p:nvPr/>
        </p:nvSpPr>
        <p:spPr>
          <a:xfrm>
            <a:off x="0" y="3168717"/>
            <a:ext cx="4087368" cy="2807208"/>
          </a:xfrm>
          <a:prstGeom prst="star7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ДОДАТОК</a:t>
            </a:r>
            <a:endParaRPr lang="uk-UA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7-конечная звезда 4"/>
          <p:cNvSpPr/>
          <p:nvPr/>
        </p:nvSpPr>
        <p:spPr>
          <a:xfrm>
            <a:off x="3968496" y="3902488"/>
            <a:ext cx="4206240" cy="2807208"/>
          </a:xfrm>
          <a:prstGeom prst="star7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ОЗНАЧЕННЯ</a:t>
            </a:r>
            <a:endParaRPr lang="uk-UA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7-конечная звезда 5"/>
          <p:cNvSpPr/>
          <p:nvPr/>
        </p:nvSpPr>
        <p:spPr>
          <a:xfrm>
            <a:off x="8092440" y="3232655"/>
            <a:ext cx="4018788" cy="2807208"/>
          </a:xfrm>
          <a:prstGeom prst="star7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ОБСТАВИНА</a:t>
            </a:r>
            <a:endParaRPr lang="uk-UA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7-конечная звезда 6"/>
          <p:cNvSpPr/>
          <p:nvPr/>
        </p:nvSpPr>
        <p:spPr>
          <a:xfrm>
            <a:off x="6604254" y="68730"/>
            <a:ext cx="4087368" cy="2786348"/>
          </a:xfrm>
          <a:prstGeom prst="star7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ПРИСУДОК</a:t>
            </a:r>
            <a:endParaRPr lang="uk-UA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68496" y="2895753"/>
            <a:ext cx="4562856" cy="80267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u="sng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ОДНОРІДНИМИ ЧЛЕНАМИ РЕЧЕННЯ БУВАЮТЬ</a:t>
            </a:r>
            <a:endParaRPr lang="uk-UA" sz="2400" b="1" u="sng" dirty="0">
              <a:ln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99681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2"/>
            <a:ext cx="8229600" cy="9537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uk-UA" sz="2400" dirty="0">
                <a:solidFill>
                  <a:srgbClr val="FF0000"/>
                </a:solidFill>
              </a:rPr>
              <a:t>Однорідними можуть бути головні й другорядні члени речення</a:t>
            </a:r>
            <a:r>
              <a:rPr lang="uk-UA" sz="2800" dirty="0">
                <a:solidFill>
                  <a:srgbClr val="FF0000"/>
                </a:solidFill>
              </a:rPr>
              <a:t> 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048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32388" y="1065724"/>
            <a:ext cx="9861754" cy="5718533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lnSpc>
                <a:spcPct val="90000"/>
              </a:lnSpc>
            </a:pPr>
            <a:r>
              <a:rPr lang="uk-UA" altLang="ru-RU" sz="2400" b="1" dirty="0">
                <a:solidFill>
                  <a:srgbClr val="FF33CC"/>
                </a:solidFill>
              </a:rPr>
              <a:t>Підмети:  </a:t>
            </a:r>
            <a:r>
              <a:rPr lang="uk-UA" altLang="ru-RU" sz="2400" b="1" dirty="0"/>
              <a:t>На високих горбах шуміли під вітром дуби, липи, клени (</a:t>
            </a:r>
            <a:r>
              <a:rPr lang="uk-UA" altLang="ru-RU" sz="2400" b="1" dirty="0" err="1"/>
              <a:t>А.Шиян</a:t>
            </a:r>
            <a:r>
              <a:rPr lang="uk-UA" altLang="ru-RU" sz="2400" b="1" dirty="0"/>
              <a:t>).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uk-UA" altLang="ru-RU" sz="2400" b="1" dirty="0"/>
          </a:p>
          <a:p>
            <a:pPr algn="just">
              <a:lnSpc>
                <a:spcPct val="90000"/>
              </a:lnSpc>
            </a:pPr>
            <a:r>
              <a:rPr lang="uk-UA" altLang="ru-RU" sz="2400" b="1" dirty="0">
                <a:solidFill>
                  <a:srgbClr val="117D4C"/>
                </a:solidFill>
              </a:rPr>
              <a:t>Присудки</a:t>
            </a:r>
            <a:r>
              <a:rPr lang="uk-UA" altLang="ru-RU" sz="2400" dirty="0"/>
              <a:t>: </a:t>
            </a:r>
            <a:r>
              <a:rPr lang="uk-UA" altLang="ru-RU" sz="2400" b="1" dirty="0"/>
              <a:t>А море знай собі гуляє, і не кипить, і не горить (</a:t>
            </a:r>
            <a:r>
              <a:rPr lang="uk-UA" altLang="ru-RU" sz="2400" b="1" dirty="0" err="1"/>
              <a:t>Л.Глібов</a:t>
            </a:r>
            <a:r>
              <a:rPr lang="uk-UA" altLang="ru-RU" sz="2400" b="1" dirty="0"/>
              <a:t>).</a:t>
            </a:r>
            <a:endParaRPr lang="ru-RU" altLang="ru-RU" sz="2400" b="1" dirty="0"/>
          </a:p>
          <a:p>
            <a:pPr algn="just">
              <a:lnSpc>
                <a:spcPct val="90000"/>
              </a:lnSpc>
            </a:pPr>
            <a:endParaRPr lang="uk-UA" altLang="ru-RU" sz="2400" dirty="0"/>
          </a:p>
          <a:p>
            <a:pPr algn="just">
              <a:lnSpc>
                <a:spcPct val="90000"/>
              </a:lnSpc>
            </a:pPr>
            <a:r>
              <a:rPr lang="uk-UA" altLang="ru-RU" sz="2400" b="1" dirty="0">
                <a:solidFill>
                  <a:srgbClr val="00B0F0"/>
                </a:solidFill>
              </a:rPr>
              <a:t>Додатки</a:t>
            </a:r>
            <a:r>
              <a:rPr lang="uk-UA" altLang="ru-RU" sz="2400" dirty="0"/>
              <a:t>:  </a:t>
            </a:r>
            <a:r>
              <a:rPr lang="uk-UA" altLang="ru-RU" sz="2400" b="1" dirty="0"/>
              <a:t>В ній чебрецем, і пшеницею, й вівсом напоєні теплом (</a:t>
            </a:r>
            <a:r>
              <a:rPr lang="uk-UA" altLang="ru-RU" sz="2400" b="1" dirty="0" err="1"/>
              <a:t>А.Малишко</a:t>
            </a:r>
            <a:r>
              <a:rPr lang="uk-UA" altLang="ru-RU" sz="2400" b="1" dirty="0"/>
              <a:t>).</a:t>
            </a:r>
          </a:p>
          <a:p>
            <a:pPr algn="just">
              <a:lnSpc>
                <a:spcPct val="90000"/>
              </a:lnSpc>
            </a:pPr>
            <a:endParaRPr lang="uk-UA" altLang="ru-RU" sz="2400" dirty="0"/>
          </a:p>
          <a:p>
            <a:pPr algn="just">
              <a:lnSpc>
                <a:spcPct val="90000"/>
              </a:lnSpc>
            </a:pPr>
            <a:r>
              <a:rPr lang="uk-UA" altLang="ru-RU" sz="2400" b="1" dirty="0">
                <a:solidFill>
                  <a:srgbClr val="940B97"/>
                </a:solidFill>
              </a:rPr>
              <a:t>Означення:</a:t>
            </a:r>
            <a:r>
              <a:rPr lang="uk-UA" altLang="ru-RU" sz="2400" dirty="0"/>
              <a:t>  </a:t>
            </a:r>
            <a:r>
              <a:rPr lang="uk-UA" altLang="ru-RU" sz="2400" b="1" dirty="0"/>
              <a:t>На липах з'явилося свіже, молоде, пахуче листя (</a:t>
            </a:r>
            <a:r>
              <a:rPr lang="uk-UA" altLang="ru-RU" sz="2400" b="1" dirty="0" err="1"/>
              <a:t>В.Собко</a:t>
            </a:r>
            <a:r>
              <a:rPr lang="uk-UA" altLang="ru-RU" sz="2400" b="1" dirty="0"/>
              <a:t>).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uk-UA" altLang="ru-RU" sz="2400" dirty="0"/>
              <a:t>  </a:t>
            </a:r>
          </a:p>
          <a:p>
            <a:pPr algn="just">
              <a:lnSpc>
                <a:spcPct val="90000"/>
              </a:lnSpc>
            </a:pPr>
            <a:r>
              <a:rPr lang="uk-UA" altLang="ru-RU" sz="2400" b="1" dirty="0">
                <a:solidFill>
                  <a:srgbClr val="C00000"/>
                </a:solidFill>
              </a:rPr>
              <a:t>Обставини</a:t>
            </a:r>
            <a:r>
              <a:rPr lang="uk-UA" altLang="ru-RU" sz="2400" dirty="0"/>
              <a:t>:  </a:t>
            </a:r>
            <a:r>
              <a:rPr lang="uk-UA" altLang="ru-RU" sz="2400" b="1" dirty="0"/>
              <a:t>І вдень, і ввечері там соловей співав (</a:t>
            </a:r>
            <a:r>
              <a:rPr lang="uk-UA" altLang="ru-RU" sz="2400" b="1" dirty="0" err="1"/>
              <a:t>Л.Глібов</a:t>
            </a:r>
            <a:r>
              <a:rPr lang="uk-UA" altLang="ru-RU" sz="2400" b="1" dirty="0"/>
              <a:t>).</a:t>
            </a:r>
            <a:endParaRPr lang="ru-RU" alt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6925118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264" y="-59709"/>
            <a:ext cx="5990736" cy="69177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525" y="338661"/>
            <a:ext cx="11717823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Речення, у яких є однорідні члени речення,</a:t>
            </a:r>
          </a:p>
          <a:p>
            <a: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називаються </a:t>
            </a:r>
            <a:r>
              <a:rPr lang="uk-UA" sz="4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ускладненими.</a:t>
            </a:r>
            <a:endParaRPr lang="uk-UA" sz="40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255" y="2112183"/>
            <a:ext cx="985802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одному реченні може бути два і більше рядів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(груп) однорідних членів.</a:t>
            </a:r>
            <a:endParaRPr lang="uk-UA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097" y="3639484"/>
            <a:ext cx="9232336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Ніжно і радісно хиляться кущі і дерева.</a:t>
            </a:r>
          </a:p>
          <a:p>
            <a:endParaRPr lang="uk-UA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8911" y="4101149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_._._._._._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2511554" y="4101149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_._._._._._._.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3979375" y="4148402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_________________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3979375" y="4010989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_________________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8040877" y="4010989"/>
            <a:ext cx="241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__________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6519051" y="401098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________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5351378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275" y="182987"/>
            <a:ext cx="10364451" cy="765783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Р  у  х  а  н  к  а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34492" y="6334892"/>
            <a:ext cx="8154026" cy="503107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solidFill>
                  <a:srgbClr val="0070C0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rgbClr val="0070C0"/>
                </a:solidFill>
                <a:hlinkClick r:id="rId3"/>
              </a:rPr>
              <a:t>www.youtube.com/watch?v=RW0gEVOgHFY</a:t>
            </a:r>
            <a:endParaRPr lang="uk-UA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6" name="t7FLa2FF2A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14482" y="868417"/>
            <a:ext cx="9394047" cy="528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1794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8810" y="357166"/>
            <a:ext cx="5551490" cy="442915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uk-UA" cap="none" dirty="0" smtClean="0"/>
              <a:t> </a:t>
            </a:r>
            <a:r>
              <a:rPr lang="uk-UA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Якими сполучниками </a:t>
            </a:r>
            <a:r>
              <a:rPr lang="uk-UA" b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</a:t>
            </a:r>
            <a:r>
              <a:rPr lang="en-US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b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язані</a:t>
            </a:r>
            <a:r>
              <a:rPr lang="uk-UA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однорідні члени в реченні?</a:t>
            </a:r>
            <a:endParaRPr lang="ru-RU" b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1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708276"/>
            <a:ext cx="3732213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80917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4776" y="2329835"/>
            <a:ext cx="46903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За допомогою </a:t>
            </a:r>
          </a:p>
          <a:p>
            <a:pPr algn="ctr" eaLnBrk="1" hangingPunct="1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сполучників сурядності</a:t>
            </a:r>
            <a:r>
              <a:rPr lang="uk-UA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(сполучниковий)</a:t>
            </a:r>
          </a:p>
          <a:p>
            <a:pPr algn="ctr" eaLnBrk="1" hangingPunct="1">
              <a:defRPr/>
            </a:pPr>
            <a:r>
              <a:rPr lang="uk-UA" b="1" i="1" dirty="0">
                <a:solidFill>
                  <a:srgbClr val="117D4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Краю мій, люблю я тебе вдень і вночі, вранці і ввечері… (Панас Мирний).</a:t>
            </a:r>
            <a:endParaRPr lang="uk-UA" sz="2000" b="1" dirty="0">
              <a:solidFill>
                <a:srgbClr val="117D4C"/>
              </a:solidFill>
            </a:endParaRPr>
          </a:p>
        </p:txBody>
      </p:sp>
      <p:sp>
        <p:nvSpPr>
          <p:cNvPr id="15363" name="TextBox 11"/>
          <p:cNvSpPr txBox="1">
            <a:spLocks noChangeArrowheads="1"/>
          </p:cNvSpPr>
          <p:nvPr/>
        </p:nvSpPr>
        <p:spPr bwMode="auto">
          <a:xfrm>
            <a:off x="4087814" y="4503739"/>
            <a:ext cx="41687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За допомогою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сполучників та інтонації    </a:t>
            </a:r>
            <a:r>
              <a:rPr lang="uk-UA" altLang="ru-RU" sz="2400" b="1" dirty="0">
                <a:solidFill>
                  <a:srgbClr val="FF3300"/>
                </a:solidFill>
                <a:latin typeface="Comic Sans MS" panose="030F0702030302020204" pitchFamily="66" charset="0"/>
              </a:rPr>
              <a:t>(змішаний)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b="1" i="1" dirty="0">
                <a:solidFill>
                  <a:srgbClr val="117D4C"/>
                </a:solidFill>
                <a:latin typeface="Arial" panose="020B0604020202020204" pitchFamily="34" charset="0"/>
              </a:rPr>
              <a:t>Розпарена теплінь віє соняшником, коноплею і яблуками (М. Стельмах).</a:t>
            </a:r>
          </a:p>
        </p:txBody>
      </p:sp>
      <p:sp>
        <p:nvSpPr>
          <p:cNvPr id="10" name="Стрелка вниз 9"/>
          <p:cNvSpPr>
            <a:spLocks noChangeArrowheads="1"/>
          </p:cNvSpPr>
          <p:nvPr/>
        </p:nvSpPr>
        <p:spPr bwMode="auto">
          <a:xfrm>
            <a:off x="5951539" y="2565400"/>
            <a:ext cx="428625" cy="1593645"/>
          </a:xfrm>
          <a:prstGeom prst="downArrow">
            <a:avLst>
              <a:gd name="adj1" fmla="val 50000"/>
              <a:gd name="adj2" fmla="val 49994"/>
            </a:avLst>
          </a:prstGeom>
          <a:solidFill>
            <a:srgbClr val="FFFFCC"/>
          </a:solidFill>
          <a:ln w="25400" algn="ctr">
            <a:solidFill>
              <a:srgbClr val="B0761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lt1"/>
              </a:solidFill>
            </a:endParaRPr>
          </a:p>
        </p:txBody>
      </p:sp>
      <p:sp>
        <p:nvSpPr>
          <p:cNvPr id="11" name="Стрелка вниз 10"/>
          <p:cNvSpPr>
            <a:spLocks noChangeArrowheads="1"/>
          </p:cNvSpPr>
          <p:nvPr/>
        </p:nvSpPr>
        <p:spPr bwMode="auto">
          <a:xfrm rot="19398964">
            <a:off x="8047287" y="1678304"/>
            <a:ext cx="458787" cy="731079"/>
          </a:xfrm>
          <a:prstGeom prst="downArrow">
            <a:avLst>
              <a:gd name="adj1" fmla="val 50000"/>
              <a:gd name="adj2" fmla="val 24449"/>
            </a:avLst>
          </a:prstGeom>
          <a:solidFill>
            <a:srgbClr val="FFFFCC"/>
          </a:solidFill>
          <a:ln w="25400" algn="ctr">
            <a:solidFill>
              <a:srgbClr val="B0761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lt1"/>
              </a:solidFill>
            </a:endParaRPr>
          </a:p>
        </p:txBody>
      </p:sp>
      <p:sp>
        <p:nvSpPr>
          <p:cNvPr id="12" name="Стрелка вниз 11"/>
          <p:cNvSpPr>
            <a:spLocks noChangeArrowheads="1"/>
          </p:cNvSpPr>
          <p:nvPr/>
        </p:nvSpPr>
        <p:spPr bwMode="auto">
          <a:xfrm rot="2830443">
            <a:off x="3848430" y="1561844"/>
            <a:ext cx="454025" cy="90919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CC"/>
          </a:solidFill>
          <a:ln w="25400" algn="ctr">
            <a:solidFill>
              <a:srgbClr val="B0761F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eaLnBrk="1" hangingPunct="1">
              <a:defRPr/>
            </a:pPr>
            <a:endParaRPr lang="ru-RU">
              <a:solidFill>
                <a:schemeClr val="lt1"/>
              </a:solidFill>
            </a:endParaRPr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title"/>
          </p:nvPr>
        </p:nvSpPr>
        <p:spPr>
          <a:xfrm>
            <a:off x="1984375" y="389755"/>
            <a:ext cx="8362950" cy="12239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dirty="0">
                <a:solidFill>
                  <a:srgbClr val="C00000"/>
                </a:solidFill>
              </a:rPr>
              <a:t>Типи зв'язку </a:t>
            </a:r>
            <a:br>
              <a:rPr lang="uk-UA" dirty="0">
                <a:solidFill>
                  <a:srgbClr val="C00000"/>
                </a:solidFill>
              </a:rPr>
            </a:br>
            <a:r>
              <a:rPr lang="uk-UA" dirty="0">
                <a:solidFill>
                  <a:srgbClr val="C00000"/>
                </a:solidFill>
              </a:rPr>
              <a:t>між однорідними членами речення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6681146" y="2519386"/>
            <a:ext cx="3995737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За допомогою </a:t>
            </a:r>
          </a:p>
          <a:p>
            <a:pPr algn="ctr" eaLnBrk="1" hangingPunct="1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інтонації переліку</a:t>
            </a:r>
            <a:r>
              <a:rPr lang="uk-UA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(безсполучниковий)</a:t>
            </a:r>
          </a:p>
          <a:p>
            <a:pPr algn="ctr" eaLnBrk="1" hangingPunct="1">
              <a:defRPr/>
            </a:pPr>
            <a:r>
              <a:rPr lang="uk-UA" b="1" i="1" dirty="0">
                <a:solidFill>
                  <a:srgbClr val="117D4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Річка синіє, зітхає, </a:t>
            </a:r>
          </a:p>
          <a:p>
            <a:pPr algn="ctr" eaLnBrk="1" hangingPunct="1">
              <a:defRPr/>
            </a:pPr>
            <a:r>
              <a:rPr lang="uk-UA" b="1" i="1" dirty="0">
                <a:solidFill>
                  <a:srgbClr val="117D4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сміється (М. Рильський).</a:t>
            </a:r>
          </a:p>
        </p:txBody>
      </p:sp>
    </p:spTree>
    <p:extLst>
      <p:ext uri="{BB962C8B-B14F-4D97-AF65-F5344CB8AC3E}">
        <p14:creationId xmlns:p14="http://schemas.microsoft.com/office/powerpoint/2010/main" val="200690626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57201"/>
            <a:ext cx="5124450" cy="16859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uk-UA" sz="4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Сурядні </a:t>
            </a:r>
            <a:br>
              <a:rPr lang="uk-UA" sz="4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uk-UA" sz="4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сполучники</a:t>
            </a:r>
            <a:endParaRPr lang="ru-RU" sz="4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4" name="Шестиугольник 3"/>
          <p:cNvSpPr/>
          <p:nvPr/>
        </p:nvSpPr>
        <p:spPr>
          <a:xfrm>
            <a:off x="1524001" y="3571876"/>
            <a:ext cx="3571875" cy="3071813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3600" b="1" dirty="0">
                <a:solidFill>
                  <a:srgbClr val="117D4C"/>
                </a:solidFill>
              </a:rPr>
              <a:t>Розділові</a:t>
            </a:r>
          </a:p>
          <a:p>
            <a:pPr algn="ctr" eaLnBrk="1" hangingPunct="1">
              <a:defRPr/>
            </a:pPr>
            <a:r>
              <a:rPr lang="uk-UA" sz="2400" b="1" dirty="0">
                <a:solidFill>
                  <a:srgbClr val="117D4C"/>
                </a:solidFill>
              </a:rPr>
              <a:t>або, чи, </a:t>
            </a:r>
          </a:p>
          <a:p>
            <a:pPr algn="ctr" eaLnBrk="1" hangingPunct="1">
              <a:defRPr/>
            </a:pPr>
            <a:r>
              <a:rPr lang="uk-UA" sz="2400" b="1" dirty="0">
                <a:solidFill>
                  <a:srgbClr val="117D4C"/>
                </a:solidFill>
              </a:rPr>
              <a:t>або – </a:t>
            </a:r>
            <a:r>
              <a:rPr lang="uk-UA" sz="2400" b="1" dirty="0" err="1">
                <a:solidFill>
                  <a:srgbClr val="117D4C"/>
                </a:solidFill>
              </a:rPr>
              <a:t>або</a:t>
            </a:r>
            <a:r>
              <a:rPr lang="uk-UA" sz="2400" b="1" dirty="0">
                <a:solidFill>
                  <a:srgbClr val="117D4C"/>
                </a:solidFill>
              </a:rPr>
              <a:t>, </a:t>
            </a:r>
          </a:p>
          <a:p>
            <a:pPr algn="ctr" eaLnBrk="1" hangingPunct="1">
              <a:defRPr/>
            </a:pPr>
            <a:r>
              <a:rPr lang="uk-UA" sz="2400" b="1" dirty="0">
                <a:solidFill>
                  <a:srgbClr val="117D4C"/>
                </a:solidFill>
              </a:rPr>
              <a:t>чи – </a:t>
            </a:r>
            <a:r>
              <a:rPr lang="uk-UA" sz="2400" b="1" dirty="0" err="1">
                <a:solidFill>
                  <a:srgbClr val="117D4C"/>
                </a:solidFill>
              </a:rPr>
              <a:t>чи</a:t>
            </a:r>
            <a:r>
              <a:rPr lang="uk-UA" sz="2400" b="1" dirty="0">
                <a:solidFill>
                  <a:srgbClr val="117D4C"/>
                </a:solidFill>
              </a:rPr>
              <a:t>, то – </a:t>
            </a:r>
            <a:r>
              <a:rPr lang="uk-UA" sz="2400" b="1" dirty="0" err="1">
                <a:solidFill>
                  <a:srgbClr val="117D4C"/>
                </a:solidFill>
              </a:rPr>
              <a:t>то</a:t>
            </a:r>
            <a:r>
              <a:rPr lang="uk-UA" sz="2400" b="1" dirty="0">
                <a:solidFill>
                  <a:srgbClr val="117D4C"/>
                </a:solidFill>
              </a:rPr>
              <a:t>,</a:t>
            </a:r>
          </a:p>
          <a:p>
            <a:pPr algn="ctr" eaLnBrk="1" hangingPunct="1">
              <a:defRPr/>
            </a:pPr>
            <a:r>
              <a:rPr lang="uk-UA" sz="2400" b="1" dirty="0">
                <a:solidFill>
                  <a:srgbClr val="117D4C"/>
                </a:solidFill>
              </a:rPr>
              <a:t>чи то – чи то</a:t>
            </a:r>
            <a:endParaRPr lang="ru-RU" sz="2400" b="1" dirty="0">
              <a:solidFill>
                <a:srgbClr val="117D4C"/>
              </a:solidFill>
            </a:endParaRPr>
          </a:p>
        </p:txBody>
      </p:sp>
      <p:sp>
        <p:nvSpPr>
          <p:cNvPr id="5" name="Шестиугольник 4"/>
          <p:cNvSpPr/>
          <p:nvPr/>
        </p:nvSpPr>
        <p:spPr>
          <a:xfrm>
            <a:off x="7239000" y="214314"/>
            <a:ext cx="3429000" cy="3000375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3600" b="1" dirty="0">
                <a:solidFill>
                  <a:srgbClr val="117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Єднальні</a:t>
            </a:r>
          </a:p>
          <a:p>
            <a:pPr algn="ctr" eaLnBrk="1" hangingPunct="1">
              <a:defRPr/>
            </a:pPr>
            <a:r>
              <a:rPr lang="uk-UA" sz="2400" b="1" i="1" dirty="0">
                <a:solidFill>
                  <a:srgbClr val="117D4C"/>
                </a:solidFill>
              </a:rPr>
              <a:t>і (й</a:t>
            </a:r>
            <a:r>
              <a:rPr lang="uk-UA" sz="2400" b="1" dirty="0">
                <a:solidFill>
                  <a:srgbClr val="117D4C"/>
                </a:solidFill>
              </a:rPr>
              <a:t>), </a:t>
            </a:r>
            <a:r>
              <a:rPr lang="uk-UA" sz="2400" b="1" i="1" dirty="0">
                <a:solidFill>
                  <a:srgbClr val="117D4C"/>
                </a:solidFill>
                <a:latin typeface="Candara" pitchFamily="34" charset="0"/>
              </a:rPr>
              <a:t>та</a:t>
            </a:r>
            <a:r>
              <a:rPr lang="uk-UA" sz="2400" b="1" dirty="0">
                <a:solidFill>
                  <a:srgbClr val="117D4C"/>
                </a:solidFill>
              </a:rPr>
              <a:t> ( </a:t>
            </a:r>
            <a:r>
              <a:rPr lang="uk-UA" sz="2400" b="1" i="1" dirty="0">
                <a:solidFill>
                  <a:srgbClr val="117D4C"/>
                </a:solidFill>
              </a:rPr>
              <a:t>і</a:t>
            </a:r>
            <a:r>
              <a:rPr lang="uk-UA" sz="2400" b="1" dirty="0">
                <a:solidFill>
                  <a:srgbClr val="117D4C"/>
                </a:solidFill>
              </a:rPr>
              <a:t>),  </a:t>
            </a:r>
            <a:r>
              <a:rPr lang="uk-UA" sz="2400" b="1" i="1" dirty="0">
                <a:solidFill>
                  <a:srgbClr val="117D4C"/>
                </a:solidFill>
              </a:rPr>
              <a:t>ані, </a:t>
            </a:r>
          </a:p>
          <a:p>
            <a:pPr algn="ctr" eaLnBrk="1" hangingPunct="1">
              <a:defRPr/>
            </a:pPr>
            <a:r>
              <a:rPr lang="uk-UA" sz="2400" b="1" i="1" dirty="0">
                <a:solidFill>
                  <a:srgbClr val="117D4C"/>
                </a:solidFill>
              </a:rPr>
              <a:t>і– і, ні – </a:t>
            </a:r>
            <a:r>
              <a:rPr lang="uk-UA" sz="2400" b="1" i="1" dirty="0" err="1">
                <a:solidFill>
                  <a:srgbClr val="117D4C"/>
                </a:solidFill>
              </a:rPr>
              <a:t>ні</a:t>
            </a:r>
            <a:r>
              <a:rPr lang="uk-UA" sz="2400" b="1" i="1" dirty="0">
                <a:solidFill>
                  <a:srgbClr val="117D4C"/>
                </a:solidFill>
              </a:rPr>
              <a:t>,</a:t>
            </a:r>
          </a:p>
          <a:p>
            <a:pPr algn="ctr" eaLnBrk="1" hangingPunct="1">
              <a:defRPr/>
            </a:pPr>
            <a:r>
              <a:rPr lang="uk-UA" sz="2400" b="1" i="1" dirty="0">
                <a:solidFill>
                  <a:srgbClr val="117D4C"/>
                </a:solidFill>
              </a:rPr>
              <a:t>ані - </a:t>
            </a:r>
            <a:r>
              <a:rPr lang="uk-UA" sz="2400" b="1" i="1" dirty="0" err="1">
                <a:solidFill>
                  <a:srgbClr val="117D4C"/>
                </a:solidFill>
              </a:rPr>
              <a:t>ані</a:t>
            </a:r>
            <a:endParaRPr lang="ru-RU" sz="2400" b="1" i="1" dirty="0">
              <a:solidFill>
                <a:srgbClr val="117D4C"/>
              </a:solidFill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5095875" y="3162915"/>
            <a:ext cx="3500438" cy="321468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800" b="1" dirty="0">
                <a:solidFill>
                  <a:srgbClr val="117D4C"/>
                </a:solidFill>
              </a:rPr>
              <a:t>Протиставні</a:t>
            </a:r>
          </a:p>
          <a:p>
            <a:pPr algn="ctr" eaLnBrk="1" hangingPunct="1">
              <a:defRPr/>
            </a:pPr>
            <a:r>
              <a:rPr lang="uk-UA" sz="2400" b="1" i="1" dirty="0">
                <a:solidFill>
                  <a:srgbClr val="117D4C"/>
                </a:solidFill>
              </a:rPr>
              <a:t>а, але, однак,</a:t>
            </a:r>
          </a:p>
          <a:p>
            <a:pPr algn="ctr" eaLnBrk="1" hangingPunct="1">
              <a:defRPr/>
            </a:pPr>
            <a:r>
              <a:rPr lang="uk-UA" sz="2400" b="1" i="1" dirty="0">
                <a:solidFill>
                  <a:srgbClr val="117D4C"/>
                </a:solidFill>
              </a:rPr>
              <a:t>та (але),  зате, проте, тільки</a:t>
            </a:r>
            <a:endParaRPr lang="ru-RU" sz="2400" b="1" i="1" dirty="0">
              <a:solidFill>
                <a:srgbClr val="117D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4585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03883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2800" b="1" dirty="0" smtClean="0"/>
              <a:t>Схема речення з однорідними членами</a:t>
            </a:r>
            <a:endParaRPr lang="en-US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" t="26935" b="5193"/>
          <a:stretch/>
        </p:blipFill>
        <p:spPr>
          <a:xfrm>
            <a:off x="2017165" y="1803400"/>
            <a:ext cx="8157669" cy="4241800"/>
          </a:xfrm>
        </p:spPr>
      </p:pic>
    </p:spTree>
    <p:extLst>
      <p:ext uri="{BB962C8B-B14F-4D97-AF65-F5344CB8AC3E}">
        <p14:creationId xmlns:p14="http://schemas.microsoft.com/office/powerpoint/2010/main" val="242574458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uk-UA" altLang="en-US" smtClean="0"/>
          </a:p>
          <a:p>
            <a:pPr eaLnBrk="1" hangingPunct="1"/>
            <a:endParaRPr lang="ru-RU" altLang="en-US" smtClean="0"/>
          </a:p>
        </p:txBody>
      </p:sp>
      <p:sp>
        <p:nvSpPr>
          <p:cNvPr id="21509" name="Прямоугольник 5"/>
          <p:cNvSpPr>
            <a:spLocks noChangeArrowheads="1"/>
          </p:cNvSpPr>
          <p:nvPr/>
        </p:nvSpPr>
        <p:spPr bwMode="auto">
          <a:xfrm>
            <a:off x="2855914" y="2940051"/>
            <a:ext cx="6192837" cy="138499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uk-UA" altLang="en-US" sz="3600" b="1" dirty="0">
                <a:solidFill>
                  <a:srgbClr val="002060"/>
                </a:solidFill>
              </a:rPr>
              <a:t>	</a:t>
            </a:r>
            <a:r>
              <a:rPr lang="uk-UA" altLang="en-US" sz="2400" b="1" dirty="0">
                <a:solidFill>
                  <a:srgbClr val="002060"/>
                </a:solidFill>
              </a:rPr>
              <a:t>Опишіть лісових мешканців, яких ви зустрінете у лісі, використовуючи лише речення з однорідними членами.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03613" y="1554163"/>
            <a:ext cx="4464050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charset="0"/>
              </a:rPr>
              <a:t> </a:t>
            </a:r>
            <a:r>
              <a:rPr lang="uk-UA" sz="3200" b="1" dirty="0">
                <a:solidFill>
                  <a:srgbClr val="FF0000"/>
                </a:solidFill>
                <a:effectLst/>
                <a:latin typeface="Arial" charset="0"/>
              </a:rPr>
              <a:t>Творче відрядження </a:t>
            </a:r>
          </a:p>
          <a:p>
            <a:pPr algn="ctr" eaLnBrk="1" hangingPunct="1">
              <a:defRPr/>
            </a:pPr>
            <a:r>
              <a:rPr lang="uk-UA" sz="3200" b="1" dirty="0">
                <a:solidFill>
                  <a:srgbClr val="FF0000"/>
                </a:solidFill>
                <a:effectLst/>
                <a:latin typeface="Arial" charset="0"/>
              </a:rPr>
              <a:t>          до лісу</a:t>
            </a:r>
            <a:endParaRPr lang="ru-RU" sz="3200" dirty="0"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81820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t="2229" b="271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1292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137383"/>
          </a:xfrm>
        </p:spPr>
        <p:txBody>
          <a:bodyPr>
            <a:normAutofit/>
          </a:bodyPr>
          <a:lstStyle/>
          <a:p>
            <a:pPr algn="r"/>
            <a:r>
              <a:rPr lang="ru-RU" sz="3100" b="1" dirty="0" err="1">
                <a:solidFill>
                  <a:schemeClr val="accent3">
                    <a:lumMod val="75000"/>
                  </a:schemeClr>
                </a:solidFill>
              </a:rPr>
              <a:t>Мова</a:t>
            </a:r>
            <a:r>
              <a:rPr lang="ru-RU" sz="3100" b="1" dirty="0">
                <a:solidFill>
                  <a:schemeClr val="accent3">
                    <a:lumMod val="75000"/>
                  </a:schemeClr>
                </a:solidFill>
              </a:rPr>
              <a:t> росте </a:t>
            </a:r>
            <a:r>
              <a:rPr lang="ru-RU" sz="3100" b="1" dirty="0" err="1">
                <a:solidFill>
                  <a:schemeClr val="accent3">
                    <a:lumMod val="75000"/>
                  </a:schemeClr>
                </a:solidFill>
              </a:rPr>
              <a:t>елементарно</a:t>
            </a:r>
            <a:r>
              <a:rPr lang="ru-RU" sz="31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br>
              <a:rPr lang="ru-RU" sz="31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100" b="1" dirty="0">
                <a:solidFill>
                  <a:schemeClr val="accent3">
                    <a:lumMod val="75000"/>
                  </a:schemeClr>
                </a:solidFill>
              </a:rPr>
              <a:t>разом з </a:t>
            </a:r>
            <a:r>
              <a:rPr lang="ru-RU" sz="3100" b="1" dirty="0" err="1">
                <a:solidFill>
                  <a:schemeClr val="accent3">
                    <a:lumMod val="75000"/>
                  </a:schemeClr>
                </a:solidFill>
              </a:rPr>
              <a:t>душею</a:t>
            </a:r>
            <a:r>
              <a:rPr lang="ru-RU" sz="3100" b="1" dirty="0">
                <a:solidFill>
                  <a:schemeClr val="accent3">
                    <a:lumMod val="75000"/>
                  </a:schemeClr>
                </a:solidFill>
              </a:rPr>
              <a:t> народу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/>
              <a:t>                                                                                            </a:t>
            </a:r>
            <a:r>
              <a:rPr lang="ru-RU" sz="3100" dirty="0" err="1">
                <a:solidFill>
                  <a:srgbClr val="C00000"/>
                </a:solidFill>
              </a:rPr>
              <a:t>Іван</a:t>
            </a:r>
            <a:r>
              <a:rPr lang="ru-RU" sz="3100" dirty="0">
                <a:solidFill>
                  <a:srgbClr val="C00000"/>
                </a:solidFill>
              </a:rPr>
              <a:t> </a:t>
            </a:r>
            <a:r>
              <a:rPr lang="ru-RU" sz="3100" dirty="0" smtClean="0">
                <a:solidFill>
                  <a:srgbClr val="C00000"/>
                </a:solidFill>
              </a:rPr>
              <a:t>Франко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70626" y="2971800"/>
            <a:ext cx="10007600" cy="25273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3200" dirty="0"/>
              <a:t>– </a:t>
            </a:r>
            <a:r>
              <a:rPr lang="ru-RU" sz="3200" dirty="0" err="1" smtClean="0"/>
              <a:t>Що</a:t>
            </a:r>
            <a:r>
              <a:rPr lang="ru-RU" sz="3200" dirty="0" smtClean="0"/>
              <a:t> ж </a:t>
            </a:r>
            <a:r>
              <a:rPr lang="ru-RU" sz="3200" dirty="0" err="1" smtClean="0"/>
              <a:t>таке</a:t>
            </a:r>
            <a:r>
              <a:rPr lang="ru-RU" sz="3200" dirty="0" smtClean="0"/>
              <a:t> душа?</a:t>
            </a:r>
            <a:endParaRPr lang="ru-RU" sz="3200" dirty="0"/>
          </a:p>
          <a:p>
            <a:r>
              <a:rPr lang="ru-RU" sz="3200" b="1" dirty="0"/>
              <a:t>                          </a:t>
            </a:r>
            <a:r>
              <a:rPr lang="ru-RU" sz="3200" b="1" dirty="0" err="1">
                <a:solidFill>
                  <a:srgbClr val="C00000"/>
                </a:solidFill>
              </a:rPr>
              <a:t>Словникова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робота</a:t>
            </a:r>
            <a:endParaRPr lang="ru-RU" sz="3200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ru-RU" sz="3200" dirty="0" smtClean="0"/>
              <a:t>	душа </a:t>
            </a:r>
            <a:r>
              <a:rPr lang="ru-RU" sz="3200" dirty="0"/>
              <a:t>– </a:t>
            </a:r>
            <a:r>
              <a:rPr lang="ru-RU" sz="3200" dirty="0" err="1"/>
              <a:t>це</a:t>
            </a:r>
            <a:r>
              <a:rPr lang="ru-RU" sz="3200" dirty="0"/>
              <a:t> </a:t>
            </a:r>
            <a:r>
              <a:rPr lang="ru-RU" sz="3200" dirty="0" err="1"/>
              <a:t>внутрішній</a:t>
            </a:r>
            <a:r>
              <a:rPr lang="ru-RU" sz="3200" dirty="0"/>
              <a:t> </a:t>
            </a:r>
            <a:r>
              <a:rPr lang="ru-RU" sz="3200" dirty="0" err="1"/>
              <a:t>психічний</a:t>
            </a:r>
            <a:r>
              <a:rPr lang="ru-RU" sz="3200" dirty="0"/>
              <a:t> </a:t>
            </a:r>
            <a:r>
              <a:rPr lang="ru-RU" sz="3200" dirty="0" err="1"/>
              <a:t>світ</a:t>
            </a:r>
            <a:r>
              <a:rPr lang="ru-RU" sz="3200" dirty="0"/>
              <a:t> </a:t>
            </a:r>
            <a:r>
              <a:rPr lang="ru-RU" sz="3200" dirty="0" err="1"/>
              <a:t>людини</a:t>
            </a:r>
            <a:r>
              <a:rPr lang="ru-RU" sz="3200" dirty="0"/>
              <a:t>, </a:t>
            </a:r>
            <a:r>
              <a:rPr lang="ru-RU" sz="3200" dirty="0" err="1"/>
              <a:t>її</a:t>
            </a:r>
            <a:r>
              <a:rPr lang="ru-RU" sz="3200" dirty="0"/>
              <a:t> </a:t>
            </a:r>
            <a:r>
              <a:rPr lang="ru-RU" sz="3200" dirty="0" err="1"/>
              <a:t>свідомість</a:t>
            </a:r>
            <a:r>
              <a:rPr lang="ru-RU" sz="3200" dirty="0"/>
              <a:t>…</a:t>
            </a:r>
            <a:endParaRPr lang="en-US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8"/>
            <a:ext cx="4828436" cy="2960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339336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161" y="220718"/>
            <a:ext cx="10363825" cy="199696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prstTxWarp prst="textDoubleWave1">
              <a:avLst/>
            </a:prstTxWarp>
            <a:normAutofit/>
          </a:bodyPr>
          <a:lstStyle/>
          <a:p>
            <a:r>
              <a:rPr lang="uk-UA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Фантастичні перетворення</a:t>
            </a:r>
            <a:endParaRPr lang="en-US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1303282" y="2680138"/>
            <a:ext cx="4435366" cy="3331780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Що було б якби…</a:t>
            </a:r>
            <a:endParaRPr lang="en-US" sz="3200" dirty="0"/>
          </a:p>
        </p:txBody>
      </p:sp>
      <p:sp>
        <p:nvSpPr>
          <p:cNvPr id="5" name="Волна 4"/>
          <p:cNvSpPr/>
          <p:nvPr/>
        </p:nvSpPr>
        <p:spPr>
          <a:xfrm>
            <a:off x="5885793" y="3731172"/>
            <a:ext cx="4361793" cy="1219200"/>
          </a:xfrm>
          <a:prstGeom prst="wav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</a:rPr>
              <a:t>з</a:t>
            </a:r>
            <a:r>
              <a:rPr lang="uk-UA" sz="2800" dirty="0" smtClean="0">
                <a:solidFill>
                  <a:schemeClr val="tx1"/>
                </a:solidFill>
              </a:rPr>
              <a:t>вірі розмовляли???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12760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3525" y="108155"/>
            <a:ext cx="9380588" cy="66833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uk-UA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розділові знаки при однорідних членах </a:t>
            </a:r>
            <a:r>
              <a:rPr lang="uk-UA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речення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693914"/>
              </p:ext>
            </p:extLst>
          </p:nvPr>
        </p:nvGraphicFramePr>
        <p:xfrm>
          <a:off x="176982" y="934064"/>
          <a:ext cx="11828206" cy="5865178"/>
        </p:xfrm>
        <a:graphic>
          <a:graphicData uri="http://schemas.openxmlformats.org/drawingml/2006/table">
            <a:tbl>
              <a:tblPr/>
              <a:tblGrid>
                <a:gridCol w="5338915">
                  <a:extLst>
                    <a:ext uri="{9D8B030D-6E8A-4147-A177-3AD203B41FA5}">
                      <a16:colId xmlns:a16="http://schemas.microsoft.com/office/drawing/2014/main" val="1904327141"/>
                    </a:ext>
                  </a:extLst>
                </a:gridCol>
                <a:gridCol w="4159045">
                  <a:extLst>
                    <a:ext uri="{9D8B030D-6E8A-4147-A177-3AD203B41FA5}">
                      <a16:colId xmlns:a16="http://schemas.microsoft.com/office/drawing/2014/main" val="517353788"/>
                    </a:ext>
                  </a:extLst>
                </a:gridCol>
                <a:gridCol w="2330246">
                  <a:extLst>
                    <a:ext uri="{9D8B030D-6E8A-4147-A177-3AD203B41FA5}">
                      <a16:colId xmlns:a16="http://schemas.microsoft.com/office/drawing/2014/main" val="1350681971"/>
                    </a:ext>
                  </a:extLst>
                </a:gridCol>
              </a:tblGrid>
              <a:tr h="24852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Між однорідними членами речення </a:t>
                      </a:r>
                      <a:r>
                        <a:rPr kumimoji="0" lang="uk-UA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СТАВЛЯТЬ КОМУ</a:t>
                      </a:r>
                      <a:r>
                        <a:rPr kumimoji="0" lang="uk-UA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, якщо вони:</a:t>
                      </a:r>
                      <a:endParaRPr kumimoji="0" lang="en-US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289395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Правило</a:t>
                      </a:r>
                      <a:endParaRPr kumimoji="0" lang="en-US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Приклад</a:t>
                      </a:r>
                      <a:endParaRPr kumimoji="0" lang="en-US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Схема</a:t>
                      </a:r>
                      <a:endParaRPr kumimoji="0" lang="en-US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984487"/>
                  </a:ext>
                </a:extLst>
              </a:tr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Не з’єднані сполучниками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Звучала пісня</a:t>
                      </a:r>
                      <a:r>
                        <a:rPr kumimoji="0" lang="uk-UA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вільно, гордо.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   О, О.  </a:t>
                      </a:r>
                      <a:endParaRPr kumimoji="0" lang="en-US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07508"/>
                  </a:ext>
                </a:extLst>
              </a:tr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З’єднані сполучниками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але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та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(у значенні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але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Хоч ми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бідні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, але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чесні.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Проти нього стояв не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пес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, а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вовк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   О, але О .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   О, а О.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342234"/>
                  </a:ext>
                </a:extLst>
              </a:tr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З’єднані повторюваними сполучниками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і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й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та 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(у значенні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і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Вічно будуть у світі і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відданість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, і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віра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, і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любов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   і О, і О, і О.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773329"/>
                  </a:ext>
                </a:extLst>
              </a:tr>
              <a:tr h="1219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Однорідні члени речення з’єднані сполучниками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і(й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та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в пари (кому ставлять тільки між парами)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Дзвенять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сади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й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гаї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поля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й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ліси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  О й О, О й О.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787517"/>
                  </a:ext>
                </a:extLst>
              </a:tr>
              <a:tr h="287338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Кому між однорідними членами речення </a:t>
                      </a: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не ставлять</a:t>
                      </a: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, якщо вони:</a:t>
                      </a:r>
                      <a:endParaRPr kumimoji="0" lang="en-US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550307"/>
                  </a:ext>
                </a:extLst>
              </a:tr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З’єднані неповторюваним сполучником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і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або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та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(у значенні 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і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Учися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чистоти </a:t>
                      </a:r>
                      <a:r>
                        <a:rPr kumimoji="0" lang="uk-UA" alt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і</a:t>
                      </a: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простоти. 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1847850" algn="ctr"/>
                          <a:tab pos="2427288" algn="r"/>
                          <a:tab pos="3414713" algn="r"/>
                          <a:tab pos="3868738" algn="r"/>
                          <a:tab pos="4124325" algn="r"/>
                          <a:tab pos="4392613" algn="ctr"/>
                          <a:tab pos="4918075" algn="r"/>
                        </a:tabLst>
                      </a:pPr>
                      <a:r>
                        <a:rPr kumimoji="0" lang="uk-UA" alt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uk-UA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 і О.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00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45434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10064" y="214314"/>
            <a:ext cx="6357937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Розділові знаки в реченнях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з однорідними членами</a:t>
            </a:r>
          </a:p>
        </p:txBody>
      </p:sp>
      <p:sp>
        <p:nvSpPr>
          <p:cNvPr id="16" name="Вертикальный свиток 15"/>
          <p:cNvSpPr/>
          <p:nvPr/>
        </p:nvSpPr>
        <p:spPr>
          <a:xfrm>
            <a:off x="4381501" y="1857376"/>
            <a:ext cx="2786063" cy="4500563"/>
          </a:xfrm>
          <a:prstGeom prst="vertic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endParaRPr lang="uk-UA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uk-UA" sz="3200" dirty="0">
                <a:solidFill>
                  <a:schemeClr val="accent2">
                    <a:lumMod val="75000"/>
                  </a:schemeClr>
                </a:solidFill>
              </a:rPr>
              <a:t>,    ,</a:t>
            </a:r>
          </a:p>
          <a:p>
            <a:pPr algn="ctr" eaLnBrk="1" hangingPunct="1">
              <a:defRPr/>
            </a:pPr>
            <a:r>
              <a:rPr lang="uk-UA" sz="3200" dirty="0">
                <a:solidFill>
                  <a:schemeClr val="accent2">
                    <a:lumMod val="75000"/>
                  </a:schemeClr>
                </a:solidFill>
              </a:rPr>
              <a:t>,     і   </a:t>
            </a:r>
          </a:p>
          <a:p>
            <a:pPr algn="ctr" eaLnBrk="1" hangingPunct="1">
              <a:defRPr/>
            </a:pPr>
            <a:r>
              <a:rPr lang="uk-UA" sz="3200" dirty="0">
                <a:solidFill>
                  <a:schemeClr val="accent2">
                    <a:lumMod val="75000"/>
                  </a:schemeClr>
                </a:solidFill>
              </a:rPr>
              <a:t>,але</a:t>
            </a:r>
          </a:p>
          <a:p>
            <a:pPr algn="ctr" eaLnBrk="1" hangingPunct="1">
              <a:defRPr/>
            </a:pPr>
            <a:r>
              <a:rPr lang="uk-UA" sz="3200" dirty="0">
                <a:solidFill>
                  <a:schemeClr val="accent2">
                    <a:lumMod val="75000"/>
                  </a:schemeClr>
                </a:solidFill>
              </a:rPr>
              <a:t>і    ,    і</a:t>
            </a:r>
          </a:p>
          <a:p>
            <a:pPr algn="ctr" eaLnBrk="1" hangingPunct="1">
              <a:defRPr/>
            </a:pPr>
            <a:r>
              <a:rPr lang="uk-UA" sz="3200" dirty="0">
                <a:solidFill>
                  <a:schemeClr val="accent2">
                    <a:lumMod val="75000"/>
                  </a:schemeClr>
                </a:solidFill>
              </a:rPr>
              <a:t>і</a:t>
            </a:r>
          </a:p>
          <a:p>
            <a:pPr algn="ctr" eaLnBrk="1" hangingPunct="1">
              <a:defRPr/>
            </a:pPr>
            <a:r>
              <a:rPr lang="uk-UA" sz="3200" dirty="0">
                <a:solidFill>
                  <a:schemeClr val="accent2">
                    <a:lumMod val="75000"/>
                  </a:schemeClr>
                </a:solidFill>
              </a:rPr>
              <a:t>,і     ,</a:t>
            </a:r>
            <a:r>
              <a:rPr lang="uk-UA" sz="3200" dirty="0" err="1">
                <a:solidFill>
                  <a:schemeClr val="accent2">
                    <a:lumMod val="75000"/>
                  </a:schemeClr>
                </a:solidFill>
              </a:rPr>
              <a:t>і</a:t>
            </a:r>
            <a:endParaRPr lang="uk-UA" sz="320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Як      ,так і</a:t>
            </a:r>
          </a:p>
          <a:p>
            <a:pPr algn="ctr" eaLnBrk="1" hangingPunct="1">
              <a:defRPr/>
            </a:pPr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</a:p>
          <a:p>
            <a:pPr algn="ctr" eaLnBrk="1" hangingPunct="1">
              <a:defRPr/>
            </a:pP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Вертикальный свиток 17"/>
          <p:cNvSpPr/>
          <p:nvPr/>
        </p:nvSpPr>
        <p:spPr>
          <a:xfrm>
            <a:off x="7167564" y="1857376"/>
            <a:ext cx="3500437" cy="3286125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:     ,     ,</a:t>
            </a:r>
          </a:p>
          <a:p>
            <a:pPr algn="ctr" eaLnBrk="1" hangingPunct="1">
              <a:defRPr/>
            </a:pPr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,     ,     - </a:t>
            </a:r>
          </a:p>
          <a:p>
            <a:pPr algn="r" eaLnBrk="1" hangingPunct="1">
              <a:defRPr/>
            </a:pPr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:     ,     ,     - ...</a:t>
            </a:r>
          </a:p>
          <a:p>
            <a:pPr algn="ctr" eaLnBrk="1" hangingPunct="1">
              <a:defRPr/>
            </a:pPr>
            <a:endParaRPr lang="uk-UA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endParaRPr lang="uk-UA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,як-от:     ,     ,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953001" y="2428876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738689" y="4071939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953001" y="3000376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524501" y="3000376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238876" y="3000376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096001" y="2428876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524501" y="2428876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953001" y="3500439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6238876" y="3500439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310189" y="4071939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810251" y="4071939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6381751" y="4071939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5238751" y="4572001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881689" y="4572001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4881564" y="5143501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524501" y="5143501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6310314" y="5143501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167314" y="5643564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6310314" y="5643564"/>
            <a:ext cx="428625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8524875" y="2357439"/>
            <a:ext cx="357188" cy="357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9310689" y="3214689"/>
            <a:ext cx="357187" cy="357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9596439" y="2357439"/>
            <a:ext cx="357187" cy="357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8024814" y="2786064"/>
            <a:ext cx="357187" cy="357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8524875" y="2786064"/>
            <a:ext cx="357188" cy="357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8953500" y="2786064"/>
            <a:ext cx="357188" cy="357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0" name="Равнобедренный треугольник 49"/>
          <p:cNvSpPr/>
          <p:nvPr/>
        </p:nvSpPr>
        <p:spPr>
          <a:xfrm>
            <a:off x="7881939" y="2357439"/>
            <a:ext cx="428625" cy="357187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8239125" y="3214689"/>
            <a:ext cx="357188" cy="357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8739189" y="3214689"/>
            <a:ext cx="357187" cy="357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9024939" y="2357439"/>
            <a:ext cx="357187" cy="357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7596189" y="4500564"/>
            <a:ext cx="357187" cy="357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8953500" y="4500564"/>
            <a:ext cx="357188" cy="357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9453564" y="4500564"/>
            <a:ext cx="357187" cy="357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9953625" y="4500564"/>
            <a:ext cx="357188" cy="357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8" name="Равнобедренный треугольник 57"/>
          <p:cNvSpPr/>
          <p:nvPr/>
        </p:nvSpPr>
        <p:spPr>
          <a:xfrm>
            <a:off x="9596439" y="2786064"/>
            <a:ext cx="428625" cy="357187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9" name="Равнобедренный треугольник 58"/>
          <p:cNvSpPr/>
          <p:nvPr/>
        </p:nvSpPr>
        <p:spPr>
          <a:xfrm>
            <a:off x="7667626" y="3214689"/>
            <a:ext cx="428625" cy="357187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16" y="246575"/>
            <a:ext cx="2733675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019842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504" y="345249"/>
            <a:ext cx="3626695" cy="57966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Завдання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332670" y="1053299"/>
            <a:ext cx="6390916" cy="481211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	складіть речення за малюнками: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635" y="1534510"/>
            <a:ext cx="1663262" cy="1663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572" y="1622205"/>
            <a:ext cx="1575567" cy="157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43031"/>
          <a:stretch/>
        </p:blipFill>
        <p:spPr>
          <a:xfrm>
            <a:off x="4875814" y="1574815"/>
            <a:ext cx="1437310" cy="1622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930" y="1685431"/>
            <a:ext cx="1641111" cy="1449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вал 7"/>
          <p:cNvSpPr/>
          <p:nvPr/>
        </p:nvSpPr>
        <p:spPr>
          <a:xfrm>
            <a:off x="34015" y="1987769"/>
            <a:ext cx="953814" cy="756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1.</a:t>
            </a:r>
            <a:endParaRPr lang="en-US" sz="3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635" y="3405352"/>
            <a:ext cx="1666547" cy="1666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073858" y="3405351"/>
            <a:ext cx="1921596" cy="1666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0517" y="3405351"/>
            <a:ext cx="1600035" cy="1600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604930" y="3405350"/>
            <a:ext cx="2133380" cy="1600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Овал 12"/>
          <p:cNvSpPr/>
          <p:nvPr/>
        </p:nvSpPr>
        <p:spPr>
          <a:xfrm>
            <a:off x="73429" y="3803251"/>
            <a:ext cx="914400" cy="8042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2.</a:t>
            </a:r>
            <a:endParaRPr lang="en-US" sz="32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/>
          <a:srcRect l="32715" t="13117" r="13695" b="1"/>
          <a:stretch/>
        </p:blipFill>
        <p:spPr>
          <a:xfrm>
            <a:off x="1375668" y="5183150"/>
            <a:ext cx="1698190" cy="15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5733" y="5183150"/>
            <a:ext cx="1563541" cy="1563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/>
          <a:srcRect l="14110" r="24484"/>
          <a:stretch/>
        </p:blipFill>
        <p:spPr>
          <a:xfrm>
            <a:off x="4950323" y="5193370"/>
            <a:ext cx="1625805" cy="1538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7456" y="5276189"/>
            <a:ext cx="1296057" cy="1455631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66558" y="5538845"/>
            <a:ext cx="980501" cy="83728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3.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9031658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137840"/>
            <a:ext cx="11544300" cy="8367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uk-UA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Записати речення, розставити необхідні розділові знаки, визначити однорідні члени, вказати якими членами речення вони виступають. Побудувати Схеми речень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1500" y="1196975"/>
            <a:ext cx="10960100" cy="53292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  <a:defRPr/>
            </a:pPr>
            <a:r>
              <a:rPr lang="uk-UA" altLang="ru-RU" sz="2800" dirty="0">
                <a:latin typeface="Arial Narrow" panose="020B0606020202030204" pitchFamily="34" charset="0"/>
              </a:rPr>
              <a:t>1. Радіють молодій обнові берези клени явори. </a:t>
            </a:r>
          </a:p>
          <a:p>
            <a:pPr algn="just">
              <a:buFontTx/>
              <a:buNone/>
              <a:defRPr/>
            </a:pPr>
            <a:r>
              <a:rPr lang="uk-UA" altLang="ru-RU" sz="2800" dirty="0">
                <a:latin typeface="Arial Narrow" panose="020B0606020202030204" pitchFamily="34" charset="0"/>
              </a:rPr>
              <a:t>2. Ми чуємо трав зелений крик дощів задумані рефрени</a:t>
            </a:r>
            <a:r>
              <a:rPr lang="uk-UA" altLang="ru-RU" sz="2800" dirty="0" smtClean="0">
                <a:latin typeface="Arial Narrow" panose="020B0606020202030204" pitchFamily="34" charset="0"/>
              </a:rPr>
              <a:t>.</a:t>
            </a:r>
            <a:endParaRPr lang="uk-UA" altLang="ru-RU" sz="2800" dirty="0">
              <a:latin typeface="Arial Narrow" panose="020B0606020202030204" pitchFamily="34" charset="0"/>
            </a:endParaRPr>
          </a:p>
          <a:p>
            <a:pPr algn="just">
              <a:buFontTx/>
              <a:buNone/>
              <a:defRPr/>
            </a:pPr>
            <a:r>
              <a:rPr lang="uk-UA" altLang="ru-RU" sz="2800" dirty="0">
                <a:latin typeface="Arial Narrow" panose="020B0606020202030204" pitchFamily="34" charset="0"/>
              </a:rPr>
              <a:t>3. І барвінком і рутою і рястом квітчає весна землю мов дівчину в зеленому гаї</a:t>
            </a:r>
            <a:r>
              <a:rPr lang="uk-UA" altLang="ru-RU" sz="2800" dirty="0" smtClean="0">
                <a:latin typeface="Arial Narrow" panose="020B0606020202030204" pitchFamily="34" charset="0"/>
              </a:rPr>
              <a:t>...</a:t>
            </a:r>
            <a:endParaRPr lang="uk-UA" altLang="ru-RU" sz="2800" dirty="0">
              <a:latin typeface="Arial Narrow" panose="020B0606020202030204" pitchFamily="34" charset="0"/>
            </a:endParaRPr>
          </a:p>
          <a:p>
            <a:pPr algn="just">
              <a:buFontTx/>
              <a:buNone/>
              <a:defRPr/>
            </a:pPr>
            <a:r>
              <a:rPr lang="uk-UA" altLang="ru-RU" sz="2800" dirty="0">
                <a:latin typeface="Arial Narrow" panose="020B0606020202030204" pitchFamily="34" charset="0"/>
              </a:rPr>
              <a:t>4. Знайомий голос в душу лине з старого сивого Дніпра</a:t>
            </a:r>
            <a:r>
              <a:rPr lang="uk-UA" altLang="ru-RU" sz="2800" dirty="0" smtClean="0">
                <a:latin typeface="Arial Narrow" panose="020B0606020202030204" pitchFamily="34" charset="0"/>
              </a:rPr>
              <a:t>.</a:t>
            </a:r>
            <a:endParaRPr lang="uk-UA" altLang="ru-RU" sz="2800" dirty="0">
              <a:latin typeface="Arial Narrow" panose="020B0606020202030204" pitchFamily="34" charset="0"/>
            </a:endParaRPr>
          </a:p>
          <a:p>
            <a:pPr algn="just">
              <a:buFontTx/>
              <a:buNone/>
              <a:defRPr/>
            </a:pPr>
            <a:r>
              <a:rPr lang="uk-UA" altLang="ru-RU" sz="2800" dirty="0">
                <a:latin typeface="Arial Narrow" panose="020B0606020202030204" pitchFamily="34" charset="0"/>
              </a:rPr>
              <a:t>5. Сьогодні, вчора снилось мені поле.</a:t>
            </a:r>
          </a:p>
          <a:p>
            <a:pPr algn="just">
              <a:buFontTx/>
              <a:buNone/>
              <a:defRPr/>
            </a:pPr>
            <a:r>
              <a:rPr lang="uk-UA" altLang="ru-RU" sz="2800" dirty="0">
                <a:latin typeface="Arial Narrow" panose="020B0606020202030204" pitchFamily="34" charset="0"/>
              </a:rPr>
              <a:t>6. І враз затремтіло молоде листя зашамотіло струсило з себе дощ самоцвітів.</a:t>
            </a:r>
            <a:endParaRPr lang="ru-RU" altLang="ru-RU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44869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0575" y="326417"/>
            <a:ext cx="6020425" cy="816583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завдання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t="9504"/>
          <a:stretch/>
        </p:blipFill>
        <p:spPr>
          <a:xfrm>
            <a:off x="2190437" y="1211756"/>
            <a:ext cx="8140700" cy="5646244"/>
          </a:xfrm>
        </p:spPr>
      </p:pic>
    </p:spTree>
    <p:extLst>
      <p:ext uri="{BB962C8B-B14F-4D97-AF65-F5344CB8AC3E}">
        <p14:creationId xmlns:p14="http://schemas.microsoft.com/office/powerpoint/2010/main" val="129711356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0575" y="326417"/>
            <a:ext cx="6020425" cy="81658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Перевірка!</a:t>
            </a: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15438"/>
          <a:stretch/>
        </p:blipFill>
        <p:spPr>
          <a:xfrm>
            <a:off x="1911037" y="1079564"/>
            <a:ext cx="8699500" cy="5778436"/>
          </a:xfrm>
        </p:spPr>
      </p:pic>
    </p:spTree>
    <p:extLst>
      <p:ext uri="{BB962C8B-B14F-4D97-AF65-F5344CB8AC3E}">
        <p14:creationId xmlns:p14="http://schemas.microsoft.com/office/powerpoint/2010/main" val="140687394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18600">
            <a:off x="758848" y="1043319"/>
            <a:ext cx="5953424" cy="85468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Домашнє завдання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17817" r="3767"/>
          <a:stretch/>
        </p:blipFill>
        <p:spPr>
          <a:xfrm rot="20975606">
            <a:off x="3822700" y="1587499"/>
            <a:ext cx="7175500" cy="4086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7447">
            <a:off x="1295400" y="3249638"/>
            <a:ext cx="1872998" cy="218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3579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6280"/>
            <a:ext cx="8064500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8631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носка-облако 8"/>
          <p:cNvSpPr/>
          <p:nvPr/>
        </p:nvSpPr>
        <p:spPr>
          <a:xfrm rot="21356984">
            <a:off x="8966200" y="271176"/>
            <a:ext cx="2717800" cy="990600"/>
          </a:xfrm>
          <a:prstGeom prst="cloudCallou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ДО ЗУСТРІЧІ!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0600" cy="6912864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 rot="21338431">
            <a:off x="5473701" y="1523999"/>
            <a:ext cx="3251200" cy="1651000"/>
          </a:xfrm>
          <a:prstGeom prst="cloudCallout">
            <a:avLst/>
          </a:prstGeom>
          <a:solidFill>
            <a:srgbClr val="00B0F0"/>
          </a:solidFill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ДО ПОБАЧЕННЯ!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3945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98"/>
            <a:ext cx="12192000" cy="69037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3156" y="1142809"/>
            <a:ext cx="8624888" cy="2123591"/>
          </a:xfrm>
        </p:spPr>
        <p:txBody>
          <a:bodyPr>
            <a:normAutofit/>
          </a:bodyPr>
          <a:lstStyle/>
          <a:p>
            <a:r>
              <a:rPr lang="ru-RU" sz="4400" cap="non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Речення</a:t>
            </a:r>
            <a:r>
              <a:rPr lang="ru-RU" sz="4400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4400" cap="non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однорідними</a:t>
            </a:r>
            <a:r>
              <a:rPr lang="ru-RU" sz="4400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членами (без </a:t>
            </a:r>
            <a:r>
              <a:rPr lang="ru-RU" sz="4400" cap="non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сполучників</a:t>
            </a:r>
            <a:r>
              <a:rPr lang="ru-RU" sz="4400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4400" cap="non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</a:t>
            </a:r>
            <a:r>
              <a:rPr lang="ru-RU" sz="4400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cap="non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сполучниками</a:t>
            </a:r>
            <a:r>
              <a:rPr lang="ru-RU" sz="4400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а, але, і)</a:t>
            </a:r>
            <a:endParaRPr lang="en-US" sz="4400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55100" y="6012484"/>
            <a:ext cx="2630488" cy="477216"/>
          </a:xfrm>
        </p:spPr>
        <p:txBody>
          <a:bodyPr>
            <a:normAutofit lnSpcReduction="10000"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5 клас. урок 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Управляющая кнопка: в конец 3">
            <a:hlinkClick r:id="rId3" action="ppaction://hlinksldjump" highlightClick="1"/>
          </p:cNvPr>
          <p:cNvSpPr/>
          <p:nvPr/>
        </p:nvSpPr>
        <p:spPr>
          <a:xfrm>
            <a:off x="11685588" y="6253316"/>
            <a:ext cx="506412" cy="46211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4553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8024" y="529617"/>
            <a:ext cx="3747125" cy="727683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Мета: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3" y="1871792"/>
            <a:ext cx="10795626" cy="400830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sz="2400" dirty="0" err="1"/>
              <a:t>поглибити</a:t>
            </a:r>
            <a:r>
              <a:rPr lang="ru-RU" sz="2400" dirty="0"/>
              <a:t> </a:t>
            </a:r>
            <a:r>
              <a:rPr lang="ru-RU" sz="2400" dirty="0" err="1"/>
              <a:t>знання</a:t>
            </a:r>
            <a:r>
              <a:rPr lang="ru-RU" sz="2400" dirty="0"/>
              <a:t> </a:t>
            </a:r>
            <a:r>
              <a:rPr lang="ru-RU" sz="2400" dirty="0" err="1"/>
              <a:t>учнів</a:t>
            </a:r>
            <a:r>
              <a:rPr lang="ru-RU" sz="2400" dirty="0"/>
              <a:t> про </a:t>
            </a:r>
            <a:r>
              <a:rPr lang="ru-RU" sz="2400" dirty="0" err="1"/>
              <a:t>однорідні</a:t>
            </a:r>
            <a:r>
              <a:rPr lang="ru-RU" sz="2400" dirty="0"/>
              <a:t> члени </a:t>
            </a:r>
            <a:r>
              <a:rPr lang="ru-RU" sz="2400" dirty="0" err="1"/>
              <a:t>речення</a:t>
            </a:r>
            <a:r>
              <a:rPr lang="ru-RU" sz="2400" dirty="0"/>
              <a:t> та </a:t>
            </a:r>
            <a:r>
              <a:rPr lang="ru-RU" sz="2400" dirty="0" err="1"/>
              <a:t>способи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вираження</a:t>
            </a:r>
            <a:r>
              <a:rPr lang="ru-RU" sz="2400" dirty="0"/>
              <a:t>; </a:t>
            </a:r>
            <a:endParaRPr lang="ru-RU" sz="2400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400" dirty="0" err="1" smtClean="0"/>
              <a:t>виробляти</a:t>
            </a:r>
            <a:r>
              <a:rPr lang="ru-RU" sz="2400" dirty="0" smtClean="0"/>
              <a:t> </a:t>
            </a:r>
            <a:r>
              <a:rPr lang="ru-RU" sz="2400" dirty="0" err="1"/>
              <a:t>вміння</a:t>
            </a:r>
            <a:r>
              <a:rPr lang="ru-RU" sz="2400" dirty="0"/>
              <a:t> й </a:t>
            </a:r>
            <a:r>
              <a:rPr lang="ru-RU" sz="2400" dirty="0" err="1"/>
              <a:t>навички</a:t>
            </a:r>
            <a:r>
              <a:rPr lang="ru-RU" sz="2400" dirty="0"/>
              <a:t> </a:t>
            </a:r>
            <a:r>
              <a:rPr lang="ru-RU" sz="2400" dirty="0" err="1"/>
              <a:t>знаходити</a:t>
            </a:r>
            <a:r>
              <a:rPr lang="ru-RU" sz="2400" dirty="0"/>
              <a:t> </a:t>
            </a:r>
            <a:r>
              <a:rPr lang="ru-RU" sz="2400" dirty="0" err="1"/>
              <a:t>однорідні</a:t>
            </a:r>
            <a:r>
              <a:rPr lang="ru-RU" sz="2400" dirty="0"/>
              <a:t> члени </a:t>
            </a:r>
            <a:r>
              <a:rPr lang="ru-RU" sz="2400" dirty="0" err="1"/>
              <a:t>речення</a:t>
            </a:r>
            <a:r>
              <a:rPr lang="ru-RU" sz="2400" dirty="0"/>
              <a:t>, </a:t>
            </a:r>
            <a:r>
              <a:rPr lang="ru-RU" sz="2400" dirty="0" err="1"/>
              <a:t>використовувати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у </a:t>
            </a:r>
            <a:r>
              <a:rPr lang="ru-RU" sz="2400" dirty="0" err="1"/>
              <a:t>мовленні</a:t>
            </a:r>
            <a:r>
              <a:rPr lang="ru-RU" sz="2400" dirty="0"/>
              <a:t>, </a:t>
            </a:r>
            <a:r>
              <a:rPr lang="ru-RU" sz="2400" dirty="0" smtClean="0"/>
              <a:t>правильно </a:t>
            </a:r>
            <a:r>
              <a:rPr lang="ru-RU" sz="2400" dirty="0" err="1"/>
              <a:t>інтонувати</a:t>
            </a:r>
            <a:r>
              <a:rPr lang="ru-RU" sz="2400" dirty="0"/>
              <a:t> та </a:t>
            </a:r>
            <a:r>
              <a:rPr lang="ru-RU" sz="2400" dirty="0" err="1"/>
              <a:t>ставити</a:t>
            </a:r>
            <a:r>
              <a:rPr lang="ru-RU" sz="2400" dirty="0"/>
              <a:t> </a:t>
            </a:r>
            <a:r>
              <a:rPr lang="ru-RU" sz="2400" dirty="0" err="1"/>
              <a:t>розділові</a:t>
            </a:r>
            <a:r>
              <a:rPr lang="ru-RU" sz="2400" dirty="0"/>
              <a:t> </a:t>
            </a:r>
            <a:r>
              <a:rPr lang="ru-RU" sz="2400" dirty="0" smtClean="0"/>
              <a:t>знаки </a:t>
            </a:r>
            <a:r>
              <a:rPr lang="ru-RU" sz="2400" dirty="0"/>
              <a:t>при </a:t>
            </a:r>
            <a:r>
              <a:rPr lang="ru-RU" sz="2400" dirty="0" err="1"/>
              <a:t>однорідних</a:t>
            </a:r>
            <a:r>
              <a:rPr lang="ru-RU" sz="2400" dirty="0"/>
              <a:t> членах </a:t>
            </a:r>
            <a:r>
              <a:rPr lang="ru-RU" sz="2400" dirty="0" err="1"/>
              <a:t>речення</a:t>
            </a:r>
            <a:r>
              <a:rPr lang="ru-RU" sz="2400" dirty="0"/>
              <a:t>; </a:t>
            </a:r>
            <a:endParaRPr lang="ru-RU" sz="2400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400" dirty="0" err="1" smtClean="0"/>
              <a:t>розвивати</a:t>
            </a:r>
            <a:r>
              <a:rPr lang="ru-RU" sz="2400" dirty="0" smtClean="0"/>
              <a:t> </a:t>
            </a:r>
            <a:r>
              <a:rPr lang="ru-RU" sz="2400" dirty="0" err="1"/>
              <a:t>усне</a:t>
            </a:r>
            <a:r>
              <a:rPr lang="ru-RU" sz="2400" dirty="0"/>
              <a:t> й </a:t>
            </a:r>
            <a:r>
              <a:rPr lang="ru-RU" sz="2400" dirty="0" err="1"/>
              <a:t>писемне</a:t>
            </a:r>
            <a:r>
              <a:rPr lang="ru-RU" sz="2400" dirty="0"/>
              <a:t> </a:t>
            </a:r>
            <a:r>
              <a:rPr lang="ru-RU" sz="2400" dirty="0" err="1"/>
              <a:t>мовлення</a:t>
            </a:r>
            <a:r>
              <a:rPr lang="ru-RU" sz="2400" dirty="0"/>
              <a:t>; </a:t>
            </a:r>
            <a:r>
              <a:rPr lang="ru-RU" sz="2400" dirty="0" err="1"/>
              <a:t>виховувати</a:t>
            </a:r>
            <a:r>
              <a:rPr lang="ru-RU" sz="2400" dirty="0"/>
              <a:t> </a:t>
            </a:r>
            <a:r>
              <a:rPr lang="ru-RU" sz="2400" dirty="0" err="1" smtClean="0"/>
              <a:t>пізнавальний</a:t>
            </a:r>
            <a:r>
              <a:rPr lang="ru-RU" sz="2400" dirty="0" smtClean="0"/>
              <a:t> </a:t>
            </a:r>
            <a:r>
              <a:rPr lang="ru-RU" sz="2400" dirty="0" err="1"/>
              <a:t>інтерес</a:t>
            </a:r>
            <a:r>
              <a:rPr lang="ru-RU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761824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r="63851"/>
          <a:stretch/>
        </p:blipFill>
        <p:spPr>
          <a:xfrm>
            <a:off x="0" y="0"/>
            <a:ext cx="177104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16848" y="286269"/>
            <a:ext cx="5803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cs typeface="Arial" panose="020B0604020202020204" pitchFamily="34" charset="0"/>
              </a:rPr>
              <a:t>СКЛАДІТЬ І ЗАПИШІТЬ</a:t>
            </a:r>
          </a:p>
          <a:p>
            <a:pPr algn="ctr"/>
            <a:r>
              <a:rPr lang="uk-UA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cs typeface="Arial" panose="020B0604020202020204" pitchFamily="34" charset="0"/>
              </a:rPr>
              <a:t> РЕЧЕННЯ ЗА СХЕМАМИ</a:t>
            </a:r>
            <a:endParaRPr lang="uk-UA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4289" y="1948905"/>
            <a:ext cx="91241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1. Хто?, хто?, хто? що роблять?</a:t>
            </a:r>
            <a:endParaRPr lang="uk-UA" sz="4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7441" y="3748814"/>
            <a:ext cx="102283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uk-UA" sz="4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2. Хто? що роблять?, що роблять?, </a:t>
            </a:r>
          </a:p>
          <a:p>
            <a:r>
              <a:rPr lang="uk-UA" sz="4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що роблять? </a:t>
            </a:r>
            <a:r>
              <a:rPr lang="uk-UA" sz="4400" b="1" dirty="0">
                <a:solidFill>
                  <a:srgbClr val="002060"/>
                </a:solidFill>
                <a:cs typeface="Arial" panose="020B0604020202020204" pitchFamily="34" charset="0"/>
              </a:rPr>
              <a:t>д</a:t>
            </a:r>
            <a:r>
              <a:rPr lang="uk-UA" sz="4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е?</a:t>
            </a:r>
            <a:endParaRPr lang="uk-UA" sz="4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14879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0" y="457201"/>
            <a:ext cx="5276850" cy="404336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uk-UA" b="1" cap="none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чому особливість однорідних членів речення?</a:t>
            </a:r>
            <a:endParaRPr lang="ru-RU" b="1" cap="none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2133601"/>
            <a:ext cx="30432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97508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/>
          <p:cNvSpPr/>
          <p:nvPr/>
        </p:nvSpPr>
        <p:spPr>
          <a:xfrm>
            <a:off x="6453188" y="1571625"/>
            <a:ext cx="977900" cy="48418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2371599">
            <a:off x="6281738" y="2327275"/>
            <a:ext cx="977900" cy="48418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Облако 9"/>
          <p:cNvSpPr/>
          <p:nvPr/>
        </p:nvSpPr>
        <p:spPr>
          <a:xfrm>
            <a:off x="7596188" y="857251"/>
            <a:ext cx="3071812" cy="2428875"/>
          </a:xfrm>
          <a:prstGeom prst="cloud">
            <a:avLst/>
          </a:prstGeom>
          <a:solidFill>
            <a:srgbClr val="CC99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000" b="1" dirty="0">
                <a:solidFill>
                  <a:srgbClr val="940B97"/>
                </a:solidFill>
              </a:rPr>
              <a:t>Позначають видові поняття</a:t>
            </a:r>
            <a:endParaRPr lang="ru-RU" sz="2000" b="1" dirty="0">
              <a:solidFill>
                <a:srgbClr val="940B97"/>
              </a:solidFill>
            </a:endParaRPr>
          </a:p>
        </p:txBody>
      </p:sp>
      <p:sp>
        <p:nvSpPr>
          <p:cNvPr id="11" name="Стрелка влево 10"/>
          <p:cNvSpPr/>
          <p:nvPr/>
        </p:nvSpPr>
        <p:spPr>
          <a:xfrm>
            <a:off x="4810125" y="1571625"/>
            <a:ext cx="977900" cy="484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 rot="19393005">
            <a:off x="4929188" y="2316164"/>
            <a:ext cx="977900" cy="484187"/>
          </a:xfrm>
          <a:prstGeom prst="leftArrow">
            <a:avLst/>
          </a:prstGeom>
          <a:solidFill>
            <a:srgbClr val="F45A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 rot="16033413">
            <a:off x="5658644" y="2758281"/>
            <a:ext cx="977900" cy="48418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" name="Облако 13"/>
          <p:cNvSpPr/>
          <p:nvPr/>
        </p:nvSpPr>
        <p:spPr>
          <a:xfrm>
            <a:off x="7453313" y="3071813"/>
            <a:ext cx="3357562" cy="2571750"/>
          </a:xfrm>
          <a:prstGeom prst="cloud">
            <a:avLst/>
          </a:prstGeom>
          <a:solidFill>
            <a:srgbClr val="F2F27E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Можуть мати узагальнююче слово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Облако 14"/>
          <p:cNvSpPr/>
          <p:nvPr/>
        </p:nvSpPr>
        <p:spPr>
          <a:xfrm>
            <a:off x="4238625" y="4429126"/>
            <a:ext cx="3786188" cy="2428875"/>
          </a:xfrm>
          <a:prstGeom prst="cloud">
            <a:avLst/>
          </a:prstGeom>
          <a:solidFill>
            <a:srgbClr val="EDA1D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400" b="1" dirty="0">
                <a:solidFill>
                  <a:srgbClr val="CC00CC"/>
                </a:solidFill>
              </a:rPr>
              <a:t>Є одним членом речення</a:t>
            </a:r>
            <a:endParaRPr lang="ru-RU" sz="2400" b="1" dirty="0">
              <a:solidFill>
                <a:srgbClr val="CC00CC"/>
              </a:solidFill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1524001" y="1143001"/>
            <a:ext cx="3357563" cy="2500313"/>
          </a:xfrm>
          <a:prstGeom prst="cloud">
            <a:avLst/>
          </a:prstGeom>
          <a:solidFill>
            <a:srgbClr val="A7D8DD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000" b="1" dirty="0">
                <a:solidFill>
                  <a:srgbClr val="0070C0"/>
                </a:solidFill>
              </a:rPr>
              <a:t>Відповідають на одне  питання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7" name="Облако 16"/>
          <p:cNvSpPr/>
          <p:nvPr/>
        </p:nvSpPr>
        <p:spPr>
          <a:xfrm>
            <a:off x="1524000" y="3357563"/>
            <a:ext cx="3500438" cy="2571750"/>
          </a:xfrm>
          <a:prstGeom prst="cloud">
            <a:avLst/>
          </a:prstGeom>
          <a:solidFill>
            <a:srgbClr val="B8EDB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400" b="1" dirty="0">
                <a:solidFill>
                  <a:srgbClr val="00B050"/>
                </a:solidFill>
              </a:rPr>
              <a:t>Мають інтонацію переліку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10064" y="214314"/>
            <a:ext cx="3621087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Ознаки однорідних</a:t>
            </a:r>
          </a:p>
          <a:p>
            <a:pPr algn="ctr" eaLnBrk="1" hangingPunct="1">
              <a:defRPr/>
            </a:pP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членів речення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04110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2095501" y="1643064"/>
            <a:ext cx="75723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uk-UA" altLang="en-US" sz="2000" b="1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uk-UA" altLang="en-US" sz="2000" b="1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09750" y="357188"/>
            <a:ext cx="8643938" cy="41551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Однорідні </a:t>
            </a:r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члени речення – </a:t>
            </a: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члени </a:t>
            </a:r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речення, які відповідають на одне і те </a:t>
            </a: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 </a:t>
            </a:r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питання, виступають одним членом </a:t>
            </a: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речення та </a:t>
            </a:r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відносяться до одного родового </a:t>
            </a: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поняття.</a:t>
            </a:r>
            <a:endParaRPr lang="uk-U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uk-UA" b="1" dirty="0">
              <a:solidFill>
                <a:srgbClr val="117D4C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09750" y="4046404"/>
            <a:ext cx="8643938" cy="15696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uk-UA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      </a:t>
            </a:r>
            <a:r>
              <a:rPr lang="uk-UA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Явором,  чебрецем, м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ятою</a:t>
            </a:r>
            <a:r>
              <a:rPr lang="uk-UA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запахло</a:t>
            </a:r>
            <a:r>
              <a:rPr lang="uk-UA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літо.</a:t>
            </a:r>
          </a:p>
          <a:p>
            <a:pPr algn="ctr" eaLnBrk="1" hangingPunct="1">
              <a:defRPr/>
            </a:pPr>
            <a:r>
              <a:rPr lang="uk-UA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uk-UA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uk-UA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(Гордієнко)</a:t>
            </a:r>
          </a:p>
        </p:txBody>
      </p:sp>
    </p:spTree>
    <p:extLst>
      <p:ext uri="{BB962C8B-B14F-4D97-AF65-F5344CB8AC3E}">
        <p14:creationId xmlns:p14="http://schemas.microsoft.com/office/powerpoint/2010/main" val="172383720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4750"/>
            <a:ext cx="12192000" cy="168208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uk-UA" b="1" dirty="0" smtClean="0">
                <a:solidFill>
                  <a:srgbClr val="FF0000"/>
                </a:solidFill>
              </a:rPr>
              <a:t>Завдання</a:t>
            </a:r>
            <a:r>
              <a:rPr lang="uk-UA" dirty="0" smtClean="0">
                <a:solidFill>
                  <a:srgbClr val="FF0000"/>
                </a:solidFill>
              </a:rPr>
              <a:t/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sz="2700" b="1" dirty="0" smtClean="0">
                <a:solidFill>
                  <a:srgbClr val="002060"/>
                </a:solidFill>
              </a:rPr>
              <a:t>перепишіть, підкресліть усі члени речення, зробіть висновок.</a:t>
            </a:r>
            <a:endParaRPr lang="ru-RU" sz="2700" b="1" dirty="0">
              <a:solidFill>
                <a:srgbClr val="002060"/>
              </a:solidFill>
            </a:endParaRPr>
          </a:p>
        </p:txBody>
      </p:sp>
      <p:sp>
        <p:nvSpPr>
          <p:cNvPr id="2048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57338"/>
            <a:ext cx="12192000" cy="5300662"/>
          </a:xfr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uk-UA" altLang="ru-RU" sz="3200" b="1" dirty="0" smtClean="0">
                <a:solidFill>
                  <a:schemeClr val="tx1"/>
                </a:solidFill>
              </a:rPr>
              <a:t>  1</a:t>
            </a:r>
            <a:r>
              <a:rPr lang="uk-UA" altLang="ru-RU" sz="3200" b="1" dirty="0" smtClean="0">
                <a:solidFill>
                  <a:schemeClr val="tx1"/>
                </a:solidFill>
              </a:rPr>
              <a:t>. На </a:t>
            </a:r>
            <a:r>
              <a:rPr lang="uk-UA" altLang="ru-RU" sz="3200" b="1" dirty="0">
                <a:solidFill>
                  <a:schemeClr val="tx1"/>
                </a:solidFill>
              </a:rPr>
              <a:t>високих горбах шуміли під вітром дуби, липи, клени (</a:t>
            </a:r>
            <a:r>
              <a:rPr lang="uk-UA" altLang="ru-RU" sz="3200" b="1" dirty="0" err="1">
                <a:solidFill>
                  <a:schemeClr val="tx1"/>
                </a:solidFill>
              </a:rPr>
              <a:t>А.Шиян</a:t>
            </a:r>
            <a:r>
              <a:rPr lang="uk-UA" altLang="ru-RU" sz="3200" b="1" dirty="0">
                <a:solidFill>
                  <a:schemeClr val="tx1"/>
                </a:solidFill>
              </a:rPr>
              <a:t>).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uk-UA" altLang="ru-RU" sz="3200" b="1" dirty="0" smtClean="0">
                <a:solidFill>
                  <a:schemeClr val="tx1"/>
                </a:solidFill>
              </a:rPr>
              <a:t>  2</a:t>
            </a:r>
            <a:r>
              <a:rPr lang="uk-UA" altLang="ru-RU" sz="3200" b="1" dirty="0" smtClean="0">
                <a:solidFill>
                  <a:schemeClr val="tx1"/>
                </a:solidFill>
              </a:rPr>
              <a:t>. А </a:t>
            </a:r>
            <a:r>
              <a:rPr lang="uk-UA" altLang="ru-RU" sz="3200" b="1" dirty="0">
                <a:solidFill>
                  <a:schemeClr val="tx1"/>
                </a:solidFill>
              </a:rPr>
              <a:t>море знай собі гуляє, і не кипить, і не горить (</a:t>
            </a:r>
            <a:r>
              <a:rPr lang="uk-UA" altLang="ru-RU" sz="3200" b="1" dirty="0" err="1">
                <a:solidFill>
                  <a:schemeClr val="tx1"/>
                </a:solidFill>
              </a:rPr>
              <a:t>Л.Глібов</a:t>
            </a:r>
            <a:r>
              <a:rPr lang="uk-UA" altLang="ru-RU" sz="3200" b="1" dirty="0">
                <a:solidFill>
                  <a:schemeClr val="tx1"/>
                </a:solidFill>
              </a:rPr>
              <a:t>).</a:t>
            </a:r>
            <a:endParaRPr lang="ru-RU" altLang="ru-RU" sz="3200" b="1" dirty="0">
              <a:solidFill>
                <a:schemeClr val="tx1"/>
              </a:solidFill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uk-UA" altLang="ru-RU" sz="3200" b="1" dirty="0" smtClean="0">
                <a:solidFill>
                  <a:schemeClr val="tx1"/>
                </a:solidFill>
              </a:rPr>
              <a:t>  3</a:t>
            </a:r>
            <a:r>
              <a:rPr lang="uk-UA" altLang="ru-RU" sz="3200" b="1" dirty="0" smtClean="0">
                <a:solidFill>
                  <a:schemeClr val="tx1"/>
                </a:solidFill>
              </a:rPr>
              <a:t>. В </a:t>
            </a:r>
            <a:r>
              <a:rPr lang="uk-UA" altLang="ru-RU" sz="3200" b="1" dirty="0">
                <a:solidFill>
                  <a:schemeClr val="tx1"/>
                </a:solidFill>
              </a:rPr>
              <a:t>ній чебрецем, і пшеницею, й вівсом напоєні теплом (</a:t>
            </a:r>
            <a:r>
              <a:rPr lang="uk-UA" altLang="ru-RU" sz="3200" b="1" dirty="0" err="1">
                <a:solidFill>
                  <a:schemeClr val="tx1"/>
                </a:solidFill>
              </a:rPr>
              <a:t>А.Малишко</a:t>
            </a:r>
            <a:r>
              <a:rPr lang="uk-UA" altLang="ru-RU" sz="3200" b="1" dirty="0">
                <a:solidFill>
                  <a:schemeClr val="tx1"/>
                </a:solidFill>
              </a:rPr>
              <a:t>).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uk-UA" altLang="ru-RU" sz="3200" b="1" dirty="0" smtClean="0">
                <a:solidFill>
                  <a:schemeClr val="tx1"/>
                </a:solidFill>
              </a:rPr>
              <a:t>  4</a:t>
            </a:r>
            <a:r>
              <a:rPr lang="uk-UA" altLang="ru-RU" sz="3200" b="1" dirty="0" smtClean="0">
                <a:solidFill>
                  <a:schemeClr val="tx1"/>
                </a:solidFill>
              </a:rPr>
              <a:t>. На </a:t>
            </a:r>
            <a:r>
              <a:rPr lang="uk-UA" altLang="ru-RU" sz="3200" b="1" dirty="0">
                <a:solidFill>
                  <a:schemeClr val="tx1"/>
                </a:solidFill>
              </a:rPr>
              <a:t>липах з'явилося свіже, молоде, пахуче листя (</a:t>
            </a:r>
            <a:r>
              <a:rPr lang="uk-UA" altLang="ru-RU" sz="3200" b="1" dirty="0" err="1">
                <a:solidFill>
                  <a:schemeClr val="tx1"/>
                </a:solidFill>
              </a:rPr>
              <a:t>В.Собко</a:t>
            </a:r>
            <a:r>
              <a:rPr lang="uk-UA" altLang="ru-RU" sz="3200" b="1" dirty="0">
                <a:solidFill>
                  <a:schemeClr val="tx1"/>
                </a:solidFill>
              </a:rPr>
              <a:t>).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uk-UA" altLang="ru-RU" sz="3200" b="1" dirty="0" smtClean="0">
                <a:solidFill>
                  <a:schemeClr val="tx1"/>
                </a:solidFill>
              </a:rPr>
              <a:t>  5</a:t>
            </a:r>
            <a:r>
              <a:rPr lang="uk-UA" altLang="ru-RU" sz="3200" b="1" dirty="0" smtClean="0">
                <a:solidFill>
                  <a:schemeClr val="tx1"/>
                </a:solidFill>
              </a:rPr>
              <a:t>. І </a:t>
            </a:r>
            <a:r>
              <a:rPr lang="uk-UA" altLang="ru-RU" sz="3200" b="1" dirty="0">
                <a:solidFill>
                  <a:schemeClr val="tx1"/>
                </a:solidFill>
              </a:rPr>
              <a:t>вдень, і ввечері там соловей співав (</a:t>
            </a:r>
            <a:r>
              <a:rPr lang="uk-UA" altLang="ru-RU" sz="3200" b="1" dirty="0" err="1">
                <a:solidFill>
                  <a:schemeClr val="tx1"/>
                </a:solidFill>
              </a:rPr>
              <a:t>Л.Глібов</a:t>
            </a:r>
            <a:r>
              <a:rPr lang="uk-UA" altLang="ru-RU" sz="3200" b="1" dirty="0">
                <a:solidFill>
                  <a:schemeClr val="tx1"/>
                </a:solidFill>
              </a:rPr>
              <a:t>).</a:t>
            </a:r>
            <a:endParaRPr lang="ru-RU" alt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85877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369</TotalTime>
  <Words>1045</Words>
  <Application>Microsoft Office PowerPoint</Application>
  <PresentationFormat>Широкоэкранный</PresentationFormat>
  <Paragraphs>172</Paragraphs>
  <Slides>29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</vt:lpstr>
      <vt:lpstr>Arial Black</vt:lpstr>
      <vt:lpstr>Arial Narrow</vt:lpstr>
      <vt:lpstr>Calibri</vt:lpstr>
      <vt:lpstr>Candara</vt:lpstr>
      <vt:lpstr>Comic Sans MS</vt:lpstr>
      <vt:lpstr>Times New Roman</vt:lpstr>
      <vt:lpstr>Wingdings</vt:lpstr>
      <vt:lpstr>Капля</vt:lpstr>
      <vt:lpstr>Презентация PowerPoint</vt:lpstr>
      <vt:lpstr>Мова росте елементарно,  разом з душею народу                                                                                             Іван Франко</vt:lpstr>
      <vt:lpstr>Речення з однорідними членами (без сполучників і зі сполучниками а, але, і)</vt:lpstr>
      <vt:lpstr>Мета:</vt:lpstr>
      <vt:lpstr>Презентация PowerPoint</vt:lpstr>
      <vt:lpstr>У чому особливість однорідних членів речення?</vt:lpstr>
      <vt:lpstr>Презентация PowerPoint</vt:lpstr>
      <vt:lpstr>Презентация PowerPoint</vt:lpstr>
      <vt:lpstr>Завдання перепишіть, підкресліть усі члени речення, зробіть висновок.</vt:lpstr>
      <vt:lpstr>Презентация PowerPoint</vt:lpstr>
      <vt:lpstr>Однорідними можуть бути головні й другорядні члени речення </vt:lpstr>
      <vt:lpstr>Презентация PowerPoint</vt:lpstr>
      <vt:lpstr>Р  у  х  а  н  к  а</vt:lpstr>
      <vt:lpstr> Якими сполучниками пов’язані однорідні члени в реченні?</vt:lpstr>
      <vt:lpstr>Типи зв'язку  між однорідними членами речення</vt:lpstr>
      <vt:lpstr>Сурядні  сполучники</vt:lpstr>
      <vt:lpstr>Схема речення з однорідними членами</vt:lpstr>
      <vt:lpstr>Презентация PowerPoint</vt:lpstr>
      <vt:lpstr>Презентация PowerPoint</vt:lpstr>
      <vt:lpstr>Фантастичні перетворення</vt:lpstr>
      <vt:lpstr> розділові знаки при однорідних членах речення</vt:lpstr>
      <vt:lpstr>Презентация PowerPoint</vt:lpstr>
      <vt:lpstr>Завдання </vt:lpstr>
      <vt:lpstr>Записати речення, розставити необхідні розділові знаки, визначити однорідні члени, вказати якими членами речення вони виступають. Побудувати Схеми речень</vt:lpstr>
      <vt:lpstr>завдання</vt:lpstr>
      <vt:lpstr>Перевірка!</vt:lpstr>
      <vt:lpstr>Домашнє завдання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Речення з однорідними членами (без сполучників і зі сполучниками а, але, і)</dc:title>
  <dc:creator>Адм1н</dc:creator>
  <cp:lastModifiedBy>Адм1н</cp:lastModifiedBy>
  <cp:revision>31</cp:revision>
  <dcterms:created xsi:type="dcterms:W3CDTF">2022-07-26T14:03:56Z</dcterms:created>
  <dcterms:modified xsi:type="dcterms:W3CDTF">2023-02-18T12:01:06Z</dcterms:modified>
</cp:coreProperties>
</file>