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60" r:id="rId4"/>
    <p:sldId id="261" r:id="rId5"/>
    <p:sldId id="288" r:id="rId6"/>
    <p:sldId id="290" r:id="rId7"/>
    <p:sldId id="301" r:id="rId8"/>
    <p:sldId id="266" r:id="rId9"/>
    <p:sldId id="302" r:id="rId10"/>
    <p:sldId id="303" r:id="rId11"/>
    <p:sldId id="271" r:id="rId12"/>
    <p:sldId id="310" r:id="rId13"/>
    <p:sldId id="304" r:id="rId14"/>
    <p:sldId id="295" r:id="rId15"/>
    <p:sldId id="289" r:id="rId16"/>
    <p:sldId id="305" r:id="rId17"/>
    <p:sldId id="306" r:id="rId18"/>
    <p:sldId id="307" r:id="rId19"/>
    <p:sldId id="308" r:id="rId20"/>
    <p:sldId id="278" r:id="rId21"/>
    <p:sldId id="309" r:id="rId2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99"/>
    <a:srgbClr val="99CC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6B41C-F5F5-43E4-866C-42113A4E231E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F79DE-A759-4FFA-A7F1-F6BB29850C7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990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1451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142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4484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891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5665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74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970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926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7351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826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237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116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1232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F9960-52E6-4293-B17A-6809D39D64D6}" type="datetimeFigureOut">
              <a:rPr lang="uk-UA" smtClean="0"/>
              <a:t>27.09.2022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589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hyperlink" Target="https://learningapps.org/watch?v=pq72udx6t2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10" Type="http://schemas.openxmlformats.org/officeDocument/2006/relationships/image" Target="../media/image20.gif"/><Relationship Id="rId4" Type="http://schemas.openxmlformats.org/officeDocument/2006/relationships/image" Target="../media/image14.gif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3154381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6000" b="1" dirty="0" smtClean="0">
                <a:solidFill>
                  <a:srgbClr val="0070C0"/>
                </a:solidFill>
              </a:rPr>
              <a:t>Урок </a:t>
            </a:r>
            <a:r>
              <a:rPr lang="uk-UA" sz="6000" b="1" dirty="0" smtClean="0">
                <a:solidFill>
                  <a:srgbClr val="0070C0"/>
                </a:solidFill>
              </a:rPr>
              <a:t>4. </a:t>
            </a:r>
            <a:endParaRPr lang="uk-UA" sz="60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6000" b="1" dirty="0" err="1" smtClean="0">
                <a:solidFill>
                  <a:srgbClr val="0070C0"/>
                </a:solidFill>
              </a:rPr>
              <a:t>Мої</a:t>
            </a:r>
            <a:r>
              <a:rPr lang="ru-RU" sz="6000" b="1" dirty="0" smtClean="0">
                <a:solidFill>
                  <a:srgbClr val="0070C0"/>
                </a:solidFill>
              </a:rPr>
              <a:t> </a:t>
            </a:r>
            <a:r>
              <a:rPr lang="ru-RU" sz="6000" b="1" dirty="0" err="1">
                <a:solidFill>
                  <a:srgbClr val="0070C0"/>
                </a:solidFill>
              </a:rPr>
              <a:t>знання</a:t>
            </a:r>
            <a:r>
              <a:rPr lang="ru-RU" sz="6000" b="1" dirty="0">
                <a:solidFill>
                  <a:srgbClr val="0070C0"/>
                </a:solidFill>
              </a:rPr>
              <a:t> та </a:t>
            </a:r>
            <a:r>
              <a:rPr lang="ru-RU" sz="6000" b="1" dirty="0" err="1">
                <a:solidFill>
                  <a:srgbClr val="0070C0"/>
                </a:solidFill>
              </a:rPr>
              <a:t>вміння</a:t>
            </a:r>
            <a:endParaRPr lang="uk-UA" sz="6000" b="1" dirty="0" smtClean="0">
              <a:solidFill>
                <a:srgbClr val="0070C0"/>
              </a:solidFill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1190578" y="433502"/>
            <a:ext cx="5797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Запиши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до зошита сьогоднішню дату, тему розділу та тему уроку</a:t>
            </a:r>
            <a:endParaRPr lang="uk-UA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79" l="33603" r="51621">
                        <a14:foregroundMark x1="48189" y1="94545" x2="47092" y2="80424"/>
                        <a14:foregroundMark x1="35510" y1="27636" x2="33603" y2="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47912"/>
          <a:stretch/>
        </p:blipFill>
        <p:spPr>
          <a:xfrm rot="2378708">
            <a:off x="557846" y="64329"/>
            <a:ext cx="399753" cy="1569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008" y="281945"/>
            <a:ext cx="3652949" cy="373027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49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265616"/>
            <a:ext cx="8732066" cy="65761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П’ятикласники та п’ятикласниці розмірковували над тим, хто яку професію хоче здобути в майбутньому. Прочитай, як про це написали Северин і Поліна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961" y="5239512"/>
            <a:ext cx="2420852" cy="140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0904" y="1082438"/>
            <a:ext cx="936190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000" i="1" dirty="0">
                <a:solidFill>
                  <a:srgbClr val="002060"/>
                </a:solidFill>
              </a:rPr>
              <a:t>— Коли я виросту, я хочу стати ландшафтною </a:t>
            </a:r>
            <a:r>
              <a:rPr lang="uk-UA" sz="3000" i="1" dirty="0" err="1">
                <a:solidFill>
                  <a:srgbClr val="002060"/>
                </a:solidFill>
              </a:rPr>
              <a:t>дизайнеркою</a:t>
            </a:r>
            <a:r>
              <a:rPr lang="uk-UA" sz="3000" i="1" dirty="0">
                <a:solidFill>
                  <a:srgbClr val="002060"/>
                </a:solidFill>
              </a:rPr>
              <a:t>. Мені подобається спостерігати за рослинами. Я доглядаю домашні квіти, а в нас їх чимало! Моя мама — квітникарка, вона вирощує квіти. Я допомагаю їй оздоблювати квітковими композиціями приміщення для різних свят. Мій батько — агроном, він розповідає мені, як краще вирощувати різні рослини. Я хочу створити гарний парк у своєму місті, щоб там можна було відпочивати, гратися і влаштовувати різні веселі фестивалі.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9080" y="4055621"/>
            <a:ext cx="2121252" cy="696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Поліна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4" y="1264741"/>
            <a:ext cx="2632865" cy="252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2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6357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 «Трибуна думок»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76876" y="1653397"/>
            <a:ext cx="9804371" cy="3873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знання та вміння, на твою думку, потрібні Северину, щоб опанувати професію ветеринара, і Поліні, щоб стати ландшафтною </a:t>
            </a:r>
            <a:r>
              <a:rPr lang="uk-UA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дизайнеркою</a:t>
            </a:r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Обговори з батьками. Результати обговорення </a:t>
            </a:r>
            <a:r>
              <a:rPr lang="uk-UA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запиши</a:t>
            </a:r>
            <a:r>
              <a:rPr lang="uk-UA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таблицю в зошиті.</a:t>
            </a:r>
            <a:endParaRPr lang="uk-UA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10181247" y="2939971"/>
            <a:ext cx="1906415" cy="3731416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804498" y="757151"/>
            <a:ext cx="3096942" cy="46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Запиши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до 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зошита</a:t>
            </a:r>
            <a:endParaRPr lang="uk-UA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79" l="33603" r="51621">
                        <a14:foregroundMark x1="48189" y1="94545" x2="47092" y2="80424"/>
                        <a14:foregroundMark x1="35510" y1="27636" x2="33603" y2="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47912"/>
          <a:stretch/>
        </p:blipFill>
        <p:spPr>
          <a:xfrm rot="2378708">
            <a:off x="454676" y="-52939"/>
            <a:ext cx="399753" cy="15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940" y="3576623"/>
            <a:ext cx="4667980" cy="3109501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41956" y="249797"/>
            <a:ext cx="8732066" cy="60544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 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72" y="3227832"/>
            <a:ext cx="2167790" cy="3496436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394917" y="1346066"/>
            <a:ext cx="9118121" cy="2348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3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А ким ти хочеш стати в майбутньому? Поміркуй, які професійні знання та вміння будуть тобі потрібні. Як про це можна дізнатися більше?</a:t>
            </a:r>
            <a:endParaRPr lang="uk-UA" sz="3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288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6" name="Гімнастика для очей №15">
            <a:hlinkClick r:id="" action="ppaction://media"/>
            <a:extLst>
              <a:ext uri="{FF2B5EF4-FFF2-40B4-BE49-F238E27FC236}">
                <a16:creationId xmlns:a16="http://schemas.microsoft.com/office/drawing/2014/main" id="{077CFE25-5FE3-D32E-0F52-11D39F423C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2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30334"/>
            <a:ext cx="8732066" cy="6273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538654"/>
            <a:ext cx="8390535" cy="48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81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78852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Запам'ятай!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AD322-B33C-407A-878D-BCD8F27E8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26" y="1600200"/>
            <a:ext cx="2191350" cy="4959626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527050" y="1733177"/>
            <a:ext cx="8622792" cy="2244020"/>
          </a:xfrm>
          <a:prstGeom prst="roundRect">
            <a:avLst/>
          </a:prstGeom>
          <a:solidFill>
            <a:srgbClr val="99CC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de-DE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 </a:t>
            </a:r>
            <a:r>
              <a:rPr lang="de-DE" sz="3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r>
              <a:rPr lang="de-DE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тверді вміння) — спеціальні вміння, які можна перевірити й оцінити, наприклад, через складання іспитів або виконання тестів. Це те, що можна вивчити.</a:t>
            </a:r>
            <a:endParaRPr lang="uk-UA" sz="3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1"/>
          <p:cNvSpPr/>
          <p:nvPr/>
        </p:nvSpPr>
        <p:spPr>
          <a:xfrm>
            <a:off x="1790446" y="4032837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200" i="1" dirty="0">
                <a:solidFill>
                  <a:srgbClr val="002060"/>
                </a:solidFill>
              </a:rPr>
              <a:t>Наприклад: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200" i="1" dirty="0">
                <a:solidFill>
                  <a:srgbClr val="002060"/>
                </a:solidFill>
              </a:rPr>
              <a:t>уміння готувати їжу;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200" i="1" dirty="0">
                <a:solidFill>
                  <a:srgbClr val="002060"/>
                </a:solidFill>
              </a:rPr>
              <a:t>знання іноземних мов;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200" i="1" dirty="0">
                <a:solidFill>
                  <a:srgbClr val="002060"/>
                </a:solidFill>
              </a:rPr>
              <a:t>знання мов програмування;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3200" i="1" dirty="0">
                <a:solidFill>
                  <a:srgbClr val="002060"/>
                </a:solidFill>
              </a:rPr>
              <a:t>уміння керувати </a:t>
            </a:r>
            <a:r>
              <a:rPr lang="uk-UA" sz="3200" i="1" dirty="0" err="1">
                <a:solidFill>
                  <a:srgbClr val="002060"/>
                </a:solidFill>
              </a:rPr>
              <a:t>автівкою</a:t>
            </a:r>
            <a:r>
              <a:rPr lang="uk-UA" sz="3200" i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804498" y="757151"/>
            <a:ext cx="3096942" cy="46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Запиши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до 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зошита</a:t>
            </a:r>
            <a:endParaRPr lang="uk-UA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79" l="33603" r="51621">
                        <a14:foregroundMark x1="48189" y1="94545" x2="47092" y2="80424"/>
                        <a14:foregroundMark x1="35510" y1="27636" x2="33603" y2="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47912"/>
          <a:stretch/>
        </p:blipFill>
        <p:spPr>
          <a:xfrm rot="2378708">
            <a:off x="454676" y="-52939"/>
            <a:ext cx="399753" cy="15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78852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Запам'ятай!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AD322-B33C-407A-878D-BCD8F27E8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26" y="1600200"/>
            <a:ext cx="2191350" cy="4959626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527050" y="1377925"/>
            <a:ext cx="8622792" cy="2599272"/>
          </a:xfrm>
          <a:prstGeom prst="roundRect">
            <a:avLst/>
          </a:prstGeom>
          <a:solidFill>
            <a:srgbClr val="99CC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de-DE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 </a:t>
            </a:r>
            <a:r>
              <a:rPr lang="de-DE" sz="3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r>
              <a:rPr lang="de-DE" sz="3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м’які вміння) — важливі для будь-якої спеціальності загальні вміння. Їх складно виміряти через тести або іспити, але вони виявляються в особистісному розвитку та у взаємодії з іншими людьми.</a:t>
            </a:r>
          </a:p>
        </p:txBody>
      </p:sp>
      <p:sp>
        <p:nvSpPr>
          <p:cNvPr id="8" name="Прямоугольник 1"/>
          <p:cNvSpPr/>
          <p:nvPr/>
        </p:nvSpPr>
        <p:spPr>
          <a:xfrm>
            <a:off x="1790446" y="4032837"/>
            <a:ext cx="7359396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sz="3200" i="1" dirty="0">
                <a:solidFill>
                  <a:srgbClr val="002060"/>
                </a:solidFill>
              </a:rPr>
              <a:t>Наприклад: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3200" i="1" dirty="0" smtClean="0">
                <a:solidFill>
                  <a:srgbClr val="002060"/>
                </a:solidFill>
              </a:rPr>
              <a:t>уміння спілкуватися з іншими;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3200" i="1" dirty="0" smtClean="0">
                <a:solidFill>
                  <a:srgbClr val="002060"/>
                </a:solidFill>
              </a:rPr>
              <a:t>уміння працювати в команді;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3200" i="1" dirty="0" smtClean="0">
                <a:solidFill>
                  <a:srgbClr val="002060"/>
                </a:solidFill>
              </a:rPr>
              <a:t>уміння концентрувати увагу;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3200" i="1" dirty="0" smtClean="0">
                <a:solidFill>
                  <a:srgbClr val="002060"/>
                </a:solidFill>
              </a:rPr>
              <a:t>творче мислення;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sz="3200" i="1" dirty="0" smtClean="0">
                <a:solidFill>
                  <a:srgbClr val="002060"/>
                </a:solidFill>
              </a:rPr>
              <a:t>критичне мислення.</a:t>
            </a:r>
            <a:endParaRPr lang="uk-UA" sz="3200" i="1" dirty="0">
              <a:solidFill>
                <a:srgbClr val="002060"/>
              </a:solidFill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804498" y="757151"/>
            <a:ext cx="3096942" cy="46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Запиши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до 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зошита</a:t>
            </a:r>
            <a:endParaRPr lang="uk-UA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79" l="33603" r="51621">
                        <a14:foregroundMark x1="48189" y1="94545" x2="47092" y2="80424"/>
                        <a14:foregroundMark x1="35510" y1="27636" x2="33603" y2="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47912"/>
          <a:stretch/>
        </p:blipFill>
        <p:spPr>
          <a:xfrm rot="2378708">
            <a:off x="454676" y="-52939"/>
            <a:ext cx="399753" cy="15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250423"/>
            <a:ext cx="8732066" cy="6210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Поміркуй, які “тверді” та “м’які” навички можуть знадобитися тобі в майбутній професії. Заповни таблицю в зошиті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256" y="3226550"/>
            <a:ext cx="3636264" cy="363626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687832" y="1743190"/>
          <a:ext cx="8128000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uk-UA" sz="2500" b="1" dirty="0">
                          <a:solidFill>
                            <a:schemeClr val="tx1"/>
                          </a:solidFill>
                        </a:rPr>
                        <a:t>Моя майбутня професія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uk-U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uk-UA" sz="2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uk-UA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b="1" i="1" dirty="0">
                          <a:solidFill>
                            <a:schemeClr val="tx1"/>
                          </a:solidFill>
                        </a:rPr>
                        <a:t>Hard skills</a:t>
                      </a:r>
                    </a:p>
                    <a:p>
                      <a:pPr algn="ctr"/>
                      <a:r>
                        <a:rPr lang="en-US" sz="25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uk-UA" sz="2500" b="1" dirty="0">
                          <a:solidFill>
                            <a:schemeClr val="tx1"/>
                          </a:solidFill>
                        </a:rPr>
                        <a:t>тверді вміння)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i="1" dirty="0">
                          <a:solidFill>
                            <a:schemeClr val="tx1"/>
                          </a:solidFill>
                        </a:rPr>
                        <a:t>Soft skills</a:t>
                      </a:r>
                    </a:p>
                    <a:p>
                      <a:pPr algn="ctr"/>
                      <a:r>
                        <a:rPr lang="en-US" sz="25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uk-UA" sz="2500" b="1" dirty="0">
                          <a:solidFill>
                            <a:schemeClr val="tx1"/>
                          </a:solidFill>
                        </a:rPr>
                        <a:t>м’які вміння)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uk-UA" sz="25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uk-UA" sz="2500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  <a:p>
                      <a:pPr algn="ctr"/>
                      <a:endParaRPr lang="uk-UA" sz="25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5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uk-UA" sz="2500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Прямокутник 7"/>
          <p:cNvSpPr/>
          <p:nvPr/>
        </p:nvSpPr>
        <p:spPr>
          <a:xfrm>
            <a:off x="804498" y="757151"/>
            <a:ext cx="3096942" cy="46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Запиши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до 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зошита</a:t>
            </a:r>
            <a:endParaRPr lang="uk-UA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79" l="33603" r="51621">
                        <a14:foregroundMark x1="48189" y1="94545" x2="47092" y2="80424"/>
                        <a14:foregroundMark x1="35510" y1="27636" x2="33603" y2="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47912"/>
          <a:stretch/>
        </p:blipFill>
        <p:spPr>
          <a:xfrm rot="2378708">
            <a:off x="454676" y="-52939"/>
            <a:ext cx="399753" cy="15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4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208202"/>
            <a:ext cx="8732066" cy="93193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Уляна запропонувала однокласникам та однокласницям створити портфоліо, у якому зберігатимуться роботи, що свідчать про здобуті знання та вміння. Започаткуй такий проєкт і ти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85538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noFill/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ОРІЄНТОВНА СТРУКТУРА ПОРТФОЛІО</a:t>
            </a:r>
            <a:endParaRPr lang="ru-RU" sz="5400" b="1" cap="none" spc="0" dirty="0">
              <a:ln w="9525">
                <a:noFill/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54101" y="2120465"/>
            <a:ext cx="99186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i="1" dirty="0">
                <a:solidFill>
                  <a:srgbClr val="002060"/>
                </a:solidFill>
              </a:rPr>
              <a:t>1. </a:t>
            </a:r>
            <a:r>
              <a:rPr lang="uk-UA" sz="3000" i="1" dirty="0" smtClean="0">
                <a:solidFill>
                  <a:srgbClr val="002060"/>
                </a:solidFill>
              </a:rPr>
              <a:t>Титульний аркуш “Це Я” (колаж — мої фотографії, моя сім’я тощо).</a:t>
            </a:r>
          </a:p>
          <a:p>
            <a:r>
              <a:rPr lang="uk-UA" sz="3000" i="1" dirty="0" smtClean="0">
                <a:solidFill>
                  <a:srgbClr val="002060"/>
                </a:solidFill>
              </a:rPr>
              <a:t>2</a:t>
            </a:r>
            <a:r>
              <a:rPr lang="uk-UA" sz="3000" i="1" dirty="0">
                <a:solidFill>
                  <a:srgbClr val="002060"/>
                </a:solidFill>
              </a:rPr>
              <a:t>. Мій розпорядок дня.</a:t>
            </a:r>
          </a:p>
          <a:p>
            <a:r>
              <a:rPr lang="ru-RU" sz="3000" i="1" dirty="0">
                <a:solidFill>
                  <a:srgbClr val="002060"/>
                </a:solidFill>
              </a:rPr>
              <a:t>3. </a:t>
            </a:r>
            <a:r>
              <a:rPr lang="uk-UA" sz="3000" i="1" dirty="0" smtClean="0">
                <a:solidFill>
                  <a:srgbClr val="002060"/>
                </a:solidFill>
              </a:rPr>
              <a:t>Що я вмію і люблю робити</a:t>
            </a:r>
            <a:r>
              <a:rPr lang="ru-RU" sz="3000" i="1" dirty="0" smtClean="0">
                <a:solidFill>
                  <a:srgbClr val="002060"/>
                </a:solidFill>
              </a:rPr>
              <a:t>.</a:t>
            </a:r>
            <a:endParaRPr lang="ru-RU" sz="3000" i="1" dirty="0">
              <a:solidFill>
                <a:srgbClr val="002060"/>
              </a:solidFill>
            </a:endParaRPr>
          </a:p>
          <a:p>
            <a:r>
              <a:rPr lang="ru-RU" sz="3000" i="1" dirty="0">
                <a:solidFill>
                  <a:srgbClr val="002060"/>
                </a:solidFill>
              </a:rPr>
              <a:t>4. </a:t>
            </a:r>
            <a:r>
              <a:rPr lang="uk-UA" sz="3000" i="1" dirty="0" smtClean="0">
                <a:solidFill>
                  <a:srgbClr val="002060"/>
                </a:solidFill>
              </a:rPr>
              <a:t>Моя творчість: участь у гуртках, секціях </a:t>
            </a:r>
            <a:r>
              <a:rPr lang="uk-UA" sz="3000" i="1" dirty="0">
                <a:solidFill>
                  <a:srgbClr val="002060"/>
                </a:solidFill>
              </a:rPr>
              <a:t>і клубах.</a:t>
            </a:r>
          </a:p>
          <a:p>
            <a:r>
              <a:rPr lang="ru-RU" sz="3000" i="1" dirty="0">
                <a:solidFill>
                  <a:srgbClr val="002060"/>
                </a:solidFill>
              </a:rPr>
              <a:t>5. </a:t>
            </a:r>
            <a:r>
              <a:rPr lang="uk-UA" sz="3000" i="1" dirty="0" smtClean="0">
                <a:solidFill>
                  <a:srgbClr val="002060"/>
                </a:solidFill>
              </a:rPr>
              <a:t>Мої</a:t>
            </a:r>
            <a:r>
              <a:rPr lang="ru-RU" sz="3000" i="1" dirty="0" smtClean="0">
                <a:solidFill>
                  <a:srgbClr val="002060"/>
                </a:solidFill>
              </a:rPr>
              <a:t> </a:t>
            </a:r>
            <a:r>
              <a:rPr lang="uk-UA" sz="3000" i="1" dirty="0" smtClean="0">
                <a:solidFill>
                  <a:srgbClr val="002060"/>
                </a:solidFill>
              </a:rPr>
              <a:t>успіхи в навчанні</a:t>
            </a:r>
            <a:r>
              <a:rPr lang="ru-RU" sz="3000" i="1" dirty="0" smtClean="0">
                <a:solidFill>
                  <a:srgbClr val="002060"/>
                </a:solidFill>
              </a:rPr>
              <a:t>.</a:t>
            </a:r>
            <a:endParaRPr lang="ru-RU" sz="3000" i="1" dirty="0">
              <a:solidFill>
                <a:srgbClr val="002060"/>
              </a:solidFill>
            </a:endParaRPr>
          </a:p>
          <a:p>
            <a:r>
              <a:rPr lang="uk-UA" sz="3000" i="1" dirty="0">
                <a:solidFill>
                  <a:srgbClr val="002060"/>
                </a:solidFill>
              </a:rPr>
              <a:t>6. Мої досягнення.</a:t>
            </a:r>
          </a:p>
          <a:p>
            <a:r>
              <a:rPr lang="ru-RU" sz="3000" i="1" dirty="0">
                <a:solidFill>
                  <a:srgbClr val="002060"/>
                </a:solidFill>
              </a:rPr>
              <a:t>7</a:t>
            </a:r>
            <a:r>
              <a:rPr lang="ru-RU" sz="3000" i="1" dirty="0" smtClean="0">
                <a:solidFill>
                  <a:srgbClr val="002060"/>
                </a:solidFill>
              </a:rPr>
              <a:t>. </a:t>
            </a:r>
            <a:r>
              <a:rPr lang="uk-UA" sz="3000" i="1" dirty="0" smtClean="0">
                <a:solidFill>
                  <a:srgbClr val="002060"/>
                </a:solidFill>
              </a:rPr>
              <a:t>Мої</a:t>
            </a:r>
            <a:r>
              <a:rPr lang="ru-RU" sz="3000" i="1" dirty="0" smtClean="0">
                <a:solidFill>
                  <a:srgbClr val="002060"/>
                </a:solidFill>
              </a:rPr>
              <a:t> </a:t>
            </a:r>
            <a:r>
              <a:rPr lang="uk-UA" sz="3000" i="1" dirty="0" smtClean="0">
                <a:solidFill>
                  <a:srgbClr val="002060"/>
                </a:solidFill>
              </a:rPr>
              <a:t>плани та мрії.</a:t>
            </a:r>
          </a:p>
          <a:p>
            <a:r>
              <a:rPr lang="ru-RU" sz="3000" i="1" dirty="0" smtClean="0">
                <a:solidFill>
                  <a:srgbClr val="002060"/>
                </a:solidFill>
              </a:rPr>
              <a:t>8</a:t>
            </a:r>
            <a:r>
              <a:rPr lang="ru-RU" sz="3000" i="1" dirty="0">
                <a:solidFill>
                  <a:srgbClr val="002060"/>
                </a:solidFill>
              </a:rPr>
              <a:t>. Що я </a:t>
            </a:r>
            <a:r>
              <a:rPr lang="uk-UA" sz="3000" i="1" dirty="0" smtClean="0">
                <a:solidFill>
                  <a:srgbClr val="002060"/>
                </a:solidFill>
              </a:rPr>
              <a:t>вважаю для себе важливим</a:t>
            </a:r>
            <a:r>
              <a:rPr lang="ru-RU" sz="3000" i="1" dirty="0" smtClean="0">
                <a:solidFill>
                  <a:srgbClr val="002060"/>
                </a:solidFill>
              </a:rPr>
              <a:t>.</a:t>
            </a:r>
            <a:endParaRPr lang="uk-UA" sz="3000" i="1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4011" y="3718560"/>
            <a:ext cx="2113184" cy="306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4"/>
          <p:cNvSpPr/>
          <p:nvPr/>
        </p:nvSpPr>
        <p:spPr>
          <a:xfrm>
            <a:off x="3557350" y="195774"/>
            <a:ext cx="8634650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Online </a:t>
            </a:r>
            <a:r>
              <a:rPr lang="uk-UA" alt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</a:t>
            </a:r>
            <a:endParaRPr lang="en-US" alt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8775700" y="1041399"/>
            <a:ext cx="3238254" cy="5657441"/>
          </a:xfrm>
          <a:prstGeom prst="rect">
            <a:avLst/>
          </a:prstGeom>
        </p:spPr>
      </p:pic>
      <p:pic>
        <p:nvPicPr>
          <p:cNvPr id="7" name="Рисунок 6">
            <a:hlinkClick r:id="rId4"/>
            <a:extLst>
              <a:ext uri="{FF2B5EF4-FFF2-40B4-BE49-F238E27FC236}">
                <a16:creationId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78833" y="1236249"/>
            <a:ext cx="5155954" cy="5545552"/>
          </a:xfrm>
          <a:prstGeom prst="rect">
            <a:avLst/>
          </a:prstGeom>
        </p:spPr>
      </p:pic>
      <p:sp>
        <p:nvSpPr>
          <p:cNvPr id="9" name="Дата 1">
            <a:extLst>
              <a:ext uri="{FF2B5EF4-FFF2-40B4-BE49-F238E27FC236}">
                <a16:creationId xmlns:a16="http://schemas.microsoft.com/office/drawing/2014/main" id="{AD4BB2F5-94AD-B733-5DCD-86B17E4F8DE1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BD6050-452F-1002-8DC6-F690CE395B2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66321F-D5A9-9B4B-F3B5-B630CD6505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6"/>
          <a:stretch/>
        </p:blipFill>
        <p:spPr>
          <a:xfrm>
            <a:off x="5435865" y="2387195"/>
            <a:ext cx="3138757" cy="43946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863699" y="975176"/>
            <a:ext cx="3912001" cy="1291263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F2606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1868CD-E22E-4283-B014-D9EDAB594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t="11814" r="11918" b="11435"/>
          <a:stretch/>
        </p:blipFill>
        <p:spPr bwMode="auto">
          <a:xfrm>
            <a:off x="9570177" y="1648781"/>
            <a:ext cx="1486513" cy="147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92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59108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Позитивне налаштування на урок. Що візьмемо на урок?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9FF545-05CE-BA9B-5F66-6CAD5FAC7B44}"/>
              </a:ext>
            </a:extLst>
          </p:cNvPr>
          <p:cNvSpPr txBox="1"/>
          <p:nvPr/>
        </p:nvSpPr>
        <p:spPr>
          <a:xfrm>
            <a:off x="974679" y="1309064"/>
            <a:ext cx="4192124" cy="5196166"/>
          </a:xfrm>
          <a:prstGeom prst="rect">
            <a:avLst/>
          </a:prstGeom>
          <a:solidFill>
            <a:srgbClr val="00B050"/>
          </a:solidFill>
          <a:ln w="76200">
            <a:solidFill>
              <a:srgbClr val="00206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М – мислення </a:t>
            </a:r>
          </a:p>
          <a:p>
            <a:pPr>
              <a:lnSpc>
                <a:spcPct val="150000"/>
              </a:lnSpc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А – активність </a:t>
            </a:r>
          </a:p>
          <a:p>
            <a:pPr>
              <a:lnSpc>
                <a:spcPct val="150000"/>
              </a:lnSpc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Н – наполегливість </a:t>
            </a:r>
          </a:p>
          <a:p>
            <a:pPr>
              <a:lnSpc>
                <a:spcPct val="150000"/>
              </a:lnSpc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У – уважність   </a:t>
            </a:r>
          </a:p>
          <a:p>
            <a:pPr>
              <a:lnSpc>
                <a:spcPct val="150000"/>
              </a:lnSpc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К – кмітливість </a:t>
            </a:r>
          </a:p>
          <a:p>
            <a:pPr>
              <a:lnSpc>
                <a:spcPct val="150000"/>
              </a:lnSpc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Ш – швидкість  мислення</a:t>
            </a:r>
          </a:p>
          <a:p>
            <a:pPr>
              <a:lnSpc>
                <a:spcPct val="150000"/>
              </a:lnSpc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В – винахідливість </a:t>
            </a:r>
          </a:p>
          <a:p>
            <a:pPr>
              <a:lnSpc>
                <a:spcPct val="150000"/>
              </a:lnSpc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В – витримка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A95A915-BC51-28F4-23AC-69C1DD2B7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149" y="1375378"/>
            <a:ext cx="6280581" cy="514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3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459934" y="197716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Домашнє завдання</a:t>
            </a:r>
          </a:p>
        </p:txBody>
      </p:sp>
      <p:sp>
        <p:nvSpPr>
          <p:cNvPr id="5" name="Прямокутник: округлені кути 5">
            <a:extLst>
              <a:ext uri="{FF2B5EF4-FFF2-40B4-BE49-F238E27FC236}">
                <a16:creationId xmlns:a16="http://schemas.microsoft.com/office/drawing/2014/main" id="{F35B1DC1-1FB4-485D-B536-AB95778CE417}"/>
              </a:ext>
            </a:extLst>
          </p:cNvPr>
          <p:cNvSpPr/>
          <p:nvPr/>
        </p:nvSpPr>
        <p:spPr>
          <a:xfrm>
            <a:off x="5822576" y="1250576"/>
            <a:ext cx="6064624" cy="5068944"/>
          </a:xfrm>
          <a:prstGeom prst="roundRect">
            <a:avLst/>
          </a:prstGeom>
          <a:ln w="57150">
            <a:solidFill>
              <a:srgbClr val="2F324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бажання розпитай рідних, які навички потрібні їм у їхній професійній діяльності.</a:t>
            </a:r>
          </a:p>
          <a:p>
            <a:pPr algn="ctr"/>
            <a:endParaRPr lang="uk-UA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Короткий запис в щоденник</a:t>
            </a:r>
          </a:p>
          <a:p>
            <a:pPr algn="ctr"/>
            <a:r>
              <a:rPr lang="uk-UA" sz="3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с.18-22.</a:t>
            </a:r>
            <a:endParaRPr lang="uk-UA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10000"/>
          <a:stretch/>
        </p:blipFill>
        <p:spPr>
          <a:xfrm>
            <a:off x="240165" y="1983441"/>
            <a:ext cx="5340365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3459934" y="164944"/>
            <a:ext cx="8732066" cy="7566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Рефлексія «Світлофор настрою».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іть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дорогу, використавши пропуск у вигляді цеглинки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LEGO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E799B92-4E40-49F1-B3CB-B2F1620CB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88" b="2320"/>
          <a:stretch/>
        </p:blipFill>
        <p:spPr>
          <a:xfrm>
            <a:off x="9397596" y="1251166"/>
            <a:ext cx="2202787" cy="480341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CCBC69E-839A-4665-9A49-55B5D767D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2" r="38226" b="2320"/>
          <a:stretch/>
        </p:blipFill>
        <p:spPr>
          <a:xfrm>
            <a:off x="4752031" y="1251166"/>
            <a:ext cx="2202787" cy="480341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C601840-01F4-4CD8-8F61-E440DBCAF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274" b="2320"/>
          <a:stretch/>
        </p:blipFill>
        <p:spPr>
          <a:xfrm>
            <a:off x="749633" y="1251166"/>
            <a:ext cx="2202787" cy="4803417"/>
          </a:xfrm>
          <a:prstGeom prst="rect">
            <a:avLst/>
          </a:prstGeom>
        </p:spPr>
      </p:pic>
      <p:sp>
        <p:nvSpPr>
          <p:cNvPr id="17" name="Бульбашка прямої мови: прямокутна з округленими кутами 16">
            <a:extLst>
              <a:ext uri="{FF2B5EF4-FFF2-40B4-BE49-F238E27FC236}">
                <a16:creationId xmlns:a16="http://schemas.microsoft.com/office/drawing/2014/main" id="{809DF914-C952-47E5-94F7-1AC05BA82385}"/>
              </a:ext>
            </a:extLst>
          </p:cNvPr>
          <p:cNvSpPr/>
          <p:nvPr/>
        </p:nvSpPr>
        <p:spPr>
          <a:xfrm>
            <a:off x="1967012" y="1456402"/>
            <a:ext cx="1823392" cy="885825"/>
          </a:xfrm>
          <a:prstGeom prst="wedgeRoundRectCallout">
            <a:avLst>
              <a:gd name="adj1" fmla="val -44340"/>
              <a:gd name="adj2" fmla="val 63575"/>
              <a:gd name="adj3" fmla="val 16667"/>
            </a:avLst>
          </a:prstGeom>
          <a:solidFill>
            <a:srgbClr val="3EE56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просто!</a:t>
            </a:r>
          </a:p>
        </p:txBody>
      </p:sp>
      <p:sp>
        <p:nvSpPr>
          <p:cNvPr id="21" name="Бульбашка прямої мови: прямокутна з округленими кутами 20">
            <a:extLst>
              <a:ext uri="{FF2B5EF4-FFF2-40B4-BE49-F238E27FC236}">
                <a16:creationId xmlns:a16="http://schemas.microsoft.com/office/drawing/2014/main" id="{F027A46A-0904-474B-99F3-07EB4C80E74E}"/>
              </a:ext>
            </a:extLst>
          </p:cNvPr>
          <p:cNvSpPr/>
          <p:nvPr/>
        </p:nvSpPr>
        <p:spPr>
          <a:xfrm>
            <a:off x="4671161" y="1289317"/>
            <a:ext cx="2728866" cy="1110137"/>
          </a:xfrm>
          <a:prstGeom prst="wedgeRoundRectCallout">
            <a:avLst>
              <a:gd name="adj1" fmla="val -7341"/>
              <a:gd name="adj2" fmla="val 64433"/>
              <a:gd name="adj3" fmla="val 16667"/>
            </a:avLst>
          </a:prstGeom>
          <a:solidFill>
            <a:srgbClr val="F9CA2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довелося докласти зусилля.</a:t>
            </a:r>
          </a:p>
        </p:txBody>
      </p:sp>
      <p:sp>
        <p:nvSpPr>
          <p:cNvPr id="22" name="Бульбашка прямої мови: прямокутна з округленими кутами 21">
            <a:extLst>
              <a:ext uri="{FF2B5EF4-FFF2-40B4-BE49-F238E27FC236}">
                <a16:creationId xmlns:a16="http://schemas.microsoft.com/office/drawing/2014/main" id="{067E5DC4-D958-40A4-896E-132BBC24AD63}"/>
              </a:ext>
            </a:extLst>
          </p:cNvPr>
          <p:cNvSpPr/>
          <p:nvPr/>
        </p:nvSpPr>
        <p:spPr>
          <a:xfrm>
            <a:off x="7729642" y="1456402"/>
            <a:ext cx="1823392" cy="1110137"/>
          </a:xfrm>
          <a:prstGeom prst="wedgeRoundRectCallout">
            <a:avLst>
              <a:gd name="adj1" fmla="val 76329"/>
              <a:gd name="adj2" fmla="val 34543"/>
              <a:gd name="adj3" fmla="val 16667"/>
            </a:avLst>
          </a:prstGeom>
          <a:solidFill>
            <a:srgbClr val="FB342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нічого не вдалося!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0F84CF-9CB7-487B-9121-13956F3B9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4" y="1251166"/>
            <a:ext cx="12061031" cy="55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5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" name="Гімнастика для очей №4">
            <a:hlinkClick r:id="" action="ppaction://media"/>
            <a:extLst>
              <a:ext uri="{FF2B5EF4-FFF2-40B4-BE49-F238E27FC236}">
                <a16:creationId xmlns:a16="http://schemas.microsoft.com/office/drawing/2014/main" id="{B8076168-520D-4BBD-8E0A-9AD21652BC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9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30333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538654"/>
            <a:ext cx="8390535" cy="48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21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59108"/>
            <a:ext cx="8732066" cy="65369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Учителька поставила дітям два запитання і почула такі відповіді.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це могли бути запитання? Сформулюй їх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49" y="2753534"/>
            <a:ext cx="2851680" cy="4109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13" y="1133856"/>
            <a:ext cx="4586616" cy="5570655"/>
          </a:xfrm>
          <a:prstGeom prst="rect">
            <a:avLst/>
          </a:prstGeom>
        </p:spPr>
      </p:pic>
      <p:sp>
        <p:nvSpPr>
          <p:cNvPr id="11" name="Овальная выноска 8"/>
          <p:cNvSpPr/>
          <p:nvPr/>
        </p:nvSpPr>
        <p:spPr>
          <a:xfrm flipH="1">
            <a:off x="73152" y="1456402"/>
            <a:ext cx="2944368" cy="3203937"/>
          </a:xfrm>
          <a:prstGeom prst="wedgeEllipseCallout">
            <a:avLst>
              <a:gd name="adj1" fmla="val -72696"/>
              <a:gd name="adj2" fmla="val -134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Навчився розрізняти букви, цифри,</a:t>
            </a:r>
          </a:p>
          <a:p>
            <a:pPr algn="ctr"/>
            <a:r>
              <a:rPr lang="uk-UA" sz="2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вивчив правила …</a:t>
            </a:r>
            <a:endParaRPr lang="uk-UA" sz="2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вальная выноска 9"/>
          <p:cNvSpPr/>
          <p:nvPr/>
        </p:nvSpPr>
        <p:spPr>
          <a:xfrm>
            <a:off x="7038692" y="1272975"/>
            <a:ext cx="4958235" cy="1480559"/>
          </a:xfrm>
          <a:prstGeom prst="wedgeEllipseCallout">
            <a:avLst>
              <a:gd name="adj1" fmla="val -63619"/>
              <a:gd name="adj2" fmla="val 334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Читаю, рахую, малюю,</a:t>
            </a:r>
          </a:p>
          <a:p>
            <a:pPr algn="ctr"/>
            <a:r>
              <a:rPr lang="ru-RU" sz="25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танцюю, дотримуюся</a:t>
            </a:r>
          </a:p>
          <a:p>
            <a:pPr algn="ctr"/>
            <a:r>
              <a:rPr lang="ru-RU" sz="25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 …</a:t>
            </a:r>
            <a:endParaRPr lang="uk-UA" sz="250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27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30333"/>
            <a:ext cx="8732066" cy="76374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Прочитай цікаву притчу та обговори зі своїми однокласниками та однокласницями, чого вона навчає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538654"/>
            <a:ext cx="8390535" cy="48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37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236355"/>
            <a:ext cx="8732066" cy="5002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Дай відповіді на запитання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89"/>
          <a:stretch/>
        </p:blipFill>
        <p:spPr>
          <a:xfrm>
            <a:off x="9152438" y="3429000"/>
            <a:ext cx="3039562" cy="33619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08" y="1225296"/>
            <a:ext cx="8676132" cy="517801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637322" y="2202764"/>
            <a:ext cx="7515115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sz="3500" i="1" dirty="0" smtClean="0">
                <a:solidFill>
                  <a:schemeClr val="bg1"/>
                </a:solidFill>
              </a:rPr>
              <a:t>Яка основна думка притчі?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sz="3500" i="1" dirty="0" smtClean="0">
                <a:solidFill>
                  <a:schemeClr val="bg1"/>
                </a:solidFill>
              </a:rPr>
              <a:t>Що тебе вразило?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uk-UA" sz="3500" i="1" dirty="0" smtClean="0">
                <a:solidFill>
                  <a:schemeClr val="bg1"/>
                </a:solidFill>
              </a:rPr>
              <a:t>Чи можеш ти сьогодні використати ідею притчі для формування власного добробуту?</a:t>
            </a:r>
            <a:endParaRPr lang="uk-UA" sz="35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8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52185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242431"/>
            <a:ext cx="8732066" cy="65761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П’ятикласники та п’ятикласниці розмірковували над тим, хто яку професію хоче здобути в майбутньому. Прочитай, як про це написали Северин і Поліна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961" y="5239512"/>
            <a:ext cx="2420852" cy="140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34967" y="1225689"/>
            <a:ext cx="808784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000" i="1" dirty="0">
                <a:solidFill>
                  <a:srgbClr val="002060"/>
                </a:solidFill>
              </a:rPr>
              <a:t>— Коли я виросту, я хочу стати ветеринаром. Я дуже люблю тварин. У мене вдома є кішка </a:t>
            </a:r>
            <a:r>
              <a:rPr lang="uk-UA" sz="3000" i="1" dirty="0" err="1">
                <a:solidFill>
                  <a:srgbClr val="002060"/>
                </a:solidFill>
              </a:rPr>
              <a:t>Кнопа</a:t>
            </a:r>
            <a:r>
              <a:rPr lang="uk-UA" sz="3000" i="1" dirty="0">
                <a:solidFill>
                  <a:srgbClr val="002060"/>
                </a:solidFill>
              </a:rPr>
              <a:t> і двоє песиків — Сем і Рем. Я їх годую, вичісую, мию, гуляю з ними щодня. </a:t>
            </a:r>
            <a:r>
              <a:rPr lang="uk-UA" sz="3000" i="1" dirty="0" err="1">
                <a:solidFill>
                  <a:srgbClr val="002060"/>
                </a:solidFill>
              </a:rPr>
              <a:t>Кнопу</a:t>
            </a:r>
            <a:r>
              <a:rPr lang="uk-UA" sz="3000" i="1" dirty="0">
                <a:solidFill>
                  <a:srgbClr val="002060"/>
                </a:solidFill>
              </a:rPr>
              <a:t> я знайшов біля під’їзду, зовсім маленьку і беззахисну, і взяв її додому. Відтоді я вирішив стати ветеринаром і допомагати тваринам. Адже вони, як і люди, можуть хворіти. Тож тваринам теж потрібні гарні лікарі.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7726" t="4742" r="17897" b="5086"/>
          <a:stretch/>
        </p:blipFill>
        <p:spPr>
          <a:xfrm>
            <a:off x="253110" y="1272058"/>
            <a:ext cx="3596792" cy="4360646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234344" y="5752618"/>
            <a:ext cx="2121252" cy="6960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Северин </a:t>
            </a:r>
          </a:p>
        </p:txBody>
      </p:sp>
    </p:spTree>
    <p:extLst>
      <p:ext uri="{BB962C8B-B14F-4D97-AF65-F5344CB8AC3E}">
        <p14:creationId xmlns:p14="http://schemas.microsoft.com/office/powerpoint/2010/main" val="29031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841</Words>
  <Application>Microsoft Office PowerPoint</Application>
  <PresentationFormat>Широкий екран</PresentationFormat>
  <Paragraphs>155</Paragraphs>
  <Slides>21</Slides>
  <Notes>2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15</cp:revision>
  <dcterms:created xsi:type="dcterms:W3CDTF">2022-09-12T20:34:06Z</dcterms:created>
  <dcterms:modified xsi:type="dcterms:W3CDTF">2022-09-26T22:13:38Z</dcterms:modified>
</cp:coreProperties>
</file>