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3"/>
  </p:notesMasterIdLst>
  <p:sldIdLst>
    <p:sldId id="256" r:id="rId2"/>
    <p:sldId id="280" r:id="rId3"/>
    <p:sldId id="281" r:id="rId4"/>
    <p:sldId id="283" r:id="rId5"/>
    <p:sldId id="282" r:id="rId6"/>
    <p:sldId id="284" r:id="rId7"/>
    <p:sldId id="285" r:id="rId8"/>
    <p:sldId id="290" r:id="rId9"/>
    <p:sldId id="286" r:id="rId10"/>
    <p:sldId id="287" r:id="rId11"/>
    <p:sldId id="288" r:id="rId12"/>
    <p:sldId id="257" r:id="rId13"/>
    <p:sldId id="273" r:id="rId14"/>
    <p:sldId id="274" r:id="rId15"/>
    <p:sldId id="279" r:id="rId16"/>
    <p:sldId id="296" r:id="rId17"/>
    <p:sldId id="292" r:id="rId18"/>
    <p:sldId id="297" r:id="rId19"/>
    <p:sldId id="298" r:id="rId20"/>
    <p:sldId id="299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00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8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0C6DF-C25B-4C7E-898F-2B2FB0127D18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C77E8-29E0-4784-B2B8-F633A287D37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865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C77E8-29E0-4784-B2B8-F633A287D378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724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1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83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0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53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91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1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8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8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7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5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9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1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6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4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4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257" y="2857496"/>
            <a:ext cx="7956376" cy="1785950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rgbClr val="7030A0"/>
                </a:solidFill>
              </a:rPr>
              <a:t>Урок розвитку зв</a:t>
            </a:r>
            <a:r>
              <a:rPr lang="en-US" sz="6000" b="1" dirty="0">
                <a:solidFill>
                  <a:srgbClr val="7030A0"/>
                </a:solidFill>
              </a:rPr>
              <a:t>’</a:t>
            </a:r>
            <a:r>
              <a:rPr lang="uk-UA" sz="6000" b="1" dirty="0" err="1">
                <a:solidFill>
                  <a:srgbClr val="7030A0"/>
                </a:solidFill>
              </a:rPr>
              <a:t>язного</a:t>
            </a:r>
            <a:r>
              <a:rPr lang="uk-UA" sz="6000" b="1" dirty="0">
                <a:solidFill>
                  <a:srgbClr val="7030A0"/>
                </a:solidFill>
              </a:rPr>
              <a:t> мовлення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17269"/>
            <a:ext cx="9144000" cy="995354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Складання розповіді за запитаннями</a:t>
            </a:r>
            <a:r>
              <a:rPr lang="ru-RU" sz="36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Малюю  </a:t>
            </a:r>
            <a:r>
              <a:rPr lang="ru-RU" sz="3600" b="1" dirty="0" err="1">
                <a:solidFill>
                  <a:srgbClr val="C00000"/>
                </a:solidFill>
              </a:rPr>
              <a:t>зимові</a:t>
            </a:r>
            <a:r>
              <a:rPr lang="ru-RU" sz="3600" b="1" dirty="0">
                <a:solidFill>
                  <a:srgbClr val="C00000"/>
                </a:solidFill>
              </a:rPr>
              <a:t>  </a:t>
            </a:r>
            <a:r>
              <a:rPr lang="ru-RU" sz="3600" b="1" dirty="0" err="1">
                <a:solidFill>
                  <a:srgbClr val="C00000"/>
                </a:solidFill>
              </a:rPr>
              <a:t>розваги</a:t>
            </a:r>
            <a:r>
              <a:rPr lang="ru-RU" sz="3600" b="1" dirty="0">
                <a:solidFill>
                  <a:srgbClr val="C00000"/>
                </a:solidFill>
              </a:rPr>
              <a:t>.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404664"/>
            <a:ext cx="4743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C00000"/>
                </a:solidFill>
              </a:rPr>
              <a:t>Зимові розваги дітей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46160" y="2160588"/>
            <a:ext cx="607529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B5860D-B4B3-466A-9364-3B1B2588704D}"/>
              </a:ext>
            </a:extLst>
          </p:cNvPr>
          <p:cNvSpPr txBox="1"/>
          <p:nvPr/>
        </p:nvSpPr>
        <p:spPr>
          <a:xfrm>
            <a:off x="458823" y="1052736"/>
            <a:ext cx="778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Розглянь малюнок.  Розкажи  чим  займаються  діти</a:t>
            </a:r>
            <a:r>
              <a:rPr lang="uk-UA" dirty="0">
                <a:solidFill>
                  <a:srgbClr val="002060"/>
                </a:solidFill>
              </a:rPr>
              <a:t>.</a:t>
            </a:r>
            <a:endParaRPr lang="LID4096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C00000"/>
                </a:solidFill>
              </a:rPr>
              <a:t>Зимові розваги дітей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7965" y="2160588"/>
            <a:ext cx="541168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CF13CF-A14A-40A0-BB58-0A8BE01E7234}"/>
              </a:ext>
            </a:extLst>
          </p:cNvPr>
          <p:cNvSpPr txBox="1"/>
          <p:nvPr/>
        </p:nvSpPr>
        <p:spPr>
          <a:xfrm>
            <a:off x="458823" y="1052736"/>
            <a:ext cx="778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Розглянь малюнок.  Розкажи  чим  займаються  діти</a:t>
            </a:r>
            <a:r>
              <a:rPr lang="uk-UA" dirty="0">
                <a:solidFill>
                  <a:srgbClr val="002060"/>
                </a:solidFill>
              </a:rPr>
              <a:t>.</a:t>
            </a:r>
            <a:endParaRPr lang="LID4096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11160"/>
            <a:ext cx="9144000" cy="1143000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008000"/>
                </a:solidFill>
              </a:rPr>
              <a:t>Пригадайте, що виражає речення.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589" y="2348880"/>
            <a:ext cx="7994849" cy="3880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err="1">
                <a:solidFill>
                  <a:srgbClr val="C00000"/>
                </a:solidFill>
              </a:rPr>
              <a:t>Речення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err="1">
                <a:solidFill>
                  <a:srgbClr val="C00000"/>
                </a:solidFill>
              </a:rPr>
              <a:t>виражає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err="1">
                <a:solidFill>
                  <a:srgbClr val="C00000"/>
                </a:solidFill>
              </a:rPr>
              <a:t>закінчену</a:t>
            </a:r>
            <a:r>
              <a:rPr lang="ru-RU" sz="6600" b="1" dirty="0">
                <a:solidFill>
                  <a:srgbClr val="C00000"/>
                </a:solidFill>
              </a:rPr>
              <a:t> думку.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9144000" cy="1143000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008000"/>
                </a:solidFill>
              </a:rPr>
              <a:t>Як правильно записати речення?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00" y="2060848"/>
            <a:ext cx="8138866" cy="3880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>
                <a:solidFill>
                  <a:srgbClr val="C00000"/>
                </a:solidFill>
              </a:rPr>
              <a:t>Перше слово в </a:t>
            </a:r>
            <a:r>
              <a:rPr lang="ru-RU" sz="6600" b="1" dirty="0" err="1">
                <a:solidFill>
                  <a:srgbClr val="C00000"/>
                </a:solidFill>
              </a:rPr>
              <a:t>реченні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err="1">
                <a:solidFill>
                  <a:srgbClr val="C00000"/>
                </a:solidFill>
              </a:rPr>
              <a:t>пишеться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sz="6600" b="1" dirty="0" err="1">
                <a:solidFill>
                  <a:srgbClr val="C00000"/>
                </a:solidFill>
              </a:rPr>
              <a:t>з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err="1">
                <a:solidFill>
                  <a:srgbClr val="C00000"/>
                </a:solidFill>
              </a:rPr>
              <a:t>великої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err="1">
                <a:solidFill>
                  <a:srgbClr val="C00000"/>
                </a:solidFill>
              </a:rPr>
              <a:t>букви</a:t>
            </a:r>
            <a:r>
              <a:rPr lang="ru-RU" sz="6600" b="1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9144000" cy="1143000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008000"/>
                </a:solidFill>
              </a:rPr>
              <a:t>Як правильно записати речення?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>
                <a:solidFill>
                  <a:srgbClr val="C00000"/>
                </a:solidFill>
              </a:rPr>
              <a:t>В </a:t>
            </a:r>
            <a:r>
              <a:rPr lang="ru-RU" sz="6600" b="1" dirty="0" err="1">
                <a:solidFill>
                  <a:srgbClr val="C00000"/>
                </a:solidFill>
              </a:rPr>
              <a:t>кінці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err="1">
                <a:solidFill>
                  <a:srgbClr val="C00000"/>
                </a:solidFill>
              </a:rPr>
              <a:t>речення</a:t>
            </a:r>
            <a:r>
              <a:rPr lang="ru-RU" sz="6600" b="1" dirty="0">
                <a:solidFill>
                  <a:srgbClr val="C00000"/>
                </a:solidFill>
              </a:rPr>
              <a:t> ставиться . !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4" y="692696"/>
            <a:ext cx="9144000" cy="1143000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008000"/>
                </a:solidFill>
              </a:rPr>
              <a:t>Як правильно записати речення?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2284531"/>
            <a:ext cx="7922841" cy="3880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err="1">
                <a:solidFill>
                  <a:srgbClr val="C00000"/>
                </a:solidFill>
              </a:rPr>
              <a:t>Всі</a:t>
            </a:r>
            <a:r>
              <a:rPr lang="ru-RU" sz="6600" b="1" dirty="0">
                <a:solidFill>
                  <a:srgbClr val="C00000"/>
                </a:solidFill>
              </a:rPr>
              <a:t> слова в </a:t>
            </a:r>
            <a:r>
              <a:rPr lang="ru-RU" sz="6600" b="1" dirty="0" err="1">
                <a:solidFill>
                  <a:srgbClr val="C00000"/>
                </a:solidFill>
              </a:rPr>
              <a:t>реченні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err="1">
                <a:solidFill>
                  <a:srgbClr val="C00000"/>
                </a:solidFill>
              </a:rPr>
              <a:t>пишуться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err="1">
                <a:solidFill>
                  <a:srgbClr val="C00000"/>
                </a:solidFill>
              </a:rPr>
              <a:t>окремо</a:t>
            </a:r>
            <a:r>
              <a:rPr lang="ru-RU" sz="6600" b="1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6D88C81-C986-4B85-9899-5EFA6164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41784"/>
            <a:ext cx="9144000" cy="1143000"/>
          </a:xfrm>
        </p:spPr>
        <p:txBody>
          <a:bodyPr>
            <a:noAutofit/>
          </a:bodyPr>
          <a:lstStyle/>
          <a:p>
            <a:r>
              <a:rPr lang="uk-UA" sz="4000" b="1" dirty="0" err="1">
                <a:solidFill>
                  <a:srgbClr val="008000"/>
                </a:solidFill>
              </a:rPr>
              <a:t>Запиши</a:t>
            </a:r>
            <a:r>
              <a:rPr lang="uk-UA" sz="4000" b="1" dirty="0">
                <a:solidFill>
                  <a:srgbClr val="008000"/>
                </a:solidFill>
              </a:rPr>
              <a:t>  в  зошит</a:t>
            </a: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5B1DF91-F7D4-42EA-A140-114E7D297AE3}"/>
              </a:ext>
            </a:extLst>
          </p:cNvPr>
          <p:cNvSpPr txBox="1">
            <a:spLocks/>
          </p:cNvSpPr>
          <p:nvPr/>
        </p:nvSpPr>
        <p:spPr>
          <a:xfrm>
            <a:off x="-179512" y="1268760"/>
            <a:ext cx="9071992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500" b="1" dirty="0">
                <a:solidFill>
                  <a:srgbClr val="002060"/>
                </a:solidFill>
              </a:rPr>
              <a:t>    15  січня</a:t>
            </a:r>
          </a:p>
          <a:p>
            <a:r>
              <a:rPr lang="uk-UA" sz="4500" b="1" dirty="0">
                <a:solidFill>
                  <a:srgbClr val="002060"/>
                </a:solidFill>
              </a:rPr>
              <a:t>Класна  робота</a:t>
            </a:r>
          </a:p>
          <a:p>
            <a:r>
              <a:rPr lang="uk-UA" sz="4500" b="1" dirty="0">
                <a:solidFill>
                  <a:srgbClr val="002060"/>
                </a:solidFill>
              </a:rPr>
              <a:t>Розвиток  зв</a:t>
            </a:r>
            <a:r>
              <a:rPr lang="en-US" sz="4500" b="1" dirty="0">
                <a:solidFill>
                  <a:srgbClr val="002060"/>
                </a:solidFill>
              </a:rPr>
              <a:t>’</a:t>
            </a:r>
            <a:r>
              <a:rPr lang="uk-UA" sz="4500" b="1" dirty="0" err="1">
                <a:solidFill>
                  <a:srgbClr val="002060"/>
                </a:solidFill>
              </a:rPr>
              <a:t>язного</a:t>
            </a:r>
            <a:r>
              <a:rPr lang="uk-UA" sz="4500" b="1" dirty="0">
                <a:solidFill>
                  <a:srgbClr val="002060"/>
                </a:solidFill>
              </a:rPr>
              <a:t>  мовлення</a:t>
            </a: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71420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600" b="1" dirty="0">
                <a:solidFill>
                  <a:srgbClr val="002060"/>
                </a:solidFill>
              </a:rPr>
              <a:t>    В  зошит  намалюй   словами  розповідь  про  свої  улюблені  зимові  розваги.  Скористайся поданими  запитаннями.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9662D4A-AF91-41D0-BBBD-ABB7C02A647F}"/>
              </a:ext>
            </a:extLst>
          </p:cNvPr>
          <p:cNvSpPr txBox="1">
            <a:spLocks/>
          </p:cNvSpPr>
          <p:nvPr/>
        </p:nvSpPr>
        <p:spPr>
          <a:xfrm>
            <a:off x="693507" y="2495115"/>
            <a:ext cx="770485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4000" b="1" dirty="0"/>
              <a:t>1. </a:t>
            </a:r>
            <a:r>
              <a:rPr lang="uk-UA" sz="4000" b="1" dirty="0">
                <a:solidFill>
                  <a:srgbClr val="008000"/>
                </a:solidFill>
              </a:rPr>
              <a:t>Як ти  любиш  розважатися  взимку?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A8F14-8475-408A-933C-BC3C3210225F}"/>
              </a:ext>
            </a:extLst>
          </p:cNvPr>
          <p:cNvSpPr txBox="1"/>
          <p:nvPr/>
        </p:nvSpPr>
        <p:spPr>
          <a:xfrm>
            <a:off x="693507" y="3943591"/>
            <a:ext cx="62584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/>
              <a:t>2. </a:t>
            </a:r>
            <a:r>
              <a:rPr lang="ru-RU" sz="4000" b="1" dirty="0">
                <a:solidFill>
                  <a:srgbClr val="008000"/>
                </a:solidFill>
              </a:rPr>
              <a:t>З  ким  </a:t>
            </a:r>
            <a:r>
              <a:rPr lang="ru-RU" sz="4000" b="1" dirty="0" err="1">
                <a:solidFill>
                  <a:srgbClr val="008000"/>
                </a:solidFill>
              </a:rPr>
              <a:t>ти</a:t>
            </a:r>
            <a:r>
              <a:rPr lang="ru-RU" sz="4000" b="1" dirty="0">
                <a:solidFill>
                  <a:srgbClr val="008000"/>
                </a:solidFill>
              </a:rPr>
              <a:t>  </a:t>
            </a:r>
            <a:r>
              <a:rPr lang="ru-RU" sz="4000" b="1" dirty="0" err="1">
                <a:solidFill>
                  <a:srgbClr val="008000"/>
                </a:solidFill>
              </a:rPr>
              <a:t>це</a:t>
            </a:r>
            <a:r>
              <a:rPr lang="ru-RU" sz="4000" b="1" dirty="0">
                <a:solidFill>
                  <a:srgbClr val="008000"/>
                </a:solidFill>
              </a:rPr>
              <a:t>  </a:t>
            </a:r>
            <a:r>
              <a:rPr lang="ru-RU" sz="4000" b="1" dirty="0" err="1">
                <a:solidFill>
                  <a:srgbClr val="008000"/>
                </a:solidFill>
              </a:rPr>
              <a:t>робиш</a:t>
            </a:r>
            <a:r>
              <a:rPr lang="ru-RU" sz="4000" b="1" dirty="0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ECFE6D-8A8E-49FB-B153-4AE29DEE3112}"/>
              </a:ext>
            </a:extLst>
          </p:cNvPr>
          <p:cNvSpPr txBox="1"/>
          <p:nvPr/>
        </p:nvSpPr>
        <p:spPr>
          <a:xfrm>
            <a:off x="693507" y="4941168"/>
            <a:ext cx="7617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/>
              <a:t>3.</a:t>
            </a:r>
            <a:r>
              <a:rPr lang="ru-RU" sz="4000" b="1" dirty="0">
                <a:solidFill>
                  <a:srgbClr val="008000"/>
                </a:solidFill>
              </a:rPr>
              <a:t> </a:t>
            </a:r>
            <a:r>
              <a:rPr lang="ru-RU" sz="4000" b="1" dirty="0" err="1">
                <a:solidFill>
                  <a:srgbClr val="008000"/>
                </a:solidFill>
              </a:rPr>
              <a:t>Який</a:t>
            </a:r>
            <a:r>
              <a:rPr lang="ru-RU" sz="4000" b="1" dirty="0">
                <a:solidFill>
                  <a:srgbClr val="008000"/>
                </a:solidFill>
              </a:rPr>
              <a:t>  </a:t>
            </a:r>
            <a:r>
              <a:rPr lang="ru-RU" sz="4000" b="1" dirty="0" err="1">
                <a:solidFill>
                  <a:srgbClr val="008000"/>
                </a:solidFill>
              </a:rPr>
              <a:t>настрій</a:t>
            </a:r>
            <a:r>
              <a:rPr lang="ru-RU" sz="4000" b="1" dirty="0">
                <a:solidFill>
                  <a:srgbClr val="008000"/>
                </a:solidFill>
              </a:rPr>
              <a:t>  приносить  </a:t>
            </a:r>
            <a:r>
              <a:rPr lang="ru-RU" sz="4000" b="1" dirty="0" err="1">
                <a:solidFill>
                  <a:srgbClr val="008000"/>
                </a:solidFill>
              </a:rPr>
              <a:t>тобі</a:t>
            </a:r>
            <a:r>
              <a:rPr lang="ru-RU" sz="4000" b="1" dirty="0">
                <a:solidFill>
                  <a:srgbClr val="008000"/>
                </a:solidFill>
              </a:rPr>
              <a:t>  </a:t>
            </a:r>
            <a:r>
              <a:rPr lang="ru-RU" sz="4000" b="1" dirty="0" err="1">
                <a:solidFill>
                  <a:srgbClr val="008000"/>
                </a:solidFill>
              </a:rPr>
              <a:t>ця</a:t>
            </a:r>
            <a:r>
              <a:rPr lang="ru-RU" sz="4000" b="1" dirty="0">
                <a:solidFill>
                  <a:srgbClr val="008000"/>
                </a:solidFill>
              </a:rPr>
              <a:t>  </a:t>
            </a:r>
            <a:r>
              <a:rPr lang="ru-RU" sz="4000" b="1" dirty="0" err="1">
                <a:solidFill>
                  <a:srgbClr val="008000"/>
                </a:solidFill>
              </a:rPr>
              <a:t>розвага</a:t>
            </a:r>
            <a:r>
              <a:rPr lang="ru-RU" sz="4000" b="1" dirty="0">
                <a:solidFill>
                  <a:srgbClr val="008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043C87-C76F-4E82-8BC8-43A7647E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570186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08000"/>
                </a:solidFill>
              </a:rPr>
              <a:t>Прочитай  правила  спілкування  по  телефону.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7" name="Місце для вмісту 7">
            <a:extLst>
              <a:ext uri="{FF2B5EF4-FFF2-40B4-BE49-F238E27FC236}">
                <a16:creationId xmlns:a16="http://schemas.microsoft.com/office/drawing/2014/main" id="{A1CDE8F7-7220-417E-8DA6-93C7CAE26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9" r="21928"/>
          <a:stretch/>
        </p:blipFill>
        <p:spPr>
          <a:xfrm>
            <a:off x="7092280" y="1223833"/>
            <a:ext cx="1728192" cy="2122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5ACA44-0BF6-4508-B880-124600A480B5}"/>
              </a:ext>
            </a:extLst>
          </p:cNvPr>
          <p:cNvSpPr txBox="1"/>
          <p:nvPr/>
        </p:nvSpPr>
        <p:spPr>
          <a:xfrm>
            <a:off x="235495" y="1567415"/>
            <a:ext cx="867300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4000" b="1" dirty="0">
                <a:solidFill>
                  <a:srgbClr val="C00000"/>
                </a:solidFill>
              </a:rPr>
              <a:t>Привітайся з тим, кому дзвониш.</a:t>
            </a:r>
          </a:p>
          <a:p>
            <a:pPr marL="342900" indent="-342900">
              <a:buAutoNum type="arabicPeriod"/>
            </a:pPr>
            <a:r>
              <a:rPr lang="uk-UA" sz="4000" b="1" dirty="0">
                <a:solidFill>
                  <a:srgbClr val="C00000"/>
                </a:solidFill>
              </a:rPr>
              <a:t> Назви своє ім'я.</a:t>
            </a:r>
          </a:p>
          <a:p>
            <a:pPr marL="342900" indent="-342900">
              <a:buAutoNum type="arabicPeriod"/>
            </a:pPr>
            <a:r>
              <a:rPr lang="uk-UA" sz="4000" b="1" dirty="0">
                <a:solidFill>
                  <a:srgbClr val="C00000"/>
                </a:solidFill>
              </a:rPr>
              <a:t>Під час розмови будь чемним,  не  перебивай  співрозмовника.</a:t>
            </a:r>
          </a:p>
          <a:p>
            <a:pPr marL="342900" indent="-342900">
              <a:buAutoNum type="arabicPeriod"/>
            </a:pPr>
            <a:r>
              <a:rPr lang="uk-UA" sz="4000" b="1" dirty="0">
                <a:solidFill>
                  <a:srgbClr val="C00000"/>
                </a:solidFill>
              </a:rPr>
              <a:t>По телефону довго не розмовляй.</a:t>
            </a:r>
          </a:p>
          <a:p>
            <a:pPr marL="342900" indent="-342900">
              <a:buAutoNum type="arabicPeriod"/>
            </a:pPr>
            <a:r>
              <a:rPr lang="uk-UA" sz="4000" b="1" dirty="0">
                <a:solidFill>
                  <a:srgbClr val="C00000"/>
                </a:solidFill>
              </a:rPr>
              <a:t>У кінці розмови попрощайся.</a:t>
            </a:r>
          </a:p>
        </p:txBody>
      </p:sp>
    </p:spTree>
    <p:extLst>
      <p:ext uri="{BB962C8B-B14F-4D97-AF65-F5344CB8AC3E}">
        <p14:creationId xmlns:p14="http://schemas.microsoft.com/office/powerpoint/2010/main" val="31512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5065E44-BBE7-4439-B966-5B563A25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008000"/>
                </a:solidFill>
              </a:rPr>
              <a:t>Прочитай  розмову  Щебетунчика  по  телефону.  Поміркуй,  яких  помилок  він  припустився.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777790-126A-46EE-8882-847E589129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7695" r="1964" b="27695"/>
          <a:stretch/>
        </p:blipFill>
        <p:spPr>
          <a:xfrm>
            <a:off x="143508" y="2204864"/>
            <a:ext cx="8856984" cy="30523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50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Стало біло навкруги –</a:t>
            </a:r>
            <a:endParaRPr kumimoji="0" lang="ru-RU" sz="40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розтрушую сніги,</a:t>
            </a:r>
            <a:endParaRPr kumimoji="0" lang="ru-RU" sz="40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Наганяю холоди,</a:t>
            </a:r>
            <a:endParaRPr kumimoji="0" lang="ru-RU" sz="40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Води сковую в льоди,</a:t>
            </a:r>
            <a:endParaRPr kumimoji="0" lang="ru-RU" sz="40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дружбі з дітьми я всіма,</a:t>
            </a:r>
            <a:endParaRPr kumimoji="0" lang="ru-RU" sz="40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Здогадались? Я… </a:t>
            </a:r>
            <a:endParaRPr kumimoji="0" lang="uk-UA" sz="40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4357694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зима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57166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8000"/>
                </a:solidFill>
              </a:rPr>
              <a:t>Відгадайте загадку:</a:t>
            </a:r>
            <a:endParaRPr lang="ru-RU" sz="6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71432-2B02-446E-978F-1835AA33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7202761" cy="13208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Запроси  по  телефону  когось  із  друзів  на  прогулянку.</a:t>
            </a:r>
            <a:br>
              <a:rPr lang="uk-UA" b="1" dirty="0"/>
            </a:br>
            <a:r>
              <a:rPr lang="uk-UA" b="1" dirty="0"/>
              <a:t>Дотримуйся  правил  спілкування.</a:t>
            </a:r>
            <a:endParaRPr lang="LID4096" b="1" dirty="0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id="{71110237-79EF-487F-883B-F5B940062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5592573" cy="3827417"/>
          </a:xfrm>
        </p:spPr>
      </p:pic>
    </p:spTree>
    <p:extLst>
      <p:ext uri="{BB962C8B-B14F-4D97-AF65-F5344CB8AC3E}">
        <p14:creationId xmlns:p14="http://schemas.microsoft.com/office/powerpoint/2010/main" val="14816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6ECB3-6394-4C37-AB35-D8DD6F53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0" y="908720"/>
            <a:ext cx="7776864" cy="13208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Намалюй  улюблену  зимову  розвагу.  Придумай  назву  </a:t>
            </a:r>
            <a:r>
              <a:rPr lang="uk-UA" b="1" dirty="0" err="1">
                <a:solidFill>
                  <a:srgbClr val="0070C0"/>
                </a:solidFill>
              </a:rPr>
              <a:t>малюнокві</a:t>
            </a:r>
            <a:r>
              <a:rPr lang="uk-UA" b="1" dirty="0">
                <a:solidFill>
                  <a:srgbClr val="0070C0"/>
                </a:solidFill>
              </a:rPr>
              <a:t>.</a:t>
            </a:r>
            <a:endParaRPr lang="LID4096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03BD4C-03DD-4F72-A9C6-43D6396B6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5334000" cy="380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582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 про зиму сказати? Не знаю,</a:t>
            </a:r>
            <a:endParaRPr kumimoji="0" lang="ru-RU" sz="3200" b="1" u="none" strike="noStrike" cap="none" normalizeH="0" baseline="0" dirty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 те, що вона крижана,</a:t>
            </a:r>
            <a:endParaRPr kumimoji="0" lang="ru-RU" sz="3200" b="1" u="none" strike="noStrike" cap="none" normalizeH="0" baseline="0" dirty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 те, що красива буває,</a:t>
            </a:r>
            <a:endParaRPr kumimoji="0" lang="ru-RU" sz="3200" b="1" u="none" strike="noStrike" cap="none" normalizeH="0" baseline="0" dirty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Кажуть, іноді аж чарівна…</a:t>
            </a:r>
            <a:endParaRPr kumimoji="0" lang="ru-RU" sz="3200" b="1" u="none" strike="noStrike" cap="none" normalizeH="0" baseline="0" dirty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 частенько нам серце чаклує</a:t>
            </a:r>
            <a:endParaRPr kumimoji="0" lang="ru-RU" sz="3200" b="1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Срібним інеєм на гілочках.</a:t>
            </a:r>
            <a:endParaRPr kumimoji="0" lang="ru-RU" sz="3200" b="1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Білим снігом лапатим дивує</a:t>
            </a:r>
            <a:endParaRPr kumimoji="0" lang="ru-RU" sz="3200" b="1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І ялинкою у голочках.</a:t>
            </a:r>
            <a:endParaRPr kumimoji="0" lang="ru-RU" sz="3200" b="1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 й на ковзанку всіх закликає</a:t>
            </a:r>
            <a:endParaRPr kumimoji="0" lang="ru-RU" sz="32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санчатах спускатись з гори,</a:t>
            </a:r>
            <a:endParaRPr kumimoji="0" lang="ru-RU" sz="32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 веселим сніжком пригощає –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Дні </a:t>
            </a:r>
            <a:r>
              <a:rPr kumimoji="0" lang="uk-UA" sz="3200" b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чудовії</a:t>
            </a:r>
            <a:r>
              <a:rPr kumimoji="0" lang="uk-UA" sz="32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дітвори!       </a:t>
            </a:r>
            <a:endParaRPr kumimoji="0" lang="uk-UA" sz="32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92877" y="1128713"/>
            <a:ext cx="8358246" cy="1470025"/>
          </a:xfrm>
        </p:spPr>
        <p:txBody>
          <a:bodyPr>
            <a:noAutofit/>
          </a:bodyPr>
          <a:lstStyle/>
          <a:p>
            <a:r>
              <a:rPr lang="uk-UA" sz="8000" b="1" dirty="0">
                <a:solidFill>
                  <a:srgbClr val="7030A0"/>
                </a:solidFill>
              </a:rPr>
              <a:t>Відгадування загадок</a:t>
            </a:r>
            <a:endParaRPr lang="ru-RU" sz="8000" b="1" dirty="0">
              <a:solidFill>
                <a:srgbClr val="7030A0"/>
              </a:solidFill>
            </a:endParaRPr>
          </a:p>
        </p:txBody>
      </p:sp>
      <p:pic>
        <p:nvPicPr>
          <p:cNvPr id="15" name="Picture 2" descr="D:\2 класс                 К УРОКАМ\СМАЙЛИКИ\canstockphoto429744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8738"/>
            <a:ext cx="4213225" cy="4214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зимовий студений час</a:t>
            </a:r>
            <a:endParaRPr kumimoji="0" lang="ru-RU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Люблять всі малята нас,</a:t>
            </a:r>
            <a:endParaRPr kumimoji="0" lang="ru-RU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гірки ми </a:t>
            </a:r>
            <a:r>
              <a:rPr kumimoji="0" lang="uk-UA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рушаєм</a:t>
            </a: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путь,</a:t>
            </a:r>
            <a:endParaRPr kumimoji="0" lang="ru-RU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на гірку нас везуть.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(Санчата)</a:t>
            </a:r>
            <a:endParaRPr kumimoji="0" lang="uk-UA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61519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Дерев’яні дві конячки</a:t>
            </a:r>
            <a:endParaRPr kumimoji="0" lang="ru-RU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Мчать мене униз </a:t>
            </a:r>
            <a:r>
              <a:rPr kumimoji="0" lang="uk-UA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навскачки</a:t>
            </a: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коли я спотикаюсь,</a:t>
            </a:r>
            <a:endParaRPr kumimoji="0" lang="ru-RU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дві палиці тримаюсь.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</a:t>
            </a: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(Лижі)</a:t>
            </a:r>
            <a:endParaRPr kumimoji="0" lang="uk-UA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3498755" cy="39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Ходять тільки по льоду.</a:t>
            </a:r>
            <a:endParaRPr kumimoji="0" lang="ru-RU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стежині, по дорозі</a:t>
            </a:r>
            <a:endParaRPr kumimoji="0" lang="ru-RU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Бігти я у них не в змозі,</a:t>
            </a:r>
            <a:endParaRPr kumimoji="0" lang="ru-RU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снігу не йдуть як слід:</a:t>
            </a:r>
            <a:endParaRPr kumimoji="0" lang="ru-RU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вподоби - тільки лід.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uk-UA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(Ковзани)</a:t>
            </a:r>
            <a:endParaRPr kumimoji="0" lang="uk-UA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3438331"/>
            <a:ext cx="3340105" cy="33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C00000"/>
                </a:solidFill>
              </a:rPr>
              <a:t>Зимові розваги дітей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08668" y="2160588"/>
            <a:ext cx="5750277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DA22BE-0B20-4BD0-96B5-DC6EDD8D725B}"/>
              </a:ext>
            </a:extLst>
          </p:cNvPr>
          <p:cNvSpPr txBox="1"/>
          <p:nvPr/>
        </p:nvSpPr>
        <p:spPr>
          <a:xfrm>
            <a:off x="458823" y="1052736"/>
            <a:ext cx="778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Розглянь малюнок.  Розкажи  чим  займаються  діти</a:t>
            </a:r>
            <a:r>
              <a:rPr lang="uk-UA" dirty="0">
                <a:solidFill>
                  <a:srgbClr val="002060"/>
                </a:solidFill>
              </a:rPr>
              <a:t>.</a:t>
            </a:r>
            <a:endParaRPr lang="LID4096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C00000"/>
                </a:solidFill>
              </a:rPr>
              <a:t>Зимові розваги дітей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6116" y="2160588"/>
            <a:ext cx="543538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CAFFB8-E046-4DB1-A041-1FE242F4A183}"/>
              </a:ext>
            </a:extLst>
          </p:cNvPr>
          <p:cNvSpPr txBox="1"/>
          <p:nvPr/>
        </p:nvSpPr>
        <p:spPr>
          <a:xfrm>
            <a:off x="458823" y="1052736"/>
            <a:ext cx="778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Розглянь малюнок.  Розкажи  чим  займаються  діти</a:t>
            </a:r>
            <a:r>
              <a:rPr lang="uk-UA" dirty="0">
                <a:solidFill>
                  <a:srgbClr val="002060"/>
                </a:solidFill>
              </a:rPr>
              <a:t>.</a:t>
            </a:r>
            <a:endParaRPr lang="LID4096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</TotalTime>
  <Words>422</Words>
  <Application>Microsoft Office PowerPoint</Application>
  <PresentationFormat>Экран (4:3)</PresentationFormat>
  <Paragraphs>75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Грань</vt:lpstr>
      <vt:lpstr>Урок розвитку зв’язного мовлення</vt:lpstr>
      <vt:lpstr>Презентация PowerPoint</vt:lpstr>
      <vt:lpstr>Презентация PowerPoint</vt:lpstr>
      <vt:lpstr>Відгадування загадок</vt:lpstr>
      <vt:lpstr>Презентация PowerPoint</vt:lpstr>
      <vt:lpstr>Презентация PowerPoint</vt:lpstr>
      <vt:lpstr>Презентация PowerPoint</vt:lpstr>
      <vt:lpstr>Зимові розваги дітей</vt:lpstr>
      <vt:lpstr>Зимові розваги дітей</vt:lpstr>
      <vt:lpstr>Зимові розваги дітей</vt:lpstr>
      <vt:lpstr>Зимові розваги дітей</vt:lpstr>
      <vt:lpstr>Пригадайте, що виражає речення.</vt:lpstr>
      <vt:lpstr>Як правильно записати речення?</vt:lpstr>
      <vt:lpstr>Як правильно записати речення?</vt:lpstr>
      <vt:lpstr>Як правильно записати речення?</vt:lpstr>
      <vt:lpstr>Запиши  в  зошит</vt:lpstr>
      <vt:lpstr>    В  зошит  намалюй   словами  розповідь  про  свої  улюблені  зимові  розваги.  Скористайся поданими  запитаннями.</vt:lpstr>
      <vt:lpstr>Прочитай  правила  спілкування  по  телефону.</vt:lpstr>
      <vt:lpstr>Прочитай  розмову  Щебетунчика  по  телефону.  Поміркуй,  яких  помилок  він  припустився.</vt:lpstr>
      <vt:lpstr>Запроси  по  телефону  когось  із  друзів  на  прогулянку. Дотримуйся  правил  спілкування.</vt:lpstr>
      <vt:lpstr>Намалюй  улюблену  зимову  розвагу.  Придумай  назву  малюнокві.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з деформованими реченнями</dc:title>
  <dc:creator>1</dc:creator>
  <cp:lastModifiedBy>Кокоріна Оксана Олександрівна</cp:lastModifiedBy>
  <cp:revision>16</cp:revision>
  <dcterms:created xsi:type="dcterms:W3CDTF">2016-09-14T17:48:29Z</dcterms:created>
  <dcterms:modified xsi:type="dcterms:W3CDTF">2023-04-24T21:56:17Z</dcterms:modified>
</cp:coreProperties>
</file>