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62" r:id="rId6"/>
    <p:sldId id="280" r:id="rId7"/>
    <p:sldId id="271" r:id="rId8"/>
    <p:sldId id="266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73" r:id="rId19"/>
    <p:sldId id="278" r:id="rId20"/>
    <p:sldId id="279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5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26.09.2022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154381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2. </a:t>
            </a:r>
          </a:p>
          <a:p>
            <a:pPr algn="ctr">
              <a:lnSpc>
                <a:spcPct val="90000"/>
              </a:lnSpc>
            </a:pPr>
            <a:r>
              <a:rPr lang="ru-RU" sz="6000" b="1" dirty="0" err="1" smtClean="0">
                <a:solidFill>
                  <a:srgbClr val="0070C0"/>
                </a:solidFill>
              </a:rPr>
              <a:t>Добробут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ru-RU" sz="6000" b="1" dirty="0">
                <a:solidFill>
                  <a:srgbClr val="0070C0"/>
                </a:solidFill>
              </a:rPr>
              <a:t>— </a:t>
            </a:r>
            <a:r>
              <a:rPr lang="ru-RU" sz="6000" b="1" dirty="0" err="1">
                <a:solidFill>
                  <a:srgbClr val="0070C0"/>
                </a:solidFill>
              </a:rPr>
              <a:t>буття</a:t>
            </a:r>
            <a:r>
              <a:rPr lang="ru-RU" sz="6000" b="1" dirty="0">
                <a:solidFill>
                  <a:srgbClr val="0070C0"/>
                </a:solidFill>
              </a:rPr>
              <a:t> для добра. </a:t>
            </a:r>
            <a:r>
              <a:rPr lang="ru-RU" sz="6000" b="1" dirty="0" err="1">
                <a:solidFill>
                  <a:srgbClr val="0070C0"/>
                </a:solidFill>
              </a:rPr>
              <a:t>Добробут</a:t>
            </a:r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людини</a:t>
            </a:r>
            <a:r>
              <a:rPr lang="ru-RU" sz="6000" b="1" dirty="0">
                <a:solidFill>
                  <a:srgbClr val="0070C0"/>
                </a:solidFill>
              </a:rPr>
              <a:t> і </a:t>
            </a:r>
            <a:endParaRPr lang="ru-RU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 err="1" smtClean="0">
                <a:solidFill>
                  <a:srgbClr val="0070C0"/>
                </a:solidFill>
              </a:rPr>
              <a:t>добробут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ru-RU" sz="6000" b="1" dirty="0" err="1" smtClean="0">
                <a:solidFill>
                  <a:srgbClr val="0070C0"/>
                </a:solidFill>
              </a:rPr>
              <a:t>суспільства</a:t>
            </a:r>
            <a:endParaRPr lang="uk-UA" sz="6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Тупизна на выходе. Остановитесь!&amp;quot; | Aartyk.ru - Хроника, События и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14" y="395654"/>
            <a:ext cx="3596071" cy="31465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558929"/>
            <a:ext cx="9804371" cy="2762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Наведи приклади, як ти дбаєш про свій добробут і добробут інших. </a:t>
            </a: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допомагає тобі в цьому? Як саме?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7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01020"/>
            <a:ext cx="8732066" cy="6393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описи ситуацій. Поміркуй, хто з дітей дбає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свій добробут і добробут інших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28" y="3495037"/>
            <a:ext cx="3681984" cy="368198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109729" y="1017955"/>
            <a:ext cx="9380260" cy="2388114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/>
              <a:t>У ліцеї, де навчаються Володя й Марічка, запровадили активні перерви: діти можуть виходити на шкільне подвір’я, але обов’язково мають перевзуватися. Володя не хотів змінювати взуття. Марічка зауважила, що це погано впливає на добробут інших, і попросила Володю дотримуватися правил поведінки.</a:t>
            </a:r>
            <a:endParaRPr lang="uk-UA" sz="2500" i="1" dirty="0"/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2176272" y="3649428"/>
            <a:ext cx="8327136" cy="307447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/>
              <a:t>Після екскурсії вчителька сказала дітям, що о 14:00 усі мають бути в автобусі. Діана разом зі своєю подругою Дариною залишилися фотографуватися біля скульптур. Уся група чекала на них. О 14:10 Роман запропонував зателефонувати однокласницям, оскільки автобус уже мав від’їжджати.</a:t>
            </a:r>
            <a:endParaRPr lang="uk-UA" sz="2500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" y="3794896"/>
            <a:ext cx="1865376" cy="19062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28" y="1412469"/>
            <a:ext cx="1604010" cy="23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558929"/>
            <a:ext cx="9804371" cy="2762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 ситуації, у яких твої дії </a:t>
            </a: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позитивно вплинули на добробут </a:t>
            </a: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однокласників та однокласниць.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6270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" y="1719072"/>
            <a:ext cx="3943024" cy="3823348"/>
          </a:xfrm>
          <a:prstGeom prst="rect">
            <a:avLst/>
          </a:prstGeom>
        </p:spPr>
      </p:pic>
      <p:sp>
        <p:nvSpPr>
          <p:cNvPr id="9" name="Пятно 2 8"/>
          <p:cNvSpPr/>
          <p:nvPr/>
        </p:nvSpPr>
        <p:spPr>
          <a:xfrm>
            <a:off x="4436538" y="696478"/>
            <a:ext cx="7479792" cy="6091140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235 w 21600"/>
              <a:gd name="connsiteY26" fmla="*/ 487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629 w 21600"/>
              <a:gd name="connsiteY26" fmla="*/ 5846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107 w 21600"/>
              <a:gd name="connsiteY22" fmla="*/ 1081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629 w 21600"/>
              <a:gd name="connsiteY26" fmla="*/ 5846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2400 w 21600"/>
              <a:gd name="connsiteY13" fmla="*/ 20840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107 w 21600"/>
              <a:gd name="connsiteY22" fmla="*/ 1081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629 w 21600"/>
              <a:gd name="connsiteY26" fmla="*/ 5846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6985 w 21600"/>
              <a:gd name="connsiteY6" fmla="*/ 9402 h 21746"/>
              <a:gd name="connsiteX7" fmla="*/ 18270 w 21600"/>
              <a:gd name="connsiteY7" fmla="*/ 11290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8700 w 21600"/>
              <a:gd name="connsiteY15" fmla="*/ 19712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805 w 21600"/>
              <a:gd name="connsiteY18" fmla="*/ 18240 h 21746"/>
              <a:gd name="connsiteX19" fmla="*/ 1285 w 21600"/>
              <a:gd name="connsiteY19" fmla="*/ 17825 h 21746"/>
              <a:gd name="connsiteX20" fmla="*/ 3330 w 21600"/>
              <a:gd name="connsiteY20" fmla="*/ 15370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6985 w 21600"/>
              <a:gd name="connsiteY6" fmla="*/ 9402 h 21746"/>
              <a:gd name="connsiteX7" fmla="*/ 18270 w 21600"/>
              <a:gd name="connsiteY7" fmla="*/ 11290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9015 w 21600"/>
              <a:gd name="connsiteY15" fmla="*/ 20930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805 w 21600"/>
              <a:gd name="connsiteY18" fmla="*/ 18240 h 21746"/>
              <a:gd name="connsiteX19" fmla="*/ 1285 w 21600"/>
              <a:gd name="connsiteY19" fmla="*/ 17825 h 21746"/>
              <a:gd name="connsiteX20" fmla="*/ 3330 w 21600"/>
              <a:gd name="connsiteY20" fmla="*/ 15370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6985 w 21600"/>
              <a:gd name="connsiteY6" fmla="*/ 9402 h 21746"/>
              <a:gd name="connsiteX7" fmla="*/ 19689 w 21600"/>
              <a:gd name="connsiteY7" fmla="*/ 11241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9015 w 21600"/>
              <a:gd name="connsiteY15" fmla="*/ 20930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805 w 21600"/>
              <a:gd name="connsiteY18" fmla="*/ 18240 h 21746"/>
              <a:gd name="connsiteX19" fmla="*/ 1285 w 21600"/>
              <a:gd name="connsiteY19" fmla="*/ 17825 h 21746"/>
              <a:gd name="connsiteX20" fmla="*/ 3330 w 21600"/>
              <a:gd name="connsiteY20" fmla="*/ 15370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8522 w 21600"/>
              <a:gd name="connsiteY6" fmla="*/ 9353 h 21746"/>
              <a:gd name="connsiteX7" fmla="*/ 19689 w 21600"/>
              <a:gd name="connsiteY7" fmla="*/ 11241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9015 w 21600"/>
              <a:gd name="connsiteY15" fmla="*/ 20930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805 w 21600"/>
              <a:gd name="connsiteY18" fmla="*/ 18240 h 21746"/>
              <a:gd name="connsiteX19" fmla="*/ 1285 w 21600"/>
              <a:gd name="connsiteY19" fmla="*/ 17825 h 21746"/>
              <a:gd name="connsiteX20" fmla="*/ 3330 w 21600"/>
              <a:gd name="connsiteY20" fmla="*/ 15370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8522 w 21600"/>
              <a:gd name="connsiteY6" fmla="*/ 9353 h 21746"/>
              <a:gd name="connsiteX7" fmla="*/ 19689 w 21600"/>
              <a:gd name="connsiteY7" fmla="*/ 11241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9015 w 21600"/>
              <a:gd name="connsiteY15" fmla="*/ 20930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963 w 21600"/>
              <a:gd name="connsiteY18" fmla="*/ 17460 h 21746"/>
              <a:gd name="connsiteX19" fmla="*/ 1285 w 21600"/>
              <a:gd name="connsiteY19" fmla="*/ 17825 h 21746"/>
              <a:gd name="connsiteX20" fmla="*/ 3330 w 21600"/>
              <a:gd name="connsiteY20" fmla="*/ 15370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  <a:gd name="connsiteX0" fmla="*/ 11462 w 21600"/>
              <a:gd name="connsiteY0" fmla="*/ 4342 h 21746"/>
              <a:gd name="connsiteX1" fmla="*/ 14790 w 21600"/>
              <a:gd name="connsiteY1" fmla="*/ 0 h 21746"/>
              <a:gd name="connsiteX2" fmla="*/ 14525 w 21600"/>
              <a:gd name="connsiteY2" fmla="*/ 5777 h 21746"/>
              <a:gd name="connsiteX3" fmla="*/ 18007 w 21600"/>
              <a:gd name="connsiteY3" fmla="*/ 3172 h 21746"/>
              <a:gd name="connsiteX4" fmla="*/ 16380 w 21600"/>
              <a:gd name="connsiteY4" fmla="*/ 6532 h 21746"/>
              <a:gd name="connsiteX5" fmla="*/ 21600 w 21600"/>
              <a:gd name="connsiteY5" fmla="*/ 6645 h 21746"/>
              <a:gd name="connsiteX6" fmla="*/ 18522 w 21600"/>
              <a:gd name="connsiteY6" fmla="*/ 9353 h 21746"/>
              <a:gd name="connsiteX7" fmla="*/ 19689 w 21600"/>
              <a:gd name="connsiteY7" fmla="*/ 11241 h 21746"/>
              <a:gd name="connsiteX8" fmla="*/ 16380 w 21600"/>
              <a:gd name="connsiteY8" fmla="*/ 12310 h 21746"/>
              <a:gd name="connsiteX9" fmla="*/ 18877 w 21600"/>
              <a:gd name="connsiteY9" fmla="*/ 15632 h 21746"/>
              <a:gd name="connsiteX10" fmla="*/ 14640 w 21600"/>
              <a:gd name="connsiteY10" fmla="*/ 14350 h 21746"/>
              <a:gd name="connsiteX11" fmla="*/ 14942 w 21600"/>
              <a:gd name="connsiteY11" fmla="*/ 17370 h 21746"/>
              <a:gd name="connsiteX12" fmla="*/ 12180 w 21600"/>
              <a:gd name="connsiteY12" fmla="*/ 15935 h 21746"/>
              <a:gd name="connsiteX13" fmla="*/ 12400 w 21600"/>
              <a:gd name="connsiteY13" fmla="*/ 20840 h 21746"/>
              <a:gd name="connsiteX14" fmla="*/ 9872 w 21600"/>
              <a:gd name="connsiteY14" fmla="*/ 17370 h 21746"/>
              <a:gd name="connsiteX15" fmla="*/ 9015 w 21600"/>
              <a:gd name="connsiteY15" fmla="*/ 20930 h 21746"/>
              <a:gd name="connsiteX16" fmla="*/ 7527 w 21600"/>
              <a:gd name="connsiteY16" fmla="*/ 18125 h 21746"/>
              <a:gd name="connsiteX17" fmla="*/ 4799 w 21600"/>
              <a:gd name="connsiteY17" fmla="*/ 21746 h 21746"/>
              <a:gd name="connsiteX18" fmla="*/ 4963 w 21600"/>
              <a:gd name="connsiteY18" fmla="*/ 17460 h 21746"/>
              <a:gd name="connsiteX19" fmla="*/ 1285 w 21600"/>
              <a:gd name="connsiteY19" fmla="*/ 17825 h 21746"/>
              <a:gd name="connsiteX20" fmla="*/ 3330 w 21600"/>
              <a:gd name="connsiteY20" fmla="*/ 14883 h 21746"/>
              <a:gd name="connsiteX21" fmla="*/ 0 w 21600"/>
              <a:gd name="connsiteY21" fmla="*/ 12877 h 21746"/>
              <a:gd name="connsiteX22" fmla="*/ 3107 w 21600"/>
              <a:gd name="connsiteY22" fmla="*/ 10812 h 21746"/>
              <a:gd name="connsiteX23" fmla="*/ 1172 w 21600"/>
              <a:gd name="connsiteY23" fmla="*/ 8270 h 21746"/>
              <a:gd name="connsiteX24" fmla="*/ 5372 w 21600"/>
              <a:gd name="connsiteY24" fmla="*/ 7817 h 21746"/>
              <a:gd name="connsiteX25" fmla="*/ 4502 w 21600"/>
              <a:gd name="connsiteY25" fmla="*/ 3625 h 21746"/>
              <a:gd name="connsiteX26" fmla="*/ 8629 w 21600"/>
              <a:gd name="connsiteY26" fmla="*/ 5846 h 21746"/>
              <a:gd name="connsiteX27" fmla="*/ 9722 w 21600"/>
              <a:gd name="connsiteY27" fmla="*/ 1887 h 21746"/>
              <a:gd name="connsiteX28" fmla="*/ 11462 w 21600"/>
              <a:gd name="connsiteY28" fmla="*/ 4342 h 2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00" h="21746">
                <a:moveTo>
                  <a:pt x="11462" y="4342"/>
                </a:moveTo>
                <a:lnTo>
                  <a:pt x="14790" y="0"/>
                </a:lnTo>
                <a:cubicBezTo>
                  <a:pt x="14702" y="1926"/>
                  <a:pt x="14613" y="3851"/>
                  <a:pt x="14525" y="5777"/>
                </a:cubicBezTo>
                <a:lnTo>
                  <a:pt x="18007" y="3172"/>
                </a:lnTo>
                <a:lnTo>
                  <a:pt x="16380" y="6532"/>
                </a:lnTo>
                <a:lnTo>
                  <a:pt x="21600" y="6645"/>
                </a:lnTo>
                <a:lnTo>
                  <a:pt x="18522" y="9353"/>
                </a:lnTo>
                <a:lnTo>
                  <a:pt x="19689" y="11241"/>
                </a:lnTo>
                <a:lnTo>
                  <a:pt x="16380" y="12310"/>
                </a:lnTo>
                <a:lnTo>
                  <a:pt x="18877" y="15632"/>
                </a:lnTo>
                <a:lnTo>
                  <a:pt x="14640" y="14350"/>
                </a:lnTo>
                <a:cubicBezTo>
                  <a:pt x="14741" y="15357"/>
                  <a:pt x="14841" y="16363"/>
                  <a:pt x="14942" y="17370"/>
                </a:cubicBezTo>
                <a:lnTo>
                  <a:pt x="12180" y="15935"/>
                </a:lnTo>
                <a:cubicBezTo>
                  <a:pt x="12253" y="17570"/>
                  <a:pt x="12327" y="19205"/>
                  <a:pt x="12400" y="20840"/>
                </a:cubicBezTo>
                <a:lnTo>
                  <a:pt x="9872" y="17370"/>
                </a:lnTo>
                <a:lnTo>
                  <a:pt x="9015" y="20930"/>
                </a:lnTo>
                <a:lnTo>
                  <a:pt x="7527" y="18125"/>
                </a:lnTo>
                <a:lnTo>
                  <a:pt x="4799" y="21746"/>
                </a:lnTo>
                <a:cubicBezTo>
                  <a:pt x="4762" y="20626"/>
                  <a:pt x="5000" y="18580"/>
                  <a:pt x="4963" y="17460"/>
                </a:cubicBezTo>
                <a:lnTo>
                  <a:pt x="1285" y="17825"/>
                </a:lnTo>
                <a:lnTo>
                  <a:pt x="3330" y="14883"/>
                </a:lnTo>
                <a:lnTo>
                  <a:pt x="0" y="12877"/>
                </a:lnTo>
                <a:lnTo>
                  <a:pt x="3107" y="10812"/>
                </a:lnTo>
                <a:lnTo>
                  <a:pt x="1172" y="8270"/>
                </a:lnTo>
                <a:lnTo>
                  <a:pt x="5372" y="7817"/>
                </a:lnTo>
                <a:lnTo>
                  <a:pt x="4502" y="3625"/>
                </a:lnTo>
                <a:lnTo>
                  <a:pt x="8629" y="5846"/>
                </a:lnTo>
                <a:lnTo>
                  <a:pt x="9722" y="1887"/>
                </a:lnTo>
                <a:lnTo>
                  <a:pt x="11462" y="43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Яна запитала Романа: </a:t>
            </a:r>
          </a:p>
          <a:p>
            <a:pPr algn="ctr"/>
            <a:r>
              <a:rPr lang="uk-UA" sz="2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“Що, на твою думку, означає </a:t>
            </a:r>
          </a:p>
          <a:p>
            <a:pPr algn="ctr"/>
            <a:r>
              <a:rPr lang="uk-UA" sz="2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добре буття нашого класу?”. 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Як, на твою думку, 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міг відповісти хлопчик?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3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01285"/>
            <a:ext cx="8732066" cy="671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П’ятикласники та п’ятикласниці обговорювали, що вони можуть зробити для добробуту класу. Усі пропозиції вони записали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96" y="3845294"/>
            <a:ext cx="3017520" cy="3017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77" y="1082438"/>
            <a:ext cx="8427308" cy="5400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50947" y="2085099"/>
            <a:ext cx="645112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Принести вазони з рослинами.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Відремонтувати парти.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Оформити живий куточок.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Контролювати свої емоції під час спілкування.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Дотримуватися правил поведінки та спілкування у класі.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i="1" dirty="0" smtClean="0">
                <a:solidFill>
                  <a:srgbClr val="002060"/>
                </a:solidFill>
              </a:rPr>
              <a:t>За можливості допомагати одне одному.</a:t>
            </a:r>
            <a:endParaRPr lang="uk-UA" sz="25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19680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Створіть плакат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добробуту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класу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96" y="3845294"/>
            <a:ext cx="3017520" cy="3017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58" y="1331646"/>
            <a:ext cx="7016512" cy="50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12519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Учителька намалювала на дошці “Шкільне дерево добробуту”. Вона запропонувала учням та ученицям знайти гілку свого класу й записати на ній, що в класі вже є, а на листочках — що хотілося б мати.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Виконайте таке завдання і ви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812" y="1530544"/>
            <a:ext cx="6889724" cy="50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600200"/>
            <a:ext cx="8622792" cy="3765340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Використовуй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“дерево рішень” 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того, щоб проаналізувати якусь проблему або знайти рішення. Крона дерева — те, чого ти прагнеш досягти або проблема, яку намагаєшся розв’язати. Коріння та стовбур — що для цього треба зробити, які знання та вміння опанувати, які риси характеру розвинути.</a:t>
            </a:r>
          </a:p>
        </p:txBody>
      </p:sp>
    </p:spTree>
    <p:extLst>
      <p:ext uri="{BB962C8B-B14F-4D97-AF65-F5344CB8AC3E}">
        <p14:creationId xmlns:p14="http://schemas.microsoft.com/office/powerpoint/2010/main" val="590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85922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кого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насамперед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добробут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56" y="3386135"/>
            <a:ext cx="3361944" cy="3361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030902"/>
            <a:ext cx="8394382" cy="53724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71347" y="2686052"/>
            <a:ext cx="7287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Від адміністрації школи.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Від класного керівника / класної керівниці.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Від нас самих.</a:t>
            </a:r>
            <a:endParaRPr lang="uk-UA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Опитай своїх рідних і дізнайся, що вони вважають добробутом. Що ти вже робиш для їхнього доброго буття?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8-9.</a:t>
            </a:r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5910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Емоційне налаштування «Екран настрою»</a:t>
            </a: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6746779" y="1512633"/>
            <a:ext cx="2433080" cy="19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83" y="1512633"/>
            <a:ext cx="1962728" cy="19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2" y="1512633"/>
            <a:ext cx="2045642" cy="20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майлики - красивые картинки (4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11" y="4337127"/>
            <a:ext cx="2253748" cy="21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Наша миссия - Благотворительный Фонд помощи детям Жизнь бесцен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9010"/>
          <a:stretch/>
        </p:blipFill>
        <p:spPr bwMode="auto">
          <a:xfrm>
            <a:off x="381827" y="1226880"/>
            <a:ext cx="3087513" cy="25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A73F0C-0D57-400A-B93A-CD1F3CD00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>
          <a:xfrm>
            <a:off x="159152" y="4277564"/>
            <a:ext cx="3147831" cy="2252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9E9C7-9647-4538-B9E6-7811814C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3952805" y="4259888"/>
            <a:ext cx="2473749" cy="22520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9422257" y="4182649"/>
            <a:ext cx="2475838" cy="22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F97B0F-818D-4D27-91E4-94C57DB58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60055" r="66300" b="15090"/>
          <a:stretch/>
        </p:blipFill>
        <p:spPr>
          <a:xfrm>
            <a:off x="285907" y="5172205"/>
            <a:ext cx="1099579" cy="110349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27C13FC-099A-4EB0-AA28-5A53BEBF7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t="7996" r="36627" b="67149"/>
          <a:stretch/>
        </p:blipFill>
        <p:spPr>
          <a:xfrm>
            <a:off x="3601143" y="4416896"/>
            <a:ext cx="1099579" cy="11034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372A8D-40DD-4D92-A902-20D1E92C4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8200" r="65687" b="66945"/>
          <a:stretch/>
        </p:blipFill>
        <p:spPr>
          <a:xfrm>
            <a:off x="146487" y="2870370"/>
            <a:ext cx="1099579" cy="11034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A7E287-D115-460B-A347-D5E4520A6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60446" r="36415" b="14699"/>
          <a:stretch/>
        </p:blipFill>
        <p:spPr>
          <a:xfrm>
            <a:off x="3396697" y="2461994"/>
            <a:ext cx="1099579" cy="1103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475EA0-41D3-4D67-9D7B-6E93588D5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4439" r="65533" b="40706"/>
          <a:stretch/>
        </p:blipFill>
        <p:spPr>
          <a:xfrm>
            <a:off x="285907" y="1314785"/>
            <a:ext cx="1099579" cy="110349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4809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«Запитання від віртуального друга»</a:t>
            </a:r>
          </a:p>
        </p:txBody>
      </p:sp>
      <p:sp>
        <p:nvSpPr>
          <p:cNvPr id="20" name="Бульбашка прямої мови: прямокутна з округленими кутами 19">
            <a:extLst>
              <a:ext uri="{FF2B5EF4-FFF2-40B4-BE49-F238E27FC236}">
                <a16:creationId xmlns:a16="http://schemas.microsoft.com/office/drawing/2014/main" id="{DB40991F-202C-45DC-AA09-EB95A44A9152}"/>
              </a:ext>
            </a:extLst>
          </p:cNvPr>
          <p:cNvSpPr/>
          <p:nvPr/>
        </p:nvSpPr>
        <p:spPr>
          <a:xfrm>
            <a:off x="1562924" y="1673785"/>
            <a:ext cx="2554847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Якийсь </a:t>
            </a:r>
            <a:r>
              <a:rPr lang="uk-UA" b="1" dirty="0" err="1">
                <a:solidFill>
                  <a:schemeClr val="bg1"/>
                </a:solidFill>
              </a:rPr>
              <a:t>кріндж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Бульбашка прямої мови: прямокутна з округленими кутами 23">
            <a:extLst>
              <a:ext uri="{FF2B5EF4-FFF2-40B4-BE49-F238E27FC236}">
                <a16:creationId xmlns:a16="http://schemas.microsoft.com/office/drawing/2014/main" id="{6DC4ED84-4A7B-4D21-937D-152A4116C67E}"/>
              </a:ext>
            </a:extLst>
          </p:cNvPr>
          <p:cNvSpPr/>
          <p:nvPr/>
        </p:nvSpPr>
        <p:spPr>
          <a:xfrm>
            <a:off x="4700722" y="2925893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Ну це повний треш …</a:t>
            </a:r>
          </a:p>
        </p:txBody>
      </p:sp>
      <p:sp>
        <p:nvSpPr>
          <p:cNvPr id="27" name="Бульбашка прямої мови: прямокутна з округленими кутами 26">
            <a:extLst>
              <a:ext uri="{FF2B5EF4-FFF2-40B4-BE49-F238E27FC236}">
                <a16:creationId xmlns:a16="http://schemas.microsoft.com/office/drawing/2014/main" id="{D6781AB3-901E-448B-8554-B8E29B0F5C3F}"/>
              </a:ext>
            </a:extLst>
          </p:cNvPr>
          <p:cNvSpPr/>
          <p:nvPr/>
        </p:nvSpPr>
        <p:spPr>
          <a:xfrm>
            <a:off x="1203145" y="3765015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Та </a:t>
            </a:r>
            <a:r>
              <a:rPr lang="uk-UA" b="1" dirty="0" err="1">
                <a:solidFill>
                  <a:schemeClr val="bg1"/>
                </a:solidFill>
              </a:rPr>
              <a:t>найсовий</a:t>
            </a:r>
            <a:r>
              <a:rPr lang="uk-UA" b="1" dirty="0">
                <a:solidFill>
                  <a:schemeClr val="bg1"/>
                </a:solidFill>
              </a:rPr>
              <a:t> урок!</a:t>
            </a:r>
          </a:p>
        </p:txBody>
      </p:sp>
      <p:sp>
        <p:nvSpPr>
          <p:cNvPr id="29" name="Бульбашка прямої мови: прямокутна з округленими кутами 28">
            <a:extLst>
              <a:ext uri="{FF2B5EF4-FFF2-40B4-BE49-F238E27FC236}">
                <a16:creationId xmlns:a16="http://schemas.microsoft.com/office/drawing/2014/main" id="{2CA7763B-C542-4EAF-AFC5-31F377D50631}"/>
              </a:ext>
            </a:extLst>
          </p:cNvPr>
          <p:cNvSpPr/>
          <p:nvPr/>
        </p:nvSpPr>
        <p:spPr>
          <a:xfrm>
            <a:off x="4886960" y="5172205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«</a:t>
            </a:r>
            <a:r>
              <a:rPr lang="en-US" b="1" dirty="0">
                <a:solidFill>
                  <a:schemeClr val="bg1"/>
                </a:solidFill>
              </a:rPr>
              <a:t>OMG</a:t>
            </a:r>
            <a:r>
              <a:rPr lang="uk-UA" b="1" dirty="0">
                <a:solidFill>
                  <a:schemeClr val="bg1"/>
                </a:solidFill>
              </a:rPr>
              <a:t>». Було сумно та не цікаво.</a:t>
            </a:r>
          </a:p>
        </p:txBody>
      </p:sp>
      <p:sp>
        <p:nvSpPr>
          <p:cNvPr id="31" name="Бульбашка прямої мови: прямокутна з округленими кутами 30">
            <a:extLst>
              <a:ext uri="{FF2B5EF4-FFF2-40B4-BE49-F238E27FC236}">
                <a16:creationId xmlns:a16="http://schemas.microsoft.com/office/drawing/2014/main" id="{7EC06548-A883-44F3-BD26-C93D287CB9EE}"/>
              </a:ext>
            </a:extLst>
          </p:cNvPr>
          <p:cNvSpPr/>
          <p:nvPr/>
        </p:nvSpPr>
        <p:spPr>
          <a:xfrm>
            <a:off x="1559733" y="6048313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Засвоїв знання </a:t>
            </a:r>
            <a:r>
              <a:rPr lang="uk-UA" b="1">
                <a:solidFill>
                  <a:schemeClr val="bg1"/>
                </a:solidFill>
              </a:rPr>
              <a:t>на «</a:t>
            </a:r>
            <a:r>
              <a:rPr lang="en-US" b="1" dirty="0" err="1">
                <a:solidFill>
                  <a:schemeClr val="bg1"/>
                </a:solidFill>
              </a:rPr>
              <a:t>izi</a:t>
            </a:r>
            <a:r>
              <a:rPr lang="uk-UA" b="1" dirty="0">
                <a:solidFill>
                  <a:schemeClr val="bg1"/>
                </a:solidFill>
              </a:rPr>
              <a:t>»!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37A8B-92D9-4A53-BC18-8EEC5E71F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8" y="1012832"/>
            <a:ext cx="3365775" cy="58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4">
            <a:hlinkClick r:id="" action="ppaction://media"/>
            <a:extLst>
              <a:ext uri="{FF2B5EF4-FFF2-40B4-BE49-F238E27FC236}">
                <a16:creationId xmlns:a16="http://schemas.microsoft.com/office/drawing/2014/main" id="{B8076168-520D-4BBD-8E0A-9AD21652B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471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487" y="1661770"/>
            <a:ext cx="9100923" cy="3157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4000" i="1" dirty="0" smtClean="0">
                <a:cs typeface="Times New Roman" panose="02020603050405020304" pitchFamily="18" charset="0"/>
              </a:rPr>
              <a:t>Чи</a:t>
            </a:r>
            <a:r>
              <a:rPr lang="ru-RU" sz="4000" i="1" dirty="0" smtClean="0">
                <a:cs typeface="Times New Roman" panose="02020603050405020304" pitchFamily="18" charset="0"/>
              </a:rPr>
              <a:t> </a:t>
            </a:r>
            <a:r>
              <a:rPr lang="uk-UA" sz="4000" i="1" dirty="0" smtClean="0">
                <a:cs typeface="Times New Roman" panose="02020603050405020304" pitchFamily="18" charset="0"/>
              </a:rPr>
              <a:t>можна досягти добробуту, нічого не роблячи?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4000" i="1" dirty="0" smtClean="0">
                <a:cs typeface="Times New Roman" panose="02020603050405020304" pitchFamily="18" charset="0"/>
              </a:rPr>
              <a:t>Чи можна навчитися створювати добробут для себе та інших?</a:t>
            </a:r>
            <a:endParaRPr lang="uk-UA" sz="3200" i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857"/>
          <a:stretch/>
        </p:blipFill>
        <p:spPr>
          <a:xfrm rot="2138224">
            <a:off x="8827694" y="1093807"/>
            <a:ext cx="2840736" cy="23521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257599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прислів’я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поясни, 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розумієш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74" y="3945208"/>
            <a:ext cx="2444797" cy="2790829"/>
          </a:xfrm>
          <a:prstGeom prst="rect">
            <a:avLst/>
          </a:prstGeom>
        </p:spPr>
      </p:pic>
      <p:sp>
        <p:nvSpPr>
          <p:cNvPr id="2" name="Волна 1"/>
          <p:cNvSpPr/>
          <p:nvPr/>
        </p:nvSpPr>
        <p:spPr>
          <a:xfrm>
            <a:off x="457109" y="1738453"/>
            <a:ext cx="2734056" cy="768096"/>
          </a:xfrm>
          <a:prstGeom prst="wav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дбай.</a:t>
            </a:r>
            <a:endParaRPr lang="ru-RU" sz="3500" dirty="0"/>
          </a:p>
        </p:txBody>
      </p:sp>
      <p:sp>
        <p:nvSpPr>
          <p:cNvPr id="21" name="Волна 20"/>
          <p:cNvSpPr/>
          <p:nvPr/>
        </p:nvSpPr>
        <p:spPr>
          <a:xfrm>
            <a:off x="2342517" y="3464957"/>
            <a:ext cx="2734056" cy="76809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край,</a:t>
            </a:r>
            <a:endParaRPr lang="ru-RU" sz="3500" dirty="0"/>
          </a:p>
        </p:txBody>
      </p:sp>
      <p:sp>
        <p:nvSpPr>
          <p:cNvPr id="22" name="Волна 21"/>
          <p:cNvSpPr/>
          <p:nvPr/>
        </p:nvSpPr>
        <p:spPr>
          <a:xfrm>
            <a:off x="416241" y="4782741"/>
            <a:ext cx="3532723" cy="768096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добробут</a:t>
            </a:r>
            <a:endParaRPr lang="ru-RU" sz="3500" dirty="0"/>
          </a:p>
        </p:txBody>
      </p:sp>
      <p:sp>
        <p:nvSpPr>
          <p:cNvPr id="23" name="Волна 22"/>
          <p:cNvSpPr/>
          <p:nvPr/>
        </p:nvSpPr>
        <p:spPr>
          <a:xfrm>
            <a:off x="4642013" y="5550837"/>
            <a:ext cx="2734056" cy="76809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про її</a:t>
            </a:r>
            <a:endParaRPr lang="ru-RU" sz="3500" dirty="0"/>
          </a:p>
        </p:txBody>
      </p:sp>
      <p:sp>
        <p:nvSpPr>
          <p:cNvPr id="24" name="Волна 23"/>
          <p:cNvSpPr/>
          <p:nvPr/>
        </p:nvSpPr>
        <p:spPr>
          <a:xfrm>
            <a:off x="4376837" y="1621771"/>
            <a:ext cx="2734056" cy="768096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рідний</a:t>
            </a:r>
            <a:endParaRPr lang="ru-RU" sz="3500" dirty="0"/>
          </a:p>
        </p:txBody>
      </p:sp>
      <p:sp>
        <p:nvSpPr>
          <p:cNvPr id="25" name="Волна 24"/>
          <p:cNvSpPr/>
          <p:nvPr/>
        </p:nvSpPr>
        <p:spPr>
          <a:xfrm>
            <a:off x="7041434" y="3202256"/>
            <a:ext cx="2734056" cy="768096"/>
          </a:xfrm>
          <a:prstGeom prst="wav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Україна – </a:t>
            </a:r>
            <a:endParaRPr lang="ru-RU" sz="3500" dirty="0"/>
          </a:p>
        </p:txBody>
      </p:sp>
      <p:sp>
        <p:nvSpPr>
          <p:cNvPr id="26" name="Волна 25"/>
          <p:cNvSpPr/>
          <p:nvPr/>
        </p:nvSpPr>
        <p:spPr>
          <a:xfrm>
            <a:off x="2879602" y="4133209"/>
            <a:ext cx="2734056" cy="768096"/>
          </a:xfrm>
          <a:prstGeom prst="wav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дбай.</a:t>
            </a:r>
            <a:endParaRPr lang="ru-RU" sz="3500" dirty="0"/>
          </a:p>
        </p:txBody>
      </p:sp>
      <p:sp>
        <p:nvSpPr>
          <p:cNvPr id="27" name="Волна 26"/>
          <p:cNvSpPr/>
          <p:nvPr/>
        </p:nvSpPr>
        <p:spPr>
          <a:xfrm>
            <a:off x="6152123" y="1953218"/>
            <a:ext cx="2734056" cy="76809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край,</a:t>
            </a:r>
            <a:endParaRPr lang="ru-RU" sz="3500" dirty="0"/>
          </a:p>
        </p:txBody>
      </p:sp>
      <p:sp>
        <p:nvSpPr>
          <p:cNvPr id="28" name="Волна 27"/>
          <p:cNvSpPr/>
          <p:nvPr/>
        </p:nvSpPr>
        <p:spPr>
          <a:xfrm>
            <a:off x="4565699" y="2964299"/>
            <a:ext cx="3532723" cy="768096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добробут</a:t>
            </a:r>
            <a:endParaRPr lang="ru-RU" sz="3500" dirty="0"/>
          </a:p>
        </p:txBody>
      </p:sp>
      <p:sp>
        <p:nvSpPr>
          <p:cNvPr id="29" name="Волна 28"/>
          <p:cNvSpPr/>
          <p:nvPr/>
        </p:nvSpPr>
        <p:spPr>
          <a:xfrm>
            <a:off x="1341666" y="2967135"/>
            <a:ext cx="2734056" cy="76809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про її</a:t>
            </a:r>
            <a:endParaRPr lang="ru-RU" sz="3500" dirty="0"/>
          </a:p>
        </p:txBody>
      </p:sp>
      <p:sp>
        <p:nvSpPr>
          <p:cNvPr id="30" name="Волна 29"/>
          <p:cNvSpPr/>
          <p:nvPr/>
        </p:nvSpPr>
        <p:spPr>
          <a:xfrm>
            <a:off x="3161591" y="1953218"/>
            <a:ext cx="2734056" cy="768096"/>
          </a:xfrm>
          <a:prstGeom prst="wav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рідний</a:t>
            </a:r>
            <a:endParaRPr lang="ru-RU" sz="3500" dirty="0"/>
          </a:p>
        </p:txBody>
      </p:sp>
      <p:sp>
        <p:nvSpPr>
          <p:cNvPr id="31" name="Волна 30"/>
          <p:cNvSpPr/>
          <p:nvPr/>
        </p:nvSpPr>
        <p:spPr>
          <a:xfrm>
            <a:off x="242472" y="1964960"/>
            <a:ext cx="2734056" cy="768096"/>
          </a:xfrm>
          <a:prstGeom prst="wav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Україна – 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41785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043797"/>
            <a:ext cx="9804371" cy="4442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П’ятикласники та п’ятикласниці обговорювали, як добробут людини пов’язаний з добробутом суспільства. Разом вони дійшли висновку, що суспільний добробут країни залежить від добробуту її громадян і громадянок. Чи погоджуєшся ти з цим? Чому? Обґрунтуй свою думку.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181540"/>
            <a:ext cx="8732066" cy="6759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Роздивіться дві різні схеми, що демонструють залежність добробуту суспільства від добробуту людини. Поміркуйте, як їх можна пояснити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67" y="3410713"/>
            <a:ext cx="2732933" cy="331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25" y="1262816"/>
            <a:ext cx="5772720" cy="54671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78" y="2281535"/>
            <a:ext cx="9193022" cy="17081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uk-UA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Добробут</a:t>
            </a:r>
            <a:r>
              <a:rPr lang="ru-RU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суспільства тісно пов’язаний із добробутом кожної людини, яка є частиною цього суспільства </a:t>
            </a:r>
            <a:r>
              <a:rPr lang="ru-RU" sz="3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LifeComp</a:t>
            </a:r>
            <a:r>
              <a:rPr lang="en-US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2020).</a:t>
            </a:r>
            <a:endParaRPr lang="ru-RU" sz="3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668670" y="985194"/>
            <a:ext cx="5797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26332" y="117212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684</Words>
  <Application>Microsoft Office PowerPoint</Application>
  <PresentationFormat>Широкий екран</PresentationFormat>
  <Paragraphs>136</Paragraphs>
  <Slides>20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9</cp:revision>
  <dcterms:created xsi:type="dcterms:W3CDTF">2022-09-12T20:34:06Z</dcterms:created>
  <dcterms:modified xsi:type="dcterms:W3CDTF">2022-09-26T21:25:00Z</dcterms:modified>
</cp:coreProperties>
</file>