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9" r:id="rId3"/>
    <p:sldId id="290" r:id="rId4"/>
    <p:sldId id="291" r:id="rId5"/>
    <p:sldId id="292" r:id="rId6"/>
    <p:sldId id="264" r:id="rId7"/>
    <p:sldId id="293" r:id="rId8"/>
    <p:sldId id="294" r:id="rId9"/>
    <p:sldId id="295" r:id="rId10"/>
    <p:sldId id="296" r:id="rId11"/>
    <p:sldId id="278" r:id="rId12"/>
    <p:sldId id="277" r:id="rId13"/>
    <p:sldId id="297" r:id="rId14"/>
    <p:sldId id="298" r:id="rId15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10"/>
    <p:restoredTop sz="94665"/>
  </p:normalViewPr>
  <p:slideViewPr>
    <p:cSldViewPr>
      <p:cViewPr varScale="1">
        <p:scale>
          <a:sx n="65" d="100"/>
          <a:sy n="65" d="100"/>
        </p:scale>
        <p:origin x="-1296" y="-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/>
              <a:t>Зразок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E2239-A8CF-458B-AD87-3F3228DE69C1}" type="datetimeFigureOut">
              <a:rPr lang="uk-UA" smtClean="0"/>
              <a:pPr/>
              <a:t>19.02.2023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0CA20-F480-4239-B3F0-A559772969E5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2381976706"/>
      </p:ext>
    </p:extLst>
  </p:cSld>
  <p:clrMapOvr>
    <a:masterClrMapping/>
  </p:clrMapOvr>
  <p:transition spd="slow">
    <p:pull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E2239-A8CF-458B-AD87-3F3228DE69C1}" type="datetimeFigureOut">
              <a:rPr lang="uk-UA" smtClean="0"/>
              <a:pPr/>
              <a:t>19.02.2023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0CA20-F480-4239-B3F0-A559772969E5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784713558"/>
      </p:ext>
    </p:extLst>
  </p:cSld>
  <p:clrMapOvr>
    <a:masterClrMapping/>
  </p:clrMapOvr>
  <p:transition spd="slow">
    <p:pull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E2239-A8CF-458B-AD87-3F3228DE69C1}" type="datetimeFigureOut">
              <a:rPr lang="uk-UA" smtClean="0"/>
              <a:pPr/>
              <a:t>19.02.2023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0CA20-F480-4239-B3F0-A559772969E5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1300630687"/>
      </p:ext>
    </p:extLst>
  </p:cSld>
  <p:clrMapOvr>
    <a:masterClrMapping/>
  </p:clrMapOvr>
  <p:transition spd="slow">
    <p:pull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E2239-A8CF-458B-AD87-3F3228DE69C1}" type="datetimeFigureOut">
              <a:rPr lang="uk-UA" smtClean="0"/>
              <a:pPr/>
              <a:t>19.02.2023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0CA20-F480-4239-B3F0-A559772969E5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3881147617"/>
      </p:ext>
    </p:extLst>
  </p:cSld>
  <p:clrMapOvr>
    <a:masterClrMapping/>
  </p:clrMapOvr>
  <p:transition spd="slow">
    <p:pull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E2239-A8CF-458B-AD87-3F3228DE69C1}" type="datetimeFigureOut">
              <a:rPr lang="uk-UA" smtClean="0"/>
              <a:pPr/>
              <a:t>19.02.2023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0CA20-F480-4239-B3F0-A559772969E5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4233525680"/>
      </p:ext>
    </p:extLst>
  </p:cSld>
  <p:clrMapOvr>
    <a:masterClrMapping/>
  </p:clrMapOvr>
  <p:transition spd="slow">
    <p:pull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E2239-A8CF-458B-AD87-3F3228DE69C1}" type="datetimeFigureOut">
              <a:rPr lang="uk-UA" smtClean="0"/>
              <a:pPr/>
              <a:t>19.02.2023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0CA20-F480-4239-B3F0-A559772969E5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32784896"/>
      </p:ext>
    </p:extLst>
  </p:cSld>
  <p:clrMapOvr>
    <a:masterClrMapping/>
  </p:clrMapOvr>
  <p:transition spd="slow">
    <p:pull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Зразок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E2239-A8CF-458B-AD87-3F3228DE69C1}" type="datetimeFigureOut">
              <a:rPr lang="uk-UA" smtClean="0"/>
              <a:pPr/>
              <a:t>19.02.2023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0CA20-F480-4239-B3F0-A559772969E5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2892359758"/>
      </p:ext>
    </p:extLst>
  </p:cSld>
  <p:clrMapOvr>
    <a:masterClrMapping/>
  </p:clrMapOvr>
  <p:transition spd="slow">
    <p:pull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E2239-A8CF-458B-AD87-3F3228DE69C1}" type="datetimeFigureOut">
              <a:rPr lang="uk-UA" smtClean="0"/>
              <a:pPr/>
              <a:t>19.02.2023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0CA20-F480-4239-B3F0-A559772969E5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1094668896"/>
      </p:ext>
    </p:extLst>
  </p:cSld>
  <p:clrMapOvr>
    <a:masterClrMapping/>
  </p:clrMapOvr>
  <p:transition spd="slow">
    <p:pull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E2239-A8CF-458B-AD87-3F3228DE69C1}" type="datetimeFigureOut">
              <a:rPr lang="uk-UA" smtClean="0"/>
              <a:pPr/>
              <a:t>19.02.2023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0CA20-F480-4239-B3F0-A559772969E5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1086817955"/>
      </p:ext>
    </p:extLst>
  </p:cSld>
  <p:clrMapOvr>
    <a:masterClrMapping/>
  </p:clrMapOvr>
  <p:transition spd="slow">
    <p:pull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E2239-A8CF-458B-AD87-3F3228DE69C1}" type="datetimeFigureOut">
              <a:rPr lang="uk-UA" smtClean="0"/>
              <a:pPr/>
              <a:t>19.02.2023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0CA20-F480-4239-B3F0-A559772969E5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90979789"/>
      </p:ext>
    </p:extLst>
  </p:cSld>
  <p:clrMapOvr>
    <a:masterClrMapping/>
  </p:clrMapOvr>
  <p:transition spd="slow">
    <p:pull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E2239-A8CF-458B-AD87-3F3228DE69C1}" type="datetimeFigureOut">
              <a:rPr lang="uk-UA" smtClean="0"/>
              <a:pPr/>
              <a:t>19.02.2023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0CA20-F480-4239-B3F0-A559772969E5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2738051899"/>
      </p:ext>
    </p:extLst>
  </p:cSld>
  <p:clrMapOvr>
    <a:masterClrMapping/>
  </p:clrMapOvr>
  <p:transition spd="slow">
    <p:pull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CE2239-A8CF-458B-AD87-3F3228DE69C1}" type="datetimeFigureOut">
              <a:rPr lang="uk-UA" smtClean="0"/>
              <a:pPr/>
              <a:t>19.02.2023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40CA20-F480-4239-B3F0-A559772969E5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3681807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ll dir="r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ordwall.net/uk/embed/9f9d1648c1e94bc39975b5d068244e0e?themeId=43&amp;templateId=5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Jdtn17JypBc" TargetMode="External"/><Relationship Id="rId2" Type="http://schemas.openxmlformats.org/officeDocument/2006/relationships/hyperlink" Target="https://www.youtube.com/watch?v=xcsO7vAaNUw&amp;t=3s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ordwall.net/uk/embed/9f9d1648c1e94bc39975b5d068244e0e?themeId=43&amp;templateId=5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357166"/>
            <a:ext cx="9144000" cy="1759616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4800" dirty="0" err="1">
                <a:latin typeface="Times New Roman" pitchFamily="18" charset="0"/>
                <a:cs typeface="Times New Roman" pitchFamily="18" charset="0"/>
              </a:rPr>
              <a:t>Словосполучення</a:t>
            </a:r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Головне </a:t>
            </a:r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й </a:t>
            </a:r>
            <a:r>
              <a:rPr lang="ru-RU" sz="4800" dirty="0" err="1">
                <a:latin typeface="Times New Roman" pitchFamily="18" charset="0"/>
                <a:cs typeface="Times New Roman" pitchFamily="18" charset="0"/>
              </a:rPr>
              <a:t>залежне</a:t>
            </a:r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 слово в </a:t>
            </a:r>
            <a:r>
              <a:rPr lang="ru-RU" sz="4800" dirty="0" err="1">
                <a:latin typeface="Times New Roman" pitchFamily="18" charset="0"/>
                <a:cs typeface="Times New Roman" pitchFamily="18" charset="0"/>
              </a:rPr>
              <a:t>словосполученні</a:t>
            </a:r>
            <a:endParaRPr lang="uk-UA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4" name="AutoShape 2" descr="Презентація &quot;Словосполучення&quot; для дистанційного навчання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13316" name="Picture 4" descr="Презентація &quot;Словосполучення&quot; для дистанційного навчання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2285992"/>
            <a:ext cx="5929322" cy="44469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240845937"/>
      </p:ext>
    </p:extLst>
  </p:cSld>
  <p:clrMapOvr>
    <a:masterClrMapping/>
  </p:clrMapOvr>
  <p:transition spd="slow">
    <p:pull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uk-UA" dirty="0" smtClean="0"/>
              <a:t>Вправа 404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3857628"/>
            <a:ext cx="8229600" cy="2411411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endParaRPr lang="uk-UA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8798" y="1500174"/>
            <a:ext cx="9035202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pull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uk-UA" sz="3200" dirty="0">
                <a:latin typeface="Times New Roman" pitchFamily="18" charset="0"/>
                <a:cs typeface="Times New Roman" pitchFamily="18" charset="0"/>
              </a:rPr>
              <a:t>Як виділити словосполучення з речення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07996" y="1196752"/>
            <a:ext cx="8229600" cy="604664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uk-UA" sz="3600" dirty="0">
                <a:latin typeface="Times New Roman" pitchFamily="18" charset="0"/>
                <a:cs typeface="Times New Roman" pitchFamily="18" charset="0"/>
              </a:rPr>
              <a:t>Глибока вода тихо пливе.</a:t>
            </a:r>
          </a:p>
        </p:txBody>
      </p:sp>
      <p:sp>
        <p:nvSpPr>
          <p:cNvPr id="4" name="Місце для вмісту 2"/>
          <p:cNvSpPr txBox="1">
            <a:spLocks/>
          </p:cNvSpPr>
          <p:nvPr/>
        </p:nvSpPr>
        <p:spPr>
          <a:xfrm>
            <a:off x="532311" y="1988840"/>
            <a:ext cx="8229600" cy="86409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uk-UA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Знайдіть граматичну основу (підмет і присудок).</a:t>
            </a:r>
          </a:p>
        </p:txBody>
      </p:sp>
      <p:cxnSp>
        <p:nvCxnSpPr>
          <p:cNvPr id="6" name="Пряма сполучна лінія 5"/>
          <p:cNvCxnSpPr/>
          <p:nvPr/>
        </p:nvCxnSpPr>
        <p:spPr>
          <a:xfrm>
            <a:off x="3792562" y="1700808"/>
            <a:ext cx="936104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 сполучна лінія 6"/>
          <p:cNvCxnSpPr/>
          <p:nvPr/>
        </p:nvCxnSpPr>
        <p:spPr>
          <a:xfrm>
            <a:off x="5940152" y="1700808"/>
            <a:ext cx="936104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 сполучна лінія 8"/>
          <p:cNvCxnSpPr/>
          <p:nvPr/>
        </p:nvCxnSpPr>
        <p:spPr>
          <a:xfrm>
            <a:off x="5940152" y="1759629"/>
            <a:ext cx="936104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Місце для вмісту 2"/>
          <p:cNvSpPr txBox="1">
            <a:spLocks/>
          </p:cNvSpPr>
          <p:nvPr/>
        </p:nvSpPr>
        <p:spPr>
          <a:xfrm>
            <a:off x="532311" y="3031498"/>
            <a:ext cx="8229600" cy="86409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uk-UA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Потім шукаємо слова, пов’язані з підметом: вода (яка?) глибока.</a:t>
            </a:r>
          </a:p>
        </p:txBody>
      </p:sp>
      <p:sp>
        <p:nvSpPr>
          <p:cNvPr id="11" name="Місце для вмісту 2"/>
          <p:cNvSpPr txBox="1">
            <a:spLocks/>
          </p:cNvSpPr>
          <p:nvPr/>
        </p:nvSpPr>
        <p:spPr>
          <a:xfrm>
            <a:off x="532311" y="4069678"/>
            <a:ext cx="8229600" cy="86409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uk-UA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Далі шукаємо слова, пов’язані з присудком: пливе (як?) тихо.</a:t>
            </a:r>
          </a:p>
        </p:txBody>
      </p:sp>
    </p:spTree>
    <p:extLst>
      <p:ext uri="{BB962C8B-B14F-4D97-AF65-F5344CB8AC3E}">
        <p14:creationId xmlns="" xmlns:p14="http://schemas.microsoft.com/office/powerpoint/2010/main" val="864248922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Вибіркова робота</a:t>
            </a:r>
            <a:endParaRPr lang="uk-UA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74420" y="2571744"/>
            <a:ext cx="8312422" cy="378621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>
              <a:buNone/>
            </a:pPr>
            <a:r>
              <a:rPr lang="uk-UA" sz="4000" dirty="0" smtClean="0"/>
              <a:t>Зранку зійде над  рікою  веселе  сонце. </a:t>
            </a:r>
          </a:p>
          <a:p>
            <a:pPr marL="0" indent="0" algn="just">
              <a:buNone/>
            </a:pPr>
            <a:endParaRPr lang="uk-UA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кутник 3"/>
          <p:cNvSpPr/>
          <p:nvPr/>
        </p:nvSpPr>
        <p:spPr>
          <a:xfrm>
            <a:off x="467544" y="1124744"/>
            <a:ext cx="8280920" cy="120032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Випишіть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усі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словосполучення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Позначте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головне та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залежне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слово.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35850660"/>
      </p:ext>
    </p:extLst>
  </p:cSld>
  <p:clrMapOvr>
    <a:masterClrMapping/>
  </p:clrMapOvr>
  <p:transition spd="slow">
    <p:pull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11430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uk-UA" dirty="0" smtClean="0"/>
              <a:t>Самостійна робота</a:t>
            </a:r>
            <a:endParaRPr lang="uk-UA" dirty="0"/>
          </a:p>
        </p:txBody>
      </p:sp>
      <p:sp>
        <p:nvSpPr>
          <p:cNvPr id="4" name="Заголовок 1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43510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97500"/>
          </a:bodyPr>
          <a:lstStyle/>
          <a:p>
            <a:pPr algn="just"/>
            <a:r>
              <a:rPr lang="uk-UA" sz="3200" i="1" dirty="0">
                <a:latin typeface="Times New Roman" pitchFamily="18" charset="0"/>
                <a:cs typeface="Times New Roman" pitchFamily="18" charset="0"/>
              </a:rPr>
              <a:t>Визначте головне й залежне слово в </a:t>
            </a:r>
            <a:r>
              <a:rPr lang="uk-UA" sz="3200" i="1" dirty="0" smtClean="0">
                <a:latin typeface="Times New Roman" pitchFamily="18" charset="0"/>
                <a:cs typeface="Times New Roman" pitchFamily="18" charset="0"/>
              </a:rPr>
              <a:t>словосполученні</a:t>
            </a: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uk-UA" sz="3200" i="1" dirty="0" smtClean="0">
              <a:latin typeface="Times New Roman" pitchFamily="18" charset="0"/>
              <a:cs typeface="Times New Roman" pitchFamily="18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ru-RU" sz="3700" dirty="0" err="1" smtClean="0">
                <a:latin typeface="Times New Roman" pitchFamily="18" charset="0"/>
                <a:cs typeface="Times New Roman" pitchFamily="18" charset="0"/>
              </a:rPr>
              <a:t>Добрий</a:t>
            </a:r>
            <a:r>
              <a:rPr lang="ru-RU" sz="3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700" dirty="0" err="1" smtClean="0">
                <a:latin typeface="Times New Roman" pitchFamily="18" charset="0"/>
                <a:cs typeface="Times New Roman" pitchFamily="18" charset="0"/>
              </a:rPr>
              <a:t>господар</a:t>
            </a:r>
            <a:r>
              <a:rPr lang="ru-RU" sz="37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742950" indent="-742950">
              <a:buFont typeface="+mj-lt"/>
              <a:buAutoNum type="arabicPeriod"/>
            </a:pPr>
            <a:r>
              <a:rPr lang="ru-RU" sz="3700" dirty="0" smtClean="0">
                <a:latin typeface="Times New Roman" pitchFamily="18" charset="0"/>
                <a:cs typeface="Times New Roman" pitchFamily="18" charset="0"/>
              </a:rPr>
              <a:t>хатка </a:t>
            </a:r>
            <a:r>
              <a:rPr lang="ru-RU" sz="3700" dirty="0" err="1" smtClean="0">
                <a:latin typeface="Times New Roman" pitchFamily="18" charset="0"/>
                <a:cs typeface="Times New Roman" pitchFamily="18" charset="0"/>
              </a:rPr>
              <a:t>біленька</a:t>
            </a:r>
            <a:r>
              <a:rPr lang="ru-RU" sz="37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742950" indent="-742950">
              <a:buFont typeface="+mj-lt"/>
              <a:buAutoNum type="arabicPeriod"/>
            </a:pPr>
            <a:r>
              <a:rPr lang="ru-RU" sz="3700" dirty="0" smtClean="0">
                <a:latin typeface="Times New Roman" pitchFamily="18" charset="0"/>
                <a:cs typeface="Times New Roman" pitchFamily="18" charset="0"/>
              </a:rPr>
              <a:t>приходить до брата </a:t>
            </a:r>
          </a:p>
          <a:p>
            <a:pPr marL="742950" indent="-742950">
              <a:buFont typeface="+mj-lt"/>
              <a:buAutoNum type="arabicPeriod"/>
            </a:pPr>
            <a:r>
              <a:rPr lang="ru-RU" sz="3700" dirty="0" err="1" smtClean="0">
                <a:latin typeface="Times New Roman" pitchFamily="18" charset="0"/>
                <a:cs typeface="Times New Roman" pitchFamily="18" charset="0"/>
              </a:rPr>
              <a:t>гарна</a:t>
            </a:r>
            <a:r>
              <a:rPr lang="ru-RU" sz="3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700" dirty="0" err="1" smtClean="0">
                <a:latin typeface="Times New Roman" pitchFamily="18" charset="0"/>
                <a:cs typeface="Times New Roman" pitchFamily="18" charset="0"/>
              </a:rPr>
              <a:t>дівчинка</a:t>
            </a:r>
            <a:r>
              <a:rPr lang="ru-RU" sz="37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742950" indent="-742950">
              <a:buFont typeface="+mj-lt"/>
              <a:buAutoNum type="arabicPeriod"/>
            </a:pPr>
            <a:r>
              <a:rPr lang="ru-RU" sz="3700" dirty="0" err="1" smtClean="0">
                <a:latin typeface="Times New Roman" pitchFamily="18" charset="0"/>
                <a:cs typeface="Times New Roman" pitchFamily="18" charset="0"/>
              </a:rPr>
              <a:t>цікава</a:t>
            </a:r>
            <a:r>
              <a:rPr lang="ru-RU" sz="3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700" dirty="0" err="1" smtClean="0">
                <a:latin typeface="Times New Roman" pitchFamily="18" charset="0"/>
                <a:cs typeface="Times New Roman" pitchFamily="18" charset="0"/>
              </a:rPr>
              <a:t>зустріч</a:t>
            </a:r>
            <a:endParaRPr lang="ru-RU" sz="3700" dirty="0" smtClean="0">
              <a:latin typeface="Times New Roman" pitchFamily="18" charset="0"/>
              <a:cs typeface="Times New Roman" pitchFamily="18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ru-RU" sz="3700" dirty="0" err="1" smtClean="0">
                <a:latin typeface="Times New Roman" pitchFamily="18" charset="0"/>
                <a:cs typeface="Times New Roman" pitchFamily="18" charset="0"/>
              </a:rPr>
              <a:t>швидко</a:t>
            </a:r>
            <a:r>
              <a:rPr lang="ru-RU" sz="3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700" dirty="0" err="1" smtClean="0">
                <a:latin typeface="Times New Roman" pitchFamily="18" charset="0"/>
                <a:cs typeface="Times New Roman" pitchFamily="18" charset="0"/>
              </a:rPr>
              <a:t>писати</a:t>
            </a:r>
            <a:r>
              <a:rPr lang="ru-RU" sz="37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uk-UA" sz="37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uk-UA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ll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uk-UA" dirty="0" smtClean="0"/>
              <a:t>Пограймо!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>
                <a:hlinkClick r:id="rId2"/>
              </a:rPr>
              <a:t>https://wordwall.net/uk/embed/9f9d1648c1e94bc39975b5d068244e0e?themeId=43&amp;templateId=5</a:t>
            </a:r>
            <a:endParaRPr lang="uk-UA" dirty="0" smtClean="0"/>
          </a:p>
          <a:p>
            <a:endParaRPr lang="uk-UA" dirty="0"/>
          </a:p>
        </p:txBody>
      </p:sp>
    </p:spTree>
  </p:cSld>
  <p:clrMapOvr>
    <a:masterClrMapping/>
  </p:clrMapOvr>
  <p:transition spd="slow">
    <p:pull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uk-UA" dirty="0" smtClean="0"/>
              <a:t>Інструктаж до уроку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43510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uk-UA" dirty="0" smtClean="0"/>
              <a:t>Переглянути відео до уроку</a:t>
            </a:r>
            <a:r>
              <a:rPr lang="en-US" dirty="0" smtClean="0"/>
              <a:t> </a:t>
            </a:r>
            <a:r>
              <a:rPr lang="en-US" dirty="0" smtClean="0">
                <a:hlinkClick r:id="rId2"/>
              </a:rPr>
              <a:t>https://www.youtube.com/watch?v=xcsO7vAaNUw&amp;t=3s</a:t>
            </a:r>
            <a:r>
              <a:rPr lang="uk-UA" dirty="0" smtClean="0"/>
              <a:t> </a:t>
            </a:r>
            <a:r>
              <a:rPr lang="en-US" dirty="0" smtClean="0">
                <a:hlinkClick r:id="rId3"/>
              </a:rPr>
              <a:t>https://www.youtube.com/watch?v=Jdtn17JypBc</a:t>
            </a:r>
            <a:endParaRPr lang="uk-UA" dirty="0" smtClean="0"/>
          </a:p>
          <a:p>
            <a:pPr marL="514350" indent="-514350" algn="just">
              <a:buFont typeface="+mj-lt"/>
              <a:buAutoNum type="arabicPeriod"/>
            </a:pPr>
            <a:r>
              <a:rPr lang="uk-UA" dirty="0" smtClean="0"/>
              <a:t>Виконати всі завдання презентації (письмово</a:t>
            </a:r>
            <a:r>
              <a:rPr lang="uk-UA" dirty="0" smtClean="0"/>
              <a:t>). 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uk-UA" dirty="0" smtClean="0"/>
              <a:t>Пройти гру, фото результату надіслати. </a:t>
            </a:r>
          </a:p>
          <a:p>
            <a:pPr marL="514350" indent="-514350" algn="just">
              <a:buNone/>
            </a:pPr>
            <a:r>
              <a:rPr lang="en-US" dirty="0" smtClean="0">
                <a:hlinkClick r:id="rId4"/>
              </a:rPr>
              <a:t>https</a:t>
            </a:r>
            <a:r>
              <a:rPr lang="en-US" dirty="0" smtClean="0">
                <a:hlinkClick r:id="rId4"/>
              </a:rPr>
              <a:t>://wordwall.net/uk/embed/9f9d1648c1e94bc39975b5d068244e0e?themeId=43&amp;templateId=5</a:t>
            </a:r>
            <a:endParaRPr lang="uk-UA" dirty="0" smtClean="0"/>
          </a:p>
        </p:txBody>
      </p:sp>
    </p:spTree>
  </p:cSld>
  <p:clrMapOvr>
    <a:masterClrMapping/>
  </p:clrMapOvr>
  <p:transition spd="slow">
    <p:pull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2518" cy="582594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uk-UA" dirty="0" smtClean="0"/>
              <a:t>Робота в зошиті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000108"/>
            <a:ext cx="8429684" cy="571504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uk-UA" sz="2800" dirty="0" smtClean="0"/>
              <a:t>_________ лютого </a:t>
            </a:r>
          </a:p>
          <a:p>
            <a:pPr algn="ctr">
              <a:buNone/>
            </a:pPr>
            <a:r>
              <a:rPr lang="uk-UA" sz="2800" dirty="0" smtClean="0"/>
              <a:t>Класна робота</a:t>
            </a:r>
          </a:p>
          <a:p>
            <a:pPr algn="ctr">
              <a:buNone/>
            </a:pP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Словосполучення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Головне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слово,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якого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ставиться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питаннядо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28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Залежне</a:t>
            </a:r>
            <a:r>
              <a:rPr lang="ru-RU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слово, до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якого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ставимо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питання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словосполученням</a:t>
            </a:r>
            <a:endParaRPr lang="ru-RU" sz="2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Підмет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присудок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(</a:t>
            </a:r>
            <a:r>
              <a:rPr lang="ru-RU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Прийшла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весна )</a:t>
            </a:r>
          </a:p>
          <a:p>
            <a:pPr>
              <a:buNone/>
            </a:pP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Іменник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прийменником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(У </a:t>
            </a:r>
            <a:r>
              <a:rPr lang="ru-RU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лісі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buNone/>
            </a:pP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3.Однорідні члени </a:t>
            </a:r>
            <a:r>
              <a:rPr lang="ru-RU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речення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 Мама </a:t>
            </a:r>
            <a:r>
              <a:rPr lang="ru-RU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тато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buNone/>
            </a:pP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Фразеологізми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Байдики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бити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uk-UA" sz="2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uk-UA" dirty="0" smtClean="0">
              <a:solidFill>
                <a:schemeClr val="tx1"/>
              </a:solidFill>
            </a:endParaRPr>
          </a:p>
          <a:p>
            <a:pPr marL="514350" indent="-514350">
              <a:buNone/>
            </a:pPr>
            <a:endParaRPr lang="uk-UA" dirty="0">
              <a:solidFill>
                <a:schemeClr val="tx1"/>
              </a:solidFill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/>
          <a:srcRect l="1896" r="6151"/>
          <a:stretch>
            <a:fillRect/>
          </a:stretch>
        </p:blipFill>
        <p:spPr bwMode="auto">
          <a:xfrm>
            <a:off x="642910" y="3143248"/>
            <a:ext cx="7573285" cy="1394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7950" y="4929198"/>
            <a:ext cx="1366835" cy="453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pull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uk-UA" dirty="0" smtClean="0"/>
              <a:t>Робота за підручником с.174</a:t>
            </a:r>
            <a:endParaRPr lang="uk-U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571612"/>
            <a:ext cx="8700169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pull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571612"/>
            <a:ext cx="8650311" cy="3295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uk-UA" dirty="0" smtClean="0"/>
              <a:t>Робота за підручником с.174</a:t>
            </a:r>
            <a:endParaRPr lang="uk-UA" dirty="0"/>
          </a:p>
        </p:txBody>
      </p:sp>
    </p:spTree>
  </p:cSld>
  <p:clrMapOvr>
    <a:masterClrMapping/>
  </p:clrMapOvr>
  <p:transition spd="slow">
    <p:pull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/>
          </p:cNvSpPr>
          <p:nvPr>
            <p:ph type="title"/>
          </p:nvPr>
        </p:nvSpPr>
        <p:spPr bwMode="auto">
          <a:xfrm>
            <a:off x="107950" y="188913"/>
            <a:ext cx="8784530" cy="1571625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numCol="1" anchorCtr="0" compatLnSpc="1">
            <a:prstTxWarp prst="textNoShape">
              <a:avLst/>
            </a:prstTxWarp>
            <a:noAutofit/>
          </a:bodyPr>
          <a:lstStyle/>
          <a:p>
            <a:r>
              <a:rPr lang="uk-UA" sz="4000" dirty="0">
                <a:effectLst/>
                <a:latin typeface="Times New Roman" pitchFamily="18" charset="0"/>
                <a:cs typeface="Times New Roman" pitchFamily="18" charset="0"/>
              </a:rPr>
              <a:t>Головне й залежне слово як компоненти словосполучення</a:t>
            </a:r>
            <a:endParaRPr lang="ru-RU" sz="40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1333" name="Group 69"/>
          <p:cNvGrpSpPr>
            <a:grpSpLocks/>
          </p:cNvGrpSpPr>
          <p:nvPr/>
        </p:nvGrpSpPr>
        <p:grpSpPr bwMode="auto">
          <a:xfrm>
            <a:off x="899591" y="2276872"/>
            <a:ext cx="1729557" cy="863203"/>
            <a:chOff x="2743" y="481"/>
            <a:chExt cx="908" cy="318"/>
          </a:xfrm>
        </p:grpSpPr>
        <p:sp>
          <p:nvSpPr>
            <p:cNvPr id="11268" name="Rectangle 4"/>
            <p:cNvSpPr>
              <a:spLocks noChangeArrowheads="1"/>
            </p:cNvSpPr>
            <p:nvPr/>
          </p:nvSpPr>
          <p:spPr bwMode="auto">
            <a:xfrm>
              <a:off x="3016" y="481"/>
              <a:ext cx="363" cy="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uk-UA" sz="2000" dirty="0">
                  <a:solidFill>
                    <a:srgbClr val="0033CC"/>
                  </a:solidFill>
                </a:rPr>
                <a:t>яка?</a:t>
              </a:r>
            </a:p>
          </p:txBody>
        </p:sp>
        <p:sp>
          <p:nvSpPr>
            <p:cNvPr id="11270" name="Rectangle 6"/>
            <p:cNvSpPr>
              <a:spLocks noChangeArrowheads="1"/>
            </p:cNvSpPr>
            <p:nvPr/>
          </p:nvSpPr>
          <p:spPr bwMode="auto">
            <a:xfrm>
              <a:off x="2743" y="708"/>
              <a:ext cx="363" cy="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uk-UA" dirty="0">
                  <a:solidFill>
                    <a:srgbClr val="0033CC"/>
                  </a:solidFill>
                </a:rPr>
                <a:t>холодна</a:t>
              </a:r>
              <a:endParaRPr lang="uk-UA" sz="1800" dirty="0">
                <a:solidFill>
                  <a:srgbClr val="0033CC"/>
                </a:solidFill>
              </a:endParaRPr>
            </a:p>
          </p:txBody>
        </p:sp>
        <p:sp>
          <p:nvSpPr>
            <p:cNvPr id="11271" name="Rectangle 7"/>
            <p:cNvSpPr>
              <a:spLocks noChangeArrowheads="1"/>
            </p:cNvSpPr>
            <p:nvPr/>
          </p:nvSpPr>
          <p:spPr bwMode="auto">
            <a:xfrm>
              <a:off x="3288" y="708"/>
              <a:ext cx="363" cy="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uk-UA" sz="1800" dirty="0">
                  <a:solidFill>
                    <a:srgbClr val="0033CC"/>
                  </a:solidFill>
                </a:rPr>
                <a:t>зима</a:t>
              </a:r>
            </a:p>
          </p:txBody>
        </p:sp>
        <p:sp>
          <p:nvSpPr>
            <p:cNvPr id="11272" name="Freeform 8"/>
            <p:cNvSpPr>
              <a:spLocks/>
            </p:cNvSpPr>
            <p:nvPr/>
          </p:nvSpPr>
          <p:spPr bwMode="auto">
            <a:xfrm>
              <a:off x="3324" y="526"/>
              <a:ext cx="226" cy="182"/>
            </a:xfrm>
            <a:custGeom>
              <a:avLst/>
              <a:gdLst>
                <a:gd name="T0" fmla="*/ 719 w 720"/>
                <a:gd name="T1" fmla="*/ 400 h 400"/>
                <a:gd name="T2" fmla="*/ 720 w 720"/>
                <a:gd name="T3" fmla="*/ 0 h 400"/>
                <a:gd name="T4" fmla="*/ 0 w 720"/>
                <a:gd name="T5" fmla="*/ 9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20" h="400">
                  <a:moveTo>
                    <a:pt x="719" y="400"/>
                  </a:moveTo>
                  <a:lnTo>
                    <a:pt x="720" y="0"/>
                  </a:lnTo>
                  <a:lnTo>
                    <a:pt x="0" y="9"/>
                  </a:lnTo>
                </a:path>
              </a:pathLst>
            </a:custGeom>
            <a:noFill/>
            <a:ln w="9525">
              <a:solidFill>
                <a:srgbClr val="0033CC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1275" name="Freeform 11"/>
            <p:cNvSpPr>
              <a:spLocks/>
            </p:cNvSpPr>
            <p:nvPr/>
          </p:nvSpPr>
          <p:spPr bwMode="auto">
            <a:xfrm rot="16200000">
              <a:off x="2856" y="526"/>
              <a:ext cx="181" cy="182"/>
            </a:xfrm>
            <a:custGeom>
              <a:avLst/>
              <a:gdLst>
                <a:gd name="T0" fmla="*/ 719 w 720"/>
                <a:gd name="T1" fmla="*/ 400 h 400"/>
                <a:gd name="T2" fmla="*/ 720 w 720"/>
                <a:gd name="T3" fmla="*/ 0 h 400"/>
                <a:gd name="T4" fmla="*/ 0 w 720"/>
                <a:gd name="T5" fmla="*/ 9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20" h="400">
                  <a:moveTo>
                    <a:pt x="719" y="400"/>
                  </a:moveTo>
                  <a:lnTo>
                    <a:pt x="720" y="0"/>
                  </a:lnTo>
                  <a:lnTo>
                    <a:pt x="0" y="9"/>
                  </a:lnTo>
                </a:path>
              </a:pathLst>
            </a:custGeom>
            <a:noFill/>
            <a:ln w="9525">
              <a:solidFill>
                <a:srgbClr val="0033CC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k-UA">
                <a:solidFill>
                  <a:srgbClr val="0033CC"/>
                </a:solidFill>
              </a:endParaRPr>
            </a:p>
          </p:txBody>
        </p:sp>
      </p:grpSp>
      <p:grpSp>
        <p:nvGrpSpPr>
          <p:cNvPr id="11335" name="Group 71"/>
          <p:cNvGrpSpPr>
            <a:grpSpLocks/>
          </p:cNvGrpSpPr>
          <p:nvPr/>
        </p:nvGrpSpPr>
        <p:grpSpPr bwMode="auto">
          <a:xfrm>
            <a:off x="3473275" y="2276872"/>
            <a:ext cx="2232248" cy="863203"/>
            <a:chOff x="2698" y="980"/>
            <a:chExt cx="908" cy="318"/>
          </a:xfrm>
        </p:grpSpPr>
        <p:sp>
          <p:nvSpPr>
            <p:cNvPr id="11284" name="Rectangle 20"/>
            <p:cNvSpPr>
              <a:spLocks noChangeArrowheads="1"/>
            </p:cNvSpPr>
            <p:nvPr/>
          </p:nvSpPr>
          <p:spPr bwMode="auto">
            <a:xfrm>
              <a:off x="2971" y="980"/>
              <a:ext cx="363" cy="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uk-UA" sz="1800" dirty="0">
                  <a:solidFill>
                    <a:srgbClr val="0033CC"/>
                  </a:solidFill>
                </a:rPr>
                <a:t>які?</a:t>
              </a:r>
            </a:p>
          </p:txBody>
        </p:sp>
        <p:sp>
          <p:nvSpPr>
            <p:cNvPr id="11285" name="Rectangle 21"/>
            <p:cNvSpPr>
              <a:spLocks noChangeArrowheads="1"/>
            </p:cNvSpPr>
            <p:nvPr/>
          </p:nvSpPr>
          <p:spPr bwMode="auto">
            <a:xfrm>
              <a:off x="2698" y="1207"/>
              <a:ext cx="363" cy="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uk-UA" sz="1800" dirty="0">
                  <a:solidFill>
                    <a:srgbClr val="0033CC"/>
                  </a:solidFill>
                </a:rPr>
                <a:t>веселі</a:t>
              </a:r>
            </a:p>
          </p:txBody>
        </p:sp>
        <p:sp>
          <p:nvSpPr>
            <p:cNvPr id="11286" name="Rectangle 22"/>
            <p:cNvSpPr>
              <a:spLocks noChangeArrowheads="1"/>
            </p:cNvSpPr>
            <p:nvPr/>
          </p:nvSpPr>
          <p:spPr bwMode="auto">
            <a:xfrm>
              <a:off x="3243" y="1207"/>
              <a:ext cx="363" cy="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uk-UA" sz="1800" dirty="0">
                  <a:solidFill>
                    <a:srgbClr val="0033CC"/>
                  </a:solidFill>
                </a:rPr>
                <a:t>діти</a:t>
              </a:r>
            </a:p>
          </p:txBody>
        </p:sp>
        <p:sp>
          <p:nvSpPr>
            <p:cNvPr id="11287" name="Freeform 23"/>
            <p:cNvSpPr>
              <a:spLocks/>
            </p:cNvSpPr>
            <p:nvPr/>
          </p:nvSpPr>
          <p:spPr bwMode="auto">
            <a:xfrm>
              <a:off x="3273" y="1025"/>
              <a:ext cx="226" cy="182"/>
            </a:xfrm>
            <a:custGeom>
              <a:avLst/>
              <a:gdLst>
                <a:gd name="T0" fmla="*/ 719 w 720"/>
                <a:gd name="T1" fmla="*/ 400 h 400"/>
                <a:gd name="T2" fmla="*/ 720 w 720"/>
                <a:gd name="T3" fmla="*/ 0 h 400"/>
                <a:gd name="T4" fmla="*/ 0 w 720"/>
                <a:gd name="T5" fmla="*/ 9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20" h="400">
                  <a:moveTo>
                    <a:pt x="719" y="400"/>
                  </a:moveTo>
                  <a:lnTo>
                    <a:pt x="720" y="0"/>
                  </a:lnTo>
                  <a:lnTo>
                    <a:pt x="0" y="9"/>
                  </a:lnTo>
                </a:path>
              </a:pathLst>
            </a:custGeom>
            <a:noFill/>
            <a:ln w="9525">
              <a:solidFill>
                <a:srgbClr val="0033CC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1288" name="Freeform 24"/>
            <p:cNvSpPr>
              <a:spLocks/>
            </p:cNvSpPr>
            <p:nvPr/>
          </p:nvSpPr>
          <p:spPr bwMode="auto">
            <a:xfrm rot="16200000">
              <a:off x="2835" y="1025"/>
              <a:ext cx="181" cy="182"/>
            </a:xfrm>
            <a:custGeom>
              <a:avLst/>
              <a:gdLst>
                <a:gd name="T0" fmla="*/ 719 w 720"/>
                <a:gd name="T1" fmla="*/ 400 h 400"/>
                <a:gd name="T2" fmla="*/ 720 w 720"/>
                <a:gd name="T3" fmla="*/ 0 h 400"/>
                <a:gd name="T4" fmla="*/ 0 w 720"/>
                <a:gd name="T5" fmla="*/ 9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20" h="400">
                  <a:moveTo>
                    <a:pt x="719" y="400"/>
                  </a:moveTo>
                  <a:lnTo>
                    <a:pt x="720" y="0"/>
                  </a:lnTo>
                  <a:lnTo>
                    <a:pt x="0" y="9"/>
                  </a:lnTo>
                </a:path>
              </a:pathLst>
            </a:custGeom>
            <a:noFill/>
            <a:ln w="9525">
              <a:solidFill>
                <a:srgbClr val="0033CC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k-UA"/>
            </a:p>
          </p:txBody>
        </p:sp>
      </p:grpSp>
      <p:grpSp>
        <p:nvGrpSpPr>
          <p:cNvPr id="59" name="Group 71"/>
          <p:cNvGrpSpPr>
            <a:grpSpLocks/>
          </p:cNvGrpSpPr>
          <p:nvPr/>
        </p:nvGrpSpPr>
        <p:grpSpPr bwMode="auto">
          <a:xfrm>
            <a:off x="6228184" y="2276872"/>
            <a:ext cx="2232248" cy="863203"/>
            <a:chOff x="2698" y="980"/>
            <a:chExt cx="908" cy="318"/>
          </a:xfrm>
        </p:grpSpPr>
        <p:sp>
          <p:nvSpPr>
            <p:cNvPr id="60" name="Rectangle 20"/>
            <p:cNvSpPr>
              <a:spLocks noChangeArrowheads="1"/>
            </p:cNvSpPr>
            <p:nvPr/>
          </p:nvSpPr>
          <p:spPr bwMode="auto">
            <a:xfrm>
              <a:off x="2971" y="980"/>
              <a:ext cx="363" cy="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uk-UA" sz="1800" dirty="0">
                  <a:solidFill>
                    <a:srgbClr val="0033CC"/>
                  </a:solidFill>
                </a:rPr>
                <a:t>як?</a:t>
              </a:r>
            </a:p>
          </p:txBody>
        </p:sp>
        <p:sp>
          <p:nvSpPr>
            <p:cNvPr id="61" name="Rectangle 21"/>
            <p:cNvSpPr>
              <a:spLocks noChangeArrowheads="1"/>
            </p:cNvSpPr>
            <p:nvPr/>
          </p:nvSpPr>
          <p:spPr bwMode="auto">
            <a:xfrm>
              <a:off x="2698" y="1207"/>
              <a:ext cx="363" cy="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uk-UA" sz="1800" dirty="0">
                  <a:solidFill>
                    <a:srgbClr val="0033CC"/>
                  </a:solidFill>
                </a:rPr>
                <a:t>швидко</a:t>
              </a:r>
            </a:p>
          </p:txBody>
        </p:sp>
        <p:sp>
          <p:nvSpPr>
            <p:cNvPr id="62" name="Rectangle 22"/>
            <p:cNvSpPr>
              <a:spLocks noChangeArrowheads="1"/>
            </p:cNvSpPr>
            <p:nvPr/>
          </p:nvSpPr>
          <p:spPr bwMode="auto">
            <a:xfrm>
              <a:off x="3243" y="1207"/>
              <a:ext cx="363" cy="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uk-UA" sz="1800" dirty="0">
                  <a:solidFill>
                    <a:srgbClr val="0033CC"/>
                  </a:solidFill>
                </a:rPr>
                <a:t>працювати</a:t>
              </a:r>
            </a:p>
          </p:txBody>
        </p:sp>
        <p:sp>
          <p:nvSpPr>
            <p:cNvPr id="63" name="Freeform 23"/>
            <p:cNvSpPr>
              <a:spLocks/>
            </p:cNvSpPr>
            <p:nvPr/>
          </p:nvSpPr>
          <p:spPr bwMode="auto">
            <a:xfrm>
              <a:off x="3273" y="1025"/>
              <a:ext cx="226" cy="182"/>
            </a:xfrm>
            <a:custGeom>
              <a:avLst/>
              <a:gdLst>
                <a:gd name="T0" fmla="*/ 719 w 720"/>
                <a:gd name="T1" fmla="*/ 400 h 400"/>
                <a:gd name="T2" fmla="*/ 720 w 720"/>
                <a:gd name="T3" fmla="*/ 0 h 400"/>
                <a:gd name="T4" fmla="*/ 0 w 720"/>
                <a:gd name="T5" fmla="*/ 9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20" h="400">
                  <a:moveTo>
                    <a:pt x="719" y="400"/>
                  </a:moveTo>
                  <a:lnTo>
                    <a:pt x="720" y="0"/>
                  </a:lnTo>
                  <a:lnTo>
                    <a:pt x="0" y="9"/>
                  </a:lnTo>
                </a:path>
              </a:pathLst>
            </a:custGeom>
            <a:noFill/>
            <a:ln w="9525">
              <a:solidFill>
                <a:srgbClr val="0033CC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64" name="Freeform 24"/>
            <p:cNvSpPr>
              <a:spLocks/>
            </p:cNvSpPr>
            <p:nvPr/>
          </p:nvSpPr>
          <p:spPr bwMode="auto">
            <a:xfrm rot="16200000">
              <a:off x="2835" y="1025"/>
              <a:ext cx="181" cy="182"/>
            </a:xfrm>
            <a:custGeom>
              <a:avLst/>
              <a:gdLst>
                <a:gd name="T0" fmla="*/ 719 w 720"/>
                <a:gd name="T1" fmla="*/ 400 h 400"/>
                <a:gd name="T2" fmla="*/ 720 w 720"/>
                <a:gd name="T3" fmla="*/ 0 h 400"/>
                <a:gd name="T4" fmla="*/ 0 w 720"/>
                <a:gd name="T5" fmla="*/ 9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20" h="400">
                  <a:moveTo>
                    <a:pt x="719" y="400"/>
                  </a:moveTo>
                  <a:lnTo>
                    <a:pt x="720" y="0"/>
                  </a:lnTo>
                  <a:lnTo>
                    <a:pt x="0" y="9"/>
                  </a:lnTo>
                </a:path>
              </a:pathLst>
            </a:custGeom>
            <a:noFill/>
            <a:ln w="9525">
              <a:solidFill>
                <a:srgbClr val="0033CC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k-UA"/>
            </a:p>
          </p:txBody>
        </p:sp>
      </p:grpSp>
      <p:sp>
        <p:nvSpPr>
          <p:cNvPr id="71" name="Місце для вмісту 2"/>
          <p:cNvSpPr>
            <a:spLocks noGrp="1"/>
          </p:cNvSpPr>
          <p:nvPr>
            <p:ph idx="1"/>
          </p:nvPr>
        </p:nvSpPr>
        <p:spPr>
          <a:xfrm>
            <a:off x="179512" y="3717032"/>
            <a:ext cx="8712968" cy="2926678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ЗАПАМ’ ЯТАЙТЕ!</a:t>
            </a:r>
          </a:p>
          <a:p>
            <a:pPr marL="0" indent="0" algn="just"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Слово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4000" dirty="0" err="1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>
                <a:latin typeface="Times New Roman" pitchFamily="18" charset="0"/>
                <a:cs typeface="Times New Roman" pitchFamily="18" charset="0"/>
              </a:rPr>
              <a:t>якого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 ставиться </a:t>
            </a:r>
            <a:r>
              <a:rPr lang="ru-RU" sz="4000" dirty="0" err="1">
                <a:latin typeface="Times New Roman" pitchFamily="18" charset="0"/>
                <a:cs typeface="Times New Roman" pitchFamily="18" charset="0"/>
              </a:rPr>
              <a:t>питання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, є </a:t>
            </a:r>
            <a:r>
              <a:rPr lang="ru-RU" sz="40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ГОЛОВНИМ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інше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, до </a:t>
            </a:r>
            <a:r>
              <a:rPr lang="ru-RU" sz="4000" dirty="0" err="1">
                <a:latin typeface="Times New Roman" pitchFamily="18" charset="0"/>
                <a:cs typeface="Times New Roman" pitchFamily="18" charset="0"/>
              </a:rPr>
              <a:t>якого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>
                <a:latin typeface="Times New Roman" pitchFamily="18" charset="0"/>
                <a:cs typeface="Times New Roman" pitchFamily="18" charset="0"/>
              </a:rPr>
              <a:t>ставимо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>
                <a:latin typeface="Times New Roman" pitchFamily="18" charset="0"/>
                <a:cs typeface="Times New Roman" pitchFamily="18" charset="0"/>
              </a:rPr>
              <a:t>питання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, –</a:t>
            </a:r>
            <a:r>
              <a:rPr lang="ru-RU" sz="40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ЗАЛЕЖНИМ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.</a:t>
            </a:r>
            <a:endParaRPr lang="uk-UA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Множення 1"/>
          <p:cNvSpPr/>
          <p:nvPr/>
        </p:nvSpPr>
        <p:spPr>
          <a:xfrm>
            <a:off x="5167742" y="2647397"/>
            <a:ext cx="183153" cy="245661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3" name="Множення 22"/>
          <p:cNvSpPr/>
          <p:nvPr/>
        </p:nvSpPr>
        <p:spPr>
          <a:xfrm>
            <a:off x="7934645" y="2676966"/>
            <a:ext cx="183153" cy="245661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4" name="Множення 23"/>
          <p:cNvSpPr/>
          <p:nvPr/>
        </p:nvSpPr>
        <p:spPr>
          <a:xfrm>
            <a:off x="2099334" y="2523209"/>
            <a:ext cx="183153" cy="245661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774207503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500"/>
                                        <p:tgtEl>
                                          <p:spTgt spid="11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6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11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71612"/>
            <a:ext cx="8929718" cy="2695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uk-UA" dirty="0" smtClean="0"/>
              <a:t>Робота за підручником с.174</a:t>
            </a:r>
            <a:endParaRPr lang="uk-UA" dirty="0"/>
          </a:p>
        </p:txBody>
      </p:sp>
    </p:spTree>
  </p:cSld>
  <p:clrMapOvr>
    <a:masterClrMapping/>
  </p:clrMapOvr>
  <p:transition spd="slow">
    <p:pull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uk-UA" dirty="0" smtClean="0"/>
              <a:t>Вправа 400 (письмово)</a:t>
            </a:r>
            <a:endParaRPr lang="uk-UA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714488"/>
            <a:ext cx="8150247" cy="2139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786190"/>
            <a:ext cx="9106072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pull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299" y="1500174"/>
            <a:ext cx="9083701" cy="4231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uk-UA" dirty="0" smtClean="0"/>
              <a:t>Робота за підручником с.176</a:t>
            </a:r>
            <a:endParaRPr lang="uk-UA" dirty="0"/>
          </a:p>
        </p:txBody>
      </p:sp>
    </p:spTree>
  </p:cSld>
  <p:clrMapOvr>
    <a:masterClrMapping/>
  </p:clrMapOvr>
  <p:transition spd="slow">
    <p:pull dir="r"/>
  </p:transition>
</p:sld>
</file>

<file path=ppt/theme/theme1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317</TotalTime>
  <Words>267</Words>
  <Application>Microsoft Macintosh PowerPoint</Application>
  <PresentationFormat>Экран (4:3)</PresentationFormat>
  <Paragraphs>56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Словосполучення. Головне й залежне слово в словосполученні</vt:lpstr>
      <vt:lpstr>Інструктаж до уроку</vt:lpstr>
      <vt:lpstr>Робота в зошиті</vt:lpstr>
      <vt:lpstr>Робота за підручником с.174</vt:lpstr>
      <vt:lpstr>Робота за підручником с.174</vt:lpstr>
      <vt:lpstr>Головне й залежне слово як компоненти словосполучення</vt:lpstr>
      <vt:lpstr>Робота за підручником с.174</vt:lpstr>
      <vt:lpstr>Вправа 400 (письмово)</vt:lpstr>
      <vt:lpstr>Робота за підручником с.176</vt:lpstr>
      <vt:lpstr>Вправа 404</vt:lpstr>
      <vt:lpstr>Як виділити словосполучення з речення</vt:lpstr>
      <vt:lpstr>Вибіркова робота</vt:lpstr>
      <vt:lpstr>Самостійна робота</vt:lpstr>
      <vt:lpstr>Пограймо!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Словосполучення. Відмінність словосполучення від слова й речення</dc:title>
  <dc:creator>Таня</dc:creator>
  <cp:lastModifiedBy>Ольга</cp:lastModifiedBy>
  <cp:revision>40</cp:revision>
  <dcterms:created xsi:type="dcterms:W3CDTF">2021-01-30T13:32:56Z</dcterms:created>
  <dcterms:modified xsi:type="dcterms:W3CDTF">2023-02-19T12:22:46Z</dcterms:modified>
</cp:coreProperties>
</file>