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72" r:id="rId2"/>
    <p:sldId id="276" r:id="rId3"/>
    <p:sldId id="256" r:id="rId4"/>
    <p:sldId id="260" r:id="rId5"/>
    <p:sldId id="261" r:id="rId6"/>
    <p:sldId id="269" r:id="rId7"/>
    <p:sldId id="270" r:id="rId8"/>
    <p:sldId id="271" r:id="rId9"/>
    <p:sldId id="274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21682" autoAdjust="0"/>
    <p:restoredTop sz="94660"/>
  </p:normalViewPr>
  <p:slideViewPr>
    <p:cSldViewPr snapToGrid="0">
      <p:cViewPr varScale="1">
        <p:scale>
          <a:sx n="73" d="100"/>
          <a:sy n="73" d="100"/>
        </p:scale>
        <p:origin x="-34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BCF7D-A5FC-417C-A7CA-B1C06E624824}" type="datetimeFigureOut">
              <a:rPr lang="ru-RU" smtClean="0"/>
              <a:pPr/>
              <a:t>19.09.2022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A5948-DDDE-443E-BDF2-D91218D94E99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420283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BCF7D-A5FC-417C-A7CA-B1C06E624824}" type="datetimeFigureOut">
              <a:rPr lang="ru-RU" smtClean="0"/>
              <a:pPr/>
              <a:t>19.09.2022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A5948-DDDE-443E-BDF2-D91218D94E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47063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BCF7D-A5FC-417C-A7CA-B1C06E624824}" type="datetimeFigureOut">
              <a:rPr lang="ru-RU" smtClean="0"/>
              <a:pPr/>
              <a:t>19.09.2022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A5948-DDDE-443E-BDF2-D91218D94E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44122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BCF7D-A5FC-417C-A7CA-B1C06E624824}" type="datetimeFigureOut">
              <a:rPr lang="ru-RU" smtClean="0"/>
              <a:pPr/>
              <a:t>19.09.2022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A5948-DDDE-443E-BDF2-D91218D94E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12493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BCF7D-A5FC-417C-A7CA-B1C06E624824}" type="datetimeFigureOut">
              <a:rPr lang="ru-RU" smtClean="0"/>
              <a:pPr/>
              <a:t>19.09.2022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A5948-DDDE-443E-BDF2-D91218D94E99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879008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BCF7D-A5FC-417C-A7CA-B1C06E624824}" type="datetimeFigureOut">
              <a:rPr lang="ru-RU" smtClean="0"/>
              <a:pPr/>
              <a:t>19.09.2022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A5948-DDDE-443E-BDF2-D91218D94E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62272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BCF7D-A5FC-417C-A7CA-B1C06E624824}" type="datetimeFigureOut">
              <a:rPr lang="ru-RU" smtClean="0"/>
              <a:pPr/>
              <a:t>19.09.2022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A5948-DDDE-443E-BDF2-D91218D94E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59563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BCF7D-A5FC-417C-A7CA-B1C06E624824}" type="datetimeFigureOut">
              <a:rPr lang="ru-RU" smtClean="0"/>
              <a:pPr/>
              <a:t>19.09.2022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A5948-DDDE-443E-BDF2-D91218D94E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64766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BCF7D-A5FC-417C-A7CA-B1C06E624824}" type="datetimeFigureOut">
              <a:rPr lang="ru-RU" smtClean="0"/>
              <a:pPr/>
              <a:t>19.09.2022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A5948-DDDE-443E-BDF2-D91218D94E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1595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27BCF7D-A5FC-417C-A7CA-B1C06E624824}" type="datetimeFigureOut">
              <a:rPr lang="ru-RU" smtClean="0"/>
              <a:pPr/>
              <a:t>19.09.2022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5BA5948-DDDE-443E-BDF2-D91218D94E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4989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BCF7D-A5FC-417C-A7CA-B1C06E624824}" type="datetimeFigureOut">
              <a:rPr lang="ru-RU" smtClean="0"/>
              <a:pPr/>
              <a:t>19.09.2022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A5948-DDDE-443E-BDF2-D91218D94E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88465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27BCF7D-A5FC-417C-A7CA-B1C06E624824}" type="datetimeFigureOut">
              <a:rPr lang="ru-RU" smtClean="0"/>
              <a:pPr/>
              <a:t>19.09.2022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5BA5948-DDDE-443E-BDF2-D91218D94E99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792810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Способи розв'язування рівнянь</a:t>
            </a:r>
            <a:endParaRPr lang="uk-UA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sz="3600" dirty="0"/>
              <a:t>1. Зведення до спільної основи</a:t>
            </a:r>
          </a:p>
          <a:p>
            <a:pPr marL="0" indent="0">
              <a:buNone/>
            </a:pPr>
            <a:r>
              <a:rPr lang="uk-UA" sz="3600" dirty="0"/>
              <a:t>2. Зведення до спільного показника</a:t>
            </a:r>
          </a:p>
          <a:p>
            <a:pPr marL="0" indent="0">
              <a:buNone/>
            </a:pPr>
            <a:r>
              <a:rPr lang="uk-UA" sz="3600" dirty="0"/>
              <a:t>3. Винесення спільного множника за дужки</a:t>
            </a:r>
          </a:p>
          <a:p>
            <a:pPr marL="0" indent="0">
              <a:buNone/>
            </a:pPr>
            <a:r>
              <a:rPr lang="uk-UA" sz="3600" dirty="0"/>
              <a:t>4. Спосіб приведення рівняння до квадратного</a:t>
            </a:r>
          </a:p>
          <a:p>
            <a:pPr marL="0" indent="0">
              <a:buNone/>
            </a:pPr>
            <a:r>
              <a:rPr lang="uk-UA" sz="3600" dirty="0"/>
              <a:t>5. Графічний спосіб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143797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1724297"/>
            <a:ext cx="7371080" cy="1892663"/>
          </a:xfrm>
        </p:spPr>
        <p:txBody>
          <a:bodyPr>
            <a:normAutofit/>
          </a:bodyPr>
          <a:lstStyle/>
          <a:p>
            <a:r>
              <a:rPr lang="ru-RU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 3 – </a:t>
            </a:r>
            <a:r>
              <a:rPr lang="ru-RU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вивчити</a:t>
            </a:r>
            <a:r>
              <a:rPr lang="ru-RU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письмово</a:t>
            </a:r>
            <a:r>
              <a:rPr lang="ru-RU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3.3, 3.5, 3.7 , 3.12(1,2)</a:t>
            </a:r>
            <a:r>
              <a:rPr lang="ru-RU" sz="2400" i="1" dirty="0" smtClean="0"/>
              <a:t/>
            </a:r>
            <a:br>
              <a:rPr lang="ru-RU" sz="2400" i="1" dirty="0" smtClean="0"/>
            </a:br>
            <a:endParaRPr lang="ru-RU" sz="2400" i="1" dirty="0"/>
          </a:p>
        </p:txBody>
      </p:sp>
      <p:sp>
        <p:nvSpPr>
          <p:cNvPr id="3" name="TextBox 2"/>
          <p:cNvSpPr txBox="1"/>
          <p:nvPr/>
        </p:nvSpPr>
        <p:spPr>
          <a:xfrm>
            <a:off x="1332411" y="862149"/>
            <a:ext cx="97579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dirty="0" smtClean="0"/>
              <a:t>Домашнє завдання</a:t>
            </a:r>
            <a:endParaRPr lang="uk-UA" sz="3600" dirty="0"/>
          </a:p>
        </p:txBody>
      </p:sp>
    </p:spTree>
    <p:extLst>
      <p:ext uri="{BB962C8B-B14F-4D97-AF65-F5344CB8AC3E}">
        <p14:creationId xmlns="" xmlns:p14="http://schemas.microsoft.com/office/powerpoint/2010/main" val="80776878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38151" y="136525"/>
            <a:ext cx="10972800" cy="1143000"/>
          </a:xfrm>
        </p:spPr>
        <p:txBody>
          <a:bodyPr/>
          <a:lstStyle/>
          <a:p>
            <a:r>
              <a:rPr lang="ru-RU" altLang="ru-RU" sz="3200" i="1" dirty="0" err="1" smtClean="0"/>
              <a:t>Функція</a:t>
            </a:r>
            <a:r>
              <a:rPr lang="ru-RU" altLang="ru-RU" sz="3200" i="1" dirty="0" smtClean="0"/>
              <a:t>, задана формулою </a:t>
            </a:r>
            <a:r>
              <a:rPr lang="ru-RU" altLang="ru-RU" sz="3200" b="1" i="1" dirty="0" err="1" smtClean="0">
                <a:solidFill>
                  <a:srgbClr val="C00000"/>
                </a:solidFill>
              </a:rPr>
              <a:t>у=а</a:t>
            </a:r>
            <a:r>
              <a:rPr lang="en-US" altLang="ru-RU" sz="3200" b="1" i="1" baseline="30000" dirty="0" smtClean="0">
                <a:solidFill>
                  <a:srgbClr val="C00000"/>
                </a:solidFill>
              </a:rPr>
              <a:t>x</a:t>
            </a:r>
            <a:r>
              <a:rPr lang="en-US" altLang="ru-RU" sz="3200" i="1" dirty="0" smtClean="0">
                <a:solidFill>
                  <a:srgbClr val="C00000"/>
                </a:solidFill>
              </a:rPr>
              <a:t> </a:t>
            </a:r>
            <a:br>
              <a:rPr lang="en-US" altLang="ru-RU" sz="3200" i="1" dirty="0" smtClean="0">
                <a:solidFill>
                  <a:srgbClr val="C00000"/>
                </a:solidFill>
              </a:rPr>
            </a:br>
            <a:r>
              <a:rPr lang="en-US" altLang="ru-RU" sz="3200" i="1" dirty="0" smtClean="0"/>
              <a:t>(</a:t>
            </a:r>
            <a:r>
              <a:rPr lang="ru-RU" altLang="ru-RU" sz="3200" i="1" dirty="0" smtClean="0"/>
              <a:t>де а</a:t>
            </a:r>
            <a:r>
              <a:rPr lang="en-US" altLang="ru-RU" sz="3200" i="1" dirty="0" smtClean="0"/>
              <a:t>&gt;0, a</a:t>
            </a:r>
            <a:r>
              <a:rPr lang="en-US" altLang="ru-RU" sz="3200" i="1" dirty="0" smtClean="0">
                <a:sym typeface="Symbol" pitchFamily="18" charset="2"/>
              </a:rPr>
              <a:t>1</a:t>
            </a:r>
            <a:r>
              <a:rPr lang="en-US" altLang="ru-RU" sz="3200" i="1" dirty="0" smtClean="0"/>
              <a:t>)</a:t>
            </a:r>
            <a:r>
              <a:rPr lang="ru-RU" altLang="ru-RU" sz="3200" i="1" dirty="0" smtClean="0"/>
              <a:t>, </a:t>
            </a:r>
            <a:r>
              <a:rPr lang="ru-RU" altLang="ru-RU" sz="3200" i="1" dirty="0" err="1" smtClean="0"/>
              <a:t>називається</a:t>
            </a:r>
            <a:r>
              <a:rPr lang="ru-RU" altLang="ru-RU" sz="3200" i="1" dirty="0" smtClean="0"/>
              <a:t> </a:t>
            </a:r>
            <a:r>
              <a:rPr lang="ru-RU" altLang="ru-RU" sz="3200" i="1" u="sng" dirty="0" err="1" smtClean="0">
                <a:solidFill>
                  <a:srgbClr val="FF0000"/>
                </a:solidFill>
              </a:rPr>
              <a:t>показниковою</a:t>
            </a:r>
            <a:r>
              <a:rPr lang="ru-RU" altLang="ru-RU" sz="3200" i="1" u="sng" dirty="0" smtClean="0">
                <a:solidFill>
                  <a:srgbClr val="FF0000"/>
                </a:solidFill>
              </a:rPr>
              <a:t>  </a:t>
            </a:r>
            <a:r>
              <a:rPr lang="ru-RU" altLang="ru-RU" sz="3200" i="1" u="sng" dirty="0" err="1" smtClean="0">
                <a:solidFill>
                  <a:srgbClr val="FF0000"/>
                </a:solidFill>
              </a:rPr>
              <a:t>функцією</a:t>
            </a:r>
            <a:r>
              <a:rPr lang="ru-RU" altLang="ru-RU" sz="3200" i="1" u="sng" dirty="0" smtClean="0">
                <a:solidFill>
                  <a:srgbClr val="FF0000"/>
                </a:solidFill>
              </a:rPr>
              <a:t> </a:t>
            </a:r>
            <a:r>
              <a:rPr lang="ru-RU" altLang="ru-RU" sz="3200" i="1" u="sng" dirty="0" err="1" smtClean="0">
                <a:solidFill>
                  <a:srgbClr val="FF0000"/>
                </a:solidFill>
              </a:rPr>
              <a:t>з</a:t>
            </a:r>
            <a:r>
              <a:rPr lang="ru-RU" altLang="ru-RU" sz="3200" i="1" u="sng" dirty="0" smtClean="0">
                <a:solidFill>
                  <a:srgbClr val="FF0000"/>
                </a:solidFill>
              </a:rPr>
              <a:t> основою </a:t>
            </a:r>
            <a:r>
              <a:rPr lang="ru-RU" altLang="ru-RU" sz="3200" b="1" i="1" u="sng" dirty="0" smtClean="0">
                <a:solidFill>
                  <a:srgbClr val="C00000"/>
                </a:solidFill>
              </a:rPr>
              <a:t>а</a:t>
            </a:r>
            <a:endParaRPr lang="ru-RU" altLang="ru-RU" sz="3200" b="1" dirty="0" smtClean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812800" y="1676400"/>
            <a:ext cx="10972800" cy="4191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b="1" dirty="0" smtClean="0">
                <a:solidFill>
                  <a:schemeClr val="tx2"/>
                </a:solidFill>
              </a:rPr>
              <a:t>1)    </a:t>
            </a:r>
            <a:r>
              <a:rPr lang="en-US" altLang="ru-RU" b="1" dirty="0" smtClean="0">
                <a:solidFill>
                  <a:schemeClr val="tx2"/>
                </a:solidFill>
                <a:cs typeface="Arial" charset="0"/>
              </a:rPr>
              <a:t>a</a:t>
            </a:r>
            <a:r>
              <a:rPr lang="ru-RU" altLang="ru-RU" b="1" dirty="0" smtClean="0">
                <a:solidFill>
                  <a:schemeClr val="tx2"/>
                </a:solidFill>
                <a:cs typeface="Arial" charset="0"/>
              </a:rPr>
              <a:t>  </a:t>
            </a:r>
            <a:r>
              <a:rPr lang="en-US" altLang="ru-RU" b="1" dirty="0" smtClean="0">
                <a:solidFill>
                  <a:schemeClr val="tx2"/>
                </a:solidFill>
                <a:latin typeface="Cambria" pitchFamily="18" charset="0"/>
                <a:cs typeface="Arial" charset="0"/>
              </a:rPr>
              <a:t>&gt;</a:t>
            </a:r>
            <a:r>
              <a:rPr lang="ru-RU" altLang="ru-RU" b="1" dirty="0" smtClean="0">
                <a:solidFill>
                  <a:schemeClr val="tx2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altLang="ru-RU" b="1" dirty="0" smtClean="0">
                <a:solidFill>
                  <a:schemeClr val="tx2"/>
                </a:solidFill>
                <a:cs typeface="Arial" charset="0"/>
              </a:rPr>
              <a:t>1</a:t>
            </a:r>
            <a:r>
              <a:rPr lang="ru-RU" altLang="ru-RU" b="1" dirty="0" smtClean="0">
                <a:solidFill>
                  <a:schemeClr val="tx2"/>
                </a:solidFill>
                <a:cs typeface="Arial" charset="0"/>
              </a:rPr>
              <a:t>                               2)  0  </a:t>
            </a:r>
            <a:r>
              <a:rPr lang="en-US" altLang="ru-RU" b="1" dirty="0" smtClean="0">
                <a:solidFill>
                  <a:schemeClr val="tx2"/>
                </a:solidFill>
                <a:cs typeface="Arial" charset="0"/>
              </a:rPr>
              <a:t>&lt;</a:t>
            </a:r>
            <a:r>
              <a:rPr lang="ru-RU" altLang="ru-RU" b="1" dirty="0" smtClean="0">
                <a:solidFill>
                  <a:schemeClr val="tx2"/>
                </a:solidFill>
                <a:cs typeface="Arial" charset="0"/>
              </a:rPr>
              <a:t>  </a:t>
            </a:r>
            <a:r>
              <a:rPr lang="en-US" altLang="ru-RU" b="1" dirty="0" smtClean="0">
                <a:solidFill>
                  <a:schemeClr val="tx2"/>
                </a:solidFill>
                <a:cs typeface="Arial" charset="0"/>
              </a:rPr>
              <a:t>a</a:t>
            </a:r>
            <a:r>
              <a:rPr lang="ru-RU" altLang="ru-RU" b="1" dirty="0" smtClean="0">
                <a:solidFill>
                  <a:schemeClr val="tx2"/>
                </a:solidFill>
                <a:cs typeface="Arial" charset="0"/>
              </a:rPr>
              <a:t>  </a:t>
            </a:r>
            <a:r>
              <a:rPr lang="en-US" altLang="ru-RU" b="1" dirty="0" smtClean="0">
                <a:solidFill>
                  <a:schemeClr val="tx2"/>
                </a:solidFill>
                <a:cs typeface="Arial" charset="0"/>
              </a:rPr>
              <a:t>&lt;1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11201" y="2209800"/>
            <a:ext cx="3026833" cy="2885597"/>
            <a:chOff x="528" y="1242"/>
            <a:chExt cx="2214" cy="2452"/>
          </a:xfrm>
        </p:grpSpPr>
        <p:graphicFrame>
          <p:nvGraphicFramePr>
            <p:cNvPr id="18448" name="Object 5"/>
            <p:cNvGraphicFramePr>
              <a:graphicFrameLocks noChangeAspect="1"/>
            </p:cNvGraphicFramePr>
            <p:nvPr/>
          </p:nvGraphicFramePr>
          <p:xfrm>
            <a:off x="677" y="1242"/>
            <a:ext cx="2065" cy="1813"/>
          </p:xfrm>
          <a:graphic>
            <a:graphicData uri="http://schemas.openxmlformats.org/presentationml/2006/ole">
              <p:oleObj spid="_x0000_s1027" name="Точечный рисунок" r:id="rId3" imgW="4334480" imgH="3801006" progId="PBrush">
                <p:embed/>
              </p:oleObj>
            </a:graphicData>
          </a:graphic>
        </p:graphicFrame>
        <p:sp>
          <p:nvSpPr>
            <p:cNvPr id="18449" name="Text Box 6"/>
            <p:cNvSpPr txBox="1">
              <a:spLocks noChangeArrowheads="1"/>
            </p:cNvSpPr>
            <p:nvPr/>
          </p:nvSpPr>
          <p:spPr bwMode="ltGray">
            <a:xfrm>
              <a:off x="528" y="1968"/>
              <a:ext cx="576" cy="172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altLang="ru-RU" sz="2800" b="1" i="1">
                  <a:solidFill>
                    <a:schemeClr val="bg1"/>
                  </a:solidFill>
                </a:rPr>
                <a:t>у = а</a:t>
              </a:r>
              <a:r>
                <a:rPr lang="en-US" altLang="ru-RU" sz="2800" b="1" i="1" baseline="30000">
                  <a:solidFill>
                    <a:schemeClr val="bg1"/>
                  </a:solidFill>
                </a:rPr>
                <a:t>x</a:t>
              </a:r>
              <a:endParaRPr lang="en-US" altLang="ru-RU" sz="2800" b="1" i="1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r>
                <a:rPr lang="ru-RU" altLang="ru-RU" sz="2800" b="1" i="1">
                  <a:solidFill>
                    <a:schemeClr val="bg1"/>
                  </a:solidFill>
                </a:rPr>
                <a:t>а </a:t>
              </a:r>
              <a:r>
                <a:rPr lang="en-US" altLang="ru-RU" sz="2800" b="1" i="1">
                  <a:solidFill>
                    <a:schemeClr val="bg1"/>
                  </a:solidFill>
                </a:rPr>
                <a:t>&gt;</a:t>
              </a:r>
              <a:r>
                <a:rPr lang="ru-RU" altLang="ru-RU" sz="2800" b="1" i="1">
                  <a:solidFill>
                    <a:schemeClr val="bg1"/>
                  </a:solidFill>
                </a:rPr>
                <a:t> </a:t>
              </a:r>
              <a:r>
                <a:rPr lang="en-US" altLang="ru-RU" sz="2800" b="1" i="1">
                  <a:solidFill>
                    <a:schemeClr val="bg1"/>
                  </a:solidFill>
                </a:rPr>
                <a:t>1</a:t>
              </a:r>
              <a:r>
                <a:rPr lang="ru-RU" altLang="ru-RU" sz="2000" i="1">
                  <a:solidFill>
                    <a:schemeClr val="hlink"/>
                  </a:solidFill>
                </a:rPr>
                <a:t> </a:t>
              </a:r>
              <a:endParaRPr lang="ru-RU" altLang="ru-RU" sz="2000">
                <a:latin typeface="Times New Roman" pitchFamily="18" charset="0"/>
              </a:endParaRP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8229600" y="2133600"/>
            <a:ext cx="2355851" cy="5403357"/>
            <a:chOff x="2294" y="920"/>
            <a:chExt cx="3865" cy="4438"/>
          </a:xfrm>
        </p:grpSpPr>
        <p:graphicFrame>
          <p:nvGraphicFramePr>
            <p:cNvPr id="18446" name="Object 8"/>
            <p:cNvGraphicFramePr>
              <a:graphicFrameLocks noChangeAspect="1"/>
            </p:cNvGraphicFramePr>
            <p:nvPr/>
          </p:nvGraphicFramePr>
          <p:xfrm>
            <a:off x="2294" y="920"/>
            <a:ext cx="3865" cy="1815"/>
          </p:xfrm>
          <a:graphic>
            <a:graphicData uri="http://schemas.openxmlformats.org/presentationml/2006/ole">
              <p:oleObj spid="_x0000_s1026" name="Точечный рисунок" r:id="rId4" imgW="4723810" imgH="3696216" progId="PBrush">
                <p:embed/>
              </p:oleObj>
            </a:graphicData>
          </a:graphic>
        </p:graphicFrame>
        <p:sp>
          <p:nvSpPr>
            <p:cNvPr id="18447" name="Text Box 9"/>
            <p:cNvSpPr txBox="1">
              <a:spLocks noChangeArrowheads="1"/>
            </p:cNvSpPr>
            <p:nvPr/>
          </p:nvSpPr>
          <p:spPr bwMode="ltGray">
            <a:xfrm>
              <a:off x="4272" y="1920"/>
              <a:ext cx="720" cy="343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altLang="ru-RU" sz="2800" b="1" i="1">
                  <a:solidFill>
                    <a:schemeClr val="bg1"/>
                  </a:solidFill>
                </a:rPr>
                <a:t>у = а</a:t>
              </a:r>
              <a:r>
                <a:rPr lang="en-US" altLang="ru-RU" sz="2800" b="1" i="1" baseline="30000">
                  <a:solidFill>
                    <a:schemeClr val="bg1"/>
                  </a:solidFill>
                </a:rPr>
                <a:t>x</a:t>
              </a:r>
              <a:endParaRPr lang="en-US" altLang="ru-RU" sz="2800" b="1" i="1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r>
                <a:rPr lang="en-US" altLang="ru-RU" sz="2800" b="1" i="1">
                  <a:solidFill>
                    <a:schemeClr val="bg1"/>
                  </a:solidFill>
                </a:rPr>
                <a:t>0&lt;a&lt;1</a:t>
              </a:r>
              <a:r>
                <a:rPr lang="ru-RU" altLang="ru-RU" sz="2800" i="1">
                  <a:solidFill>
                    <a:schemeClr val="bg1"/>
                  </a:solidFill>
                </a:rPr>
                <a:t> </a:t>
              </a:r>
              <a:endParaRPr lang="ru-RU" altLang="ru-RU" sz="2800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</p:grp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219200" y="5181600"/>
            <a:ext cx="100012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altLang="ru-RU" sz="2800" b="1">
                <a:solidFill>
                  <a:srgbClr val="7030A0"/>
                </a:solidFill>
                <a:latin typeface="Constantia" pitchFamily="18" charset="0"/>
              </a:rPr>
              <a:t>Графік показникової ф</a:t>
            </a:r>
            <a:r>
              <a:rPr lang="uk-UA" altLang="ru-RU" sz="2800" b="1">
                <a:solidFill>
                  <a:srgbClr val="7030A0"/>
                </a:solidFill>
              </a:rPr>
              <a:t>унк</a:t>
            </a:r>
            <a:r>
              <a:rPr lang="uk-UA" altLang="ru-RU" sz="2800" b="1">
                <a:solidFill>
                  <a:srgbClr val="7030A0"/>
                </a:solidFill>
                <a:latin typeface="Constantia" pitchFamily="18" charset="0"/>
              </a:rPr>
              <a:t>ції називається експонентою.</a:t>
            </a:r>
            <a:endParaRPr lang="ru-RU" altLang="ru-RU" sz="2800" b="1">
              <a:solidFill>
                <a:srgbClr val="7030A0"/>
              </a:solidFill>
              <a:latin typeface="Constantia" pitchFamily="18" charset="0"/>
            </a:endParaRPr>
          </a:p>
        </p:txBody>
      </p:sp>
      <p:pic>
        <p:nvPicPr>
          <p:cNvPr id="11" name="Текст 2"/>
          <p:cNvPicPr>
            <a:picLocks noChangeArrowheads="1"/>
          </p:cNvPicPr>
          <p:nvPr/>
        </p:nvPicPr>
        <p:blipFill>
          <a:blip r:embed="rId5"/>
          <a:srcRect t="11201" r="69113" b="79681"/>
          <a:stretch>
            <a:fillRect/>
          </a:stretch>
        </p:blipFill>
        <p:spPr bwMode="auto">
          <a:xfrm>
            <a:off x="4572000" y="2590801"/>
            <a:ext cx="2093384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Текст 2"/>
          <p:cNvPicPr>
            <a:picLocks noChangeArrowheads="1"/>
          </p:cNvPicPr>
          <p:nvPr/>
        </p:nvPicPr>
        <p:blipFill>
          <a:blip r:embed="rId5"/>
          <a:srcRect t="19116" r="64709" b="71732"/>
          <a:stretch>
            <a:fillRect/>
          </a:stretch>
        </p:blipFill>
        <p:spPr bwMode="auto">
          <a:xfrm>
            <a:off x="4470401" y="3048001"/>
            <a:ext cx="2391833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Текст 2"/>
          <p:cNvPicPr>
            <a:picLocks noChangeArrowheads="1"/>
          </p:cNvPicPr>
          <p:nvPr/>
        </p:nvPicPr>
        <p:blipFill>
          <a:blip r:embed="rId5"/>
          <a:srcRect t="26537" r="51125" b="65018"/>
          <a:stretch>
            <a:fillRect/>
          </a:stretch>
        </p:blipFill>
        <p:spPr bwMode="auto">
          <a:xfrm>
            <a:off x="4267200" y="3505201"/>
            <a:ext cx="3312584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Текст 2"/>
          <p:cNvPicPr>
            <a:picLocks noChangeArrowheads="1"/>
          </p:cNvPicPr>
          <p:nvPr/>
        </p:nvPicPr>
        <p:blipFill>
          <a:blip r:embed="rId5"/>
          <a:srcRect t="33992" r="71268" b="56609"/>
          <a:stretch>
            <a:fillRect/>
          </a:stretch>
        </p:blipFill>
        <p:spPr bwMode="auto">
          <a:xfrm>
            <a:off x="8636000" y="4114801"/>
            <a:ext cx="194733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Текст 2"/>
          <p:cNvPicPr>
            <a:picLocks noChangeArrowheads="1"/>
          </p:cNvPicPr>
          <p:nvPr/>
        </p:nvPicPr>
        <p:blipFill>
          <a:blip r:embed="rId5"/>
          <a:srcRect l="47157" t="33745" r="17114" b="57103"/>
          <a:stretch>
            <a:fillRect/>
          </a:stretch>
        </p:blipFill>
        <p:spPr bwMode="auto">
          <a:xfrm>
            <a:off x="1219200" y="4267201"/>
            <a:ext cx="2421467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Текст 2"/>
          <p:cNvPicPr>
            <a:picLocks noChangeArrowheads="1"/>
          </p:cNvPicPr>
          <p:nvPr/>
        </p:nvPicPr>
        <p:blipFill>
          <a:blip r:embed="rId5"/>
          <a:srcRect t="41916" r="52623" b="49858"/>
          <a:stretch>
            <a:fillRect/>
          </a:stretch>
        </p:blipFill>
        <p:spPr bwMode="auto">
          <a:xfrm>
            <a:off x="7416800" y="4495800"/>
            <a:ext cx="3210984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Текст 2"/>
          <p:cNvPicPr>
            <a:picLocks noChangeArrowheads="1"/>
          </p:cNvPicPr>
          <p:nvPr/>
        </p:nvPicPr>
        <p:blipFill>
          <a:blip r:embed="rId5"/>
          <a:srcRect l="49812" t="42291" r="2873" b="49858"/>
          <a:stretch>
            <a:fillRect/>
          </a:stretch>
        </p:blipFill>
        <p:spPr bwMode="auto">
          <a:xfrm>
            <a:off x="1117601" y="4724401"/>
            <a:ext cx="3206751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950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25" dur="950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6" dur="950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950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29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30" dur="300" fill="hold">
                                          <p:stCondLst>
                                            <p:cond delay="7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24466" y="2945394"/>
            <a:ext cx="4919871" cy="577920"/>
          </a:xfrm>
        </p:spPr>
        <p:txBody>
          <a:bodyPr>
            <a:noAutofit/>
          </a:bodyPr>
          <a:lstStyle/>
          <a:p>
            <a:pPr algn="ctr"/>
            <a:r>
              <a:rPr lang="uk-UA" sz="4800" b="1" dirty="0" smtClean="0">
                <a:latin typeface="Book Antiqua" panose="02040602050305030304" pitchFamily="18" charset="0"/>
              </a:rPr>
              <a:t>Показникові нерівності</a:t>
            </a:r>
            <a:endParaRPr lang="ru-RU" sz="4800" b="1" dirty="0">
              <a:latin typeface="Book Antiqua" panose="0204060205030503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48128" y="3509962"/>
            <a:ext cx="7872159" cy="2078037"/>
          </a:xfrm>
        </p:spPr>
        <p:txBody>
          <a:bodyPr>
            <a:noAutofit/>
          </a:bodyPr>
          <a:lstStyle/>
          <a:p>
            <a:pPr algn="ctr"/>
            <a:endParaRPr lang="uk-UA" sz="2000" i="1" dirty="0" smtClean="0"/>
          </a:p>
        </p:txBody>
      </p:sp>
    </p:spTree>
    <p:extLst>
      <p:ext uri="{BB962C8B-B14F-4D97-AF65-F5344CB8AC3E}">
        <p14:creationId xmlns="" xmlns:p14="http://schemas.microsoft.com/office/powerpoint/2010/main" val="394066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9034" y="286878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uk-UA" sz="3200" dirty="0" err="1">
                <a:solidFill>
                  <a:schemeClr val="tx1"/>
                </a:solidFill>
                <a:latin typeface="Book Antiqua" panose="02040602050305030304" pitchFamily="18" charset="0"/>
              </a:rPr>
              <a:t>Показникова</a:t>
            </a:r>
            <a:r>
              <a:rPr lang="uk-UA" sz="3200" dirty="0">
                <a:solidFill>
                  <a:schemeClr val="tx1"/>
                </a:solidFill>
                <a:latin typeface="Book Antiqua" panose="02040602050305030304" pitchFamily="18" charset="0"/>
              </a:rPr>
              <a:t> нерівність</a:t>
            </a:r>
            <a:r>
              <a:rPr lang="ru-RU" sz="3200" dirty="0">
                <a:latin typeface="Book Antiqua" panose="02040602050305030304" pitchFamily="18" charset="0"/>
              </a:rPr>
              <a:t/>
            </a:r>
            <a:br>
              <a:rPr lang="ru-RU" sz="3200" dirty="0">
                <a:latin typeface="Book Antiqua" panose="02040602050305030304" pitchFamily="18" charset="0"/>
              </a:rPr>
            </a:br>
            <a:endParaRPr lang="ru-RU" sz="3200" i="1" dirty="0">
              <a:latin typeface="Book Antiqua" panose="0204060205030503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73866" y="3252124"/>
            <a:ext cx="6111759" cy="664094"/>
          </a:xfrm>
        </p:spPr>
        <p:txBody>
          <a:bodyPr>
            <a:normAutofit/>
          </a:bodyPr>
          <a:lstStyle/>
          <a:p>
            <a:pPr algn="ctr"/>
            <a:endParaRPr lang="ru-RU" sz="2400" dirty="0">
              <a:latin typeface="Book Antiqua" panose="02040602050305030304" pitchFamily="18" charset="0"/>
            </a:endParaRPr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2416629" y="1737635"/>
                <a:ext cx="6348681" cy="166199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ru-RU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або 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36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&gt;0;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≠1</m:t>
                      </m:r>
                    </m:oMath>
                  </m:oMathPara>
                </a14:m>
                <a:endParaRPr lang="en-US" sz="3600" b="0" i="1" dirty="0" smtClean="0">
                  <a:ea typeface="Cambria Math" panose="02040503050406030204" pitchFamily="18" charset="0"/>
                </a:endParaRPr>
              </a:p>
              <a:p>
                <a:endParaRPr lang="ru-RU" sz="3600" i="1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6629" y="1737635"/>
                <a:ext cx="6348681" cy="166199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309964383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1165" y="315754"/>
            <a:ext cx="10058400" cy="742337"/>
          </a:xfrm>
        </p:spPr>
        <p:txBody>
          <a:bodyPr>
            <a:normAutofit/>
          </a:bodyPr>
          <a:lstStyle/>
          <a:p>
            <a:pPr algn="ctr"/>
            <a:r>
              <a:rPr lang="uk-UA" sz="3200" b="1" i="1" dirty="0" smtClean="0">
                <a:latin typeface="Book Antiqua" panose="02040602050305030304" pitchFamily="18" charset="0"/>
              </a:rPr>
              <a:t>Теорема</a:t>
            </a:r>
            <a:endParaRPr lang="ru-RU" sz="3200" b="1" i="1" dirty="0">
              <a:latin typeface="Book Antiqua" panose="02040602050305030304" pitchFamily="18" charset="0"/>
            </a:endParaRPr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1229979" y="1838424"/>
                <a:ext cx="10019586" cy="296549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uk-UA" sz="3200" dirty="0" smtClean="0">
                    <a:solidFill>
                      <a:schemeClr val="tx1"/>
                    </a:solidFill>
                    <a:latin typeface="Book Antiqua" panose="02040602050305030304" pitchFamily="18" charset="0"/>
                  </a:rPr>
                  <a:t>Якщо </a:t>
                </a:r>
                <a14:m>
                  <m:oMath xmlns:m="http://schemas.openxmlformats.org/officeDocument/2006/math">
                    <m:r>
                      <a:rPr lang="ru-RU" sz="32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ru-RU" sz="32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uk-UA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1, то нерівність</m:t>
                    </m:r>
                  </m:oMath>
                </a14:m>
                <a:endParaRPr lang="en-US" sz="3200" b="0" i="1" dirty="0" smtClean="0">
                  <a:solidFill>
                    <a:schemeClr val="tx1"/>
                  </a:solidFill>
                  <a:latin typeface="Book Antiqua" panose="02040602050305030304" pitchFamily="18" charset="0"/>
                  <a:ea typeface="Cambria Math" panose="020405030504060302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sup>
                      </m:sSup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sSup>
                        <m:sSup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  <m:r>
                        <a:rPr lang="uk-UA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рівносильна нерівності</m:t>
                      </m:r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f</m:t>
                      </m:r>
                      <m:d>
                        <m:d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x</m:t>
                          </m:r>
                        </m:e>
                      </m:d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g</m:t>
                      </m:r>
                      <m:d>
                        <m:d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x</m:t>
                          </m:r>
                        </m:e>
                      </m:d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uk-UA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uk-UA" sz="3200" b="0" i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якщо 0 </m:t>
                      </m:r>
                      <m:r>
                        <a:rPr lang="uk-UA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&lt;1</m:t>
                      </m:r>
                      <m:r>
                        <a:rPr lang="uk-UA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то нерівність </m:t>
                      </m:r>
                    </m:oMath>
                  </m:oMathPara>
                </a14:m>
                <a:endParaRPr lang="uk-UA" sz="3200" b="0" i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uk-UA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sup>
                    </m:sSup>
                    <m:r>
                      <a:rPr lang="uk-UA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sSup>
                      <m:sSupPr>
                        <m:ctrlPr>
                          <a:rPr lang="uk-UA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sup>
                    </m:sSup>
                    <m:r>
                      <a:rPr lang="uk-UA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рівносильна нерівності 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 smtClean="0">
                    <a:solidFill>
                      <a:schemeClr val="tx1"/>
                    </a:solidFill>
                    <a:latin typeface="Book Antiqua" panose="02040602050305030304" pitchFamily="18" charset="0"/>
                  </a:rPr>
                  <a:t/>
                </a:r>
                <a:endParaRPr lang="ru-RU" sz="3200" dirty="0">
                  <a:solidFill>
                    <a:schemeClr val="tx1"/>
                  </a:solidFill>
                  <a:latin typeface="Book Antiqua" panose="02040602050305030304" pitchFamily="18" charset="0"/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9979" y="1838424"/>
                <a:ext cx="10019586" cy="296549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380106719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2"/>
            <a:ext cx="10058400" cy="6022757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sz="5300" dirty="0">
                <a:solidFill>
                  <a:schemeClr val="tx1"/>
                </a:solidFill>
              </a:rPr>
              <a:t>3</a:t>
            </a:r>
            <a:r>
              <a:rPr lang="en-US" sz="5300" i="1" baseline="30000" dirty="0">
                <a:solidFill>
                  <a:schemeClr val="tx1"/>
                </a:solidFill>
              </a:rPr>
              <a:t>x</a:t>
            </a:r>
            <a:r>
              <a:rPr lang="uk-UA" sz="5300" dirty="0">
                <a:solidFill>
                  <a:schemeClr val="tx1"/>
                </a:solidFill>
              </a:rPr>
              <a:t> &lt; 27.</a:t>
            </a:r>
            <a:br>
              <a:rPr lang="uk-UA" sz="5300" dirty="0">
                <a:solidFill>
                  <a:schemeClr val="tx1"/>
                </a:solidFill>
              </a:rPr>
            </a:br>
            <a:r>
              <a:rPr lang="uk-UA" sz="5300" dirty="0">
                <a:solidFill>
                  <a:schemeClr val="tx1"/>
                </a:solidFill>
              </a:rPr>
              <a:t>Запишемо дану нерівність у вигляді </a:t>
            </a:r>
            <a:r>
              <a:rPr lang="uk-UA" sz="5300" dirty="0" smtClean="0">
                <a:solidFill>
                  <a:schemeClr val="tx1"/>
                </a:solidFill>
              </a:rPr>
              <a:t/>
            </a:r>
            <a:br>
              <a:rPr lang="uk-UA" sz="5300" dirty="0" smtClean="0">
                <a:solidFill>
                  <a:schemeClr val="tx1"/>
                </a:solidFill>
              </a:rPr>
            </a:br>
            <a:r>
              <a:rPr lang="uk-UA" sz="5300" dirty="0" smtClean="0">
                <a:solidFill>
                  <a:schemeClr val="tx1"/>
                </a:solidFill>
              </a:rPr>
              <a:t>3</a:t>
            </a:r>
            <a:r>
              <a:rPr lang="uk-UA" sz="5300" i="1" baseline="30000" dirty="0" smtClean="0">
                <a:solidFill>
                  <a:schemeClr val="tx1"/>
                </a:solidFill>
              </a:rPr>
              <a:t>х</a:t>
            </a:r>
            <a:r>
              <a:rPr lang="uk-UA" sz="5300" dirty="0" smtClean="0">
                <a:solidFill>
                  <a:schemeClr val="tx1"/>
                </a:solidFill>
              </a:rPr>
              <a:t> </a:t>
            </a:r>
            <a:r>
              <a:rPr lang="uk-UA" sz="5300" dirty="0">
                <a:solidFill>
                  <a:schemeClr val="tx1"/>
                </a:solidFill>
              </a:rPr>
              <a:t>&lt; 3</a:t>
            </a:r>
            <a:r>
              <a:rPr lang="uk-UA" sz="5300" baseline="30000" dirty="0">
                <a:solidFill>
                  <a:schemeClr val="tx1"/>
                </a:solidFill>
              </a:rPr>
              <a:t>3</a:t>
            </a:r>
            <a:r>
              <a:rPr lang="uk-UA" sz="5300" dirty="0">
                <a:solidFill>
                  <a:schemeClr val="tx1"/>
                </a:solidFill>
              </a:rPr>
              <a:t>. </a:t>
            </a:r>
            <a:br>
              <a:rPr lang="uk-UA" sz="5300" dirty="0">
                <a:solidFill>
                  <a:schemeClr val="tx1"/>
                </a:solidFill>
              </a:rPr>
            </a:br>
            <a:r>
              <a:rPr lang="uk-UA" sz="5300" dirty="0">
                <a:solidFill>
                  <a:schemeClr val="tx1"/>
                </a:solidFill>
              </a:rPr>
              <a:t>Оскільки 3 &gt; 1, то функція </a:t>
            </a:r>
            <a:r>
              <a:rPr lang="uk-UA" sz="5300" b="1" dirty="0">
                <a:solidFill>
                  <a:schemeClr val="tx1"/>
                </a:solidFill>
              </a:rPr>
              <a:t/>
            </a:r>
            <a:br>
              <a:rPr lang="uk-UA" sz="5300" b="1" dirty="0">
                <a:solidFill>
                  <a:schemeClr val="tx1"/>
                </a:solidFill>
              </a:rPr>
            </a:br>
            <a:r>
              <a:rPr lang="ru-RU" sz="5300" dirty="0">
                <a:solidFill>
                  <a:schemeClr val="tx1"/>
                </a:solidFill>
              </a:rPr>
              <a:t> </a:t>
            </a:r>
            <a:r>
              <a:rPr lang="uk-UA" sz="5300" i="1" dirty="0">
                <a:solidFill>
                  <a:schemeClr val="tx1"/>
                </a:solidFill>
              </a:rPr>
              <a:t>у</a:t>
            </a:r>
            <a:r>
              <a:rPr lang="uk-UA" sz="5300" dirty="0">
                <a:solidFill>
                  <a:schemeClr val="tx1"/>
                </a:solidFill>
              </a:rPr>
              <a:t> = 3</a:t>
            </a:r>
            <a:r>
              <a:rPr lang="en-US" sz="5300" baseline="30000" dirty="0">
                <a:solidFill>
                  <a:schemeClr val="tx1"/>
                </a:solidFill>
              </a:rPr>
              <a:t>t</a:t>
            </a:r>
            <a:r>
              <a:rPr lang="uk-UA" sz="5300" dirty="0">
                <a:solidFill>
                  <a:schemeClr val="tx1"/>
                </a:solidFill>
              </a:rPr>
              <a:t> є зростаючою. </a:t>
            </a:r>
            <a:r>
              <a:rPr lang="uk-UA" sz="5300" dirty="0" smtClean="0">
                <a:solidFill>
                  <a:schemeClr val="tx1"/>
                </a:solidFill>
              </a:rPr>
              <a:t/>
            </a:r>
            <a:br>
              <a:rPr lang="uk-UA" sz="5300" dirty="0" smtClean="0">
                <a:solidFill>
                  <a:schemeClr val="tx1"/>
                </a:solidFill>
              </a:rPr>
            </a:br>
            <a:r>
              <a:rPr lang="uk-UA" sz="5300" dirty="0" smtClean="0">
                <a:solidFill>
                  <a:schemeClr val="tx1"/>
                </a:solidFill>
              </a:rPr>
              <a:t>Отже</a:t>
            </a:r>
            <a:r>
              <a:rPr lang="uk-UA" sz="5300" dirty="0">
                <a:solidFill>
                  <a:schemeClr val="tx1"/>
                </a:solidFill>
              </a:rPr>
              <a:t>, при </a:t>
            </a:r>
            <a:r>
              <a:rPr lang="uk-UA" sz="5300" i="1" dirty="0">
                <a:solidFill>
                  <a:schemeClr val="tx1"/>
                </a:solidFill>
              </a:rPr>
              <a:t>х</a:t>
            </a:r>
            <a:r>
              <a:rPr lang="uk-UA" sz="5300" dirty="0">
                <a:solidFill>
                  <a:schemeClr val="tx1"/>
                </a:solidFill>
              </a:rPr>
              <a:t> &lt; 3 виконується нерівність 3</a:t>
            </a:r>
            <a:r>
              <a:rPr lang="uk-UA" sz="5300" i="1" baseline="30000" dirty="0">
                <a:solidFill>
                  <a:schemeClr val="tx1"/>
                </a:solidFill>
              </a:rPr>
              <a:t>х</a:t>
            </a:r>
            <a:r>
              <a:rPr lang="uk-UA" sz="5300" dirty="0">
                <a:solidFill>
                  <a:schemeClr val="tx1"/>
                </a:solidFill>
              </a:rPr>
              <a:t> &lt; </a:t>
            </a:r>
            <a:r>
              <a:rPr lang="ru-RU" sz="5300" dirty="0">
                <a:solidFill>
                  <a:schemeClr val="tx1"/>
                </a:solidFill>
              </a:rPr>
              <a:t>3</a:t>
            </a:r>
            <a:r>
              <a:rPr lang="uk-UA" sz="5300" baseline="30000" dirty="0">
                <a:solidFill>
                  <a:schemeClr val="tx1"/>
                </a:solidFill>
              </a:rPr>
              <a:t>3</a:t>
            </a:r>
            <a:r>
              <a:rPr lang="uk-UA" sz="5300" dirty="0">
                <a:solidFill>
                  <a:schemeClr val="tx1"/>
                </a:solidFill>
              </a:rPr>
              <a:t>.</a:t>
            </a:r>
            <a:br>
              <a:rPr lang="uk-UA" sz="5300" dirty="0">
                <a:solidFill>
                  <a:schemeClr val="tx1"/>
                </a:solidFill>
              </a:rPr>
            </a:br>
            <a:r>
              <a:rPr lang="uk-UA" sz="5300" dirty="0">
                <a:solidFill>
                  <a:schemeClr val="tx1"/>
                </a:solidFill>
              </a:rPr>
              <a:t> </a:t>
            </a:r>
            <a:r>
              <a:rPr lang="uk-UA" sz="5300" i="1" dirty="0">
                <a:solidFill>
                  <a:schemeClr val="tx1"/>
                </a:solidFill>
              </a:rPr>
              <a:t>Відповідь:</a:t>
            </a:r>
            <a:r>
              <a:rPr lang="uk-UA" sz="5300" dirty="0">
                <a:solidFill>
                  <a:schemeClr val="tx1"/>
                </a:solidFill>
              </a:rPr>
              <a:t> </a:t>
            </a:r>
            <a:r>
              <a:rPr lang="uk-UA" sz="5300" i="1" dirty="0">
                <a:solidFill>
                  <a:schemeClr val="tx1"/>
                </a:solidFill>
              </a:rPr>
              <a:t>х</a:t>
            </a:r>
            <a:r>
              <a:rPr lang="uk-UA" sz="5300" dirty="0">
                <a:solidFill>
                  <a:schemeClr val="tx1"/>
                </a:solidFill>
              </a:rPr>
              <a:t> &lt; 3.</a:t>
            </a:r>
            <a:r>
              <a:rPr lang="uk-UA" sz="5300" b="1" dirty="0">
                <a:solidFill>
                  <a:schemeClr val="tx1"/>
                </a:solidFill>
              </a:rPr>
              <a:t/>
            </a:r>
            <a:br>
              <a:rPr lang="uk-UA" sz="5300" b="1" dirty="0">
                <a:solidFill>
                  <a:schemeClr val="tx1"/>
                </a:solidFill>
              </a:rPr>
            </a:br>
            <a:endParaRPr lang="uk-UA" sz="530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E48DC-43EA-4367-B6CB-F0EA37BEFAC6}" type="slidenum">
              <a:rPr lang="uk-UA" smtClean="0"/>
              <a:pPr/>
              <a:t>6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041773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469" y="678984"/>
            <a:ext cx="9601200" cy="475252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E48DC-43EA-4367-B6CB-F0EA37BEFAC6}" type="slidenum">
              <a:rPr lang="uk-UA" smtClean="0"/>
              <a:pPr/>
              <a:t>7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58530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68440"/>
          </a:xfrm>
        </p:spPr>
        <p:txBody>
          <a:bodyPr/>
          <a:lstStyle/>
          <a:p>
            <a:r>
              <a:rPr lang="uk-UA" b="1" dirty="0" err="1" smtClean="0">
                <a:solidFill>
                  <a:srgbClr val="7030A0"/>
                </a:solidFill>
              </a:rPr>
              <a:t>Розв</a:t>
            </a:r>
            <a:r>
              <a:rPr lang="en-US" b="1" dirty="0" smtClean="0">
                <a:solidFill>
                  <a:srgbClr val="7030A0"/>
                </a:solidFill>
              </a:rPr>
              <a:t>’</a:t>
            </a:r>
            <a:r>
              <a:rPr lang="uk-UA" b="1" dirty="0" err="1" smtClean="0">
                <a:solidFill>
                  <a:srgbClr val="7030A0"/>
                </a:solidFill>
              </a:rPr>
              <a:t>язати</a:t>
            </a:r>
            <a:r>
              <a:rPr lang="uk-UA" b="1" dirty="0" smtClean="0">
                <a:solidFill>
                  <a:srgbClr val="7030A0"/>
                </a:solidFill>
              </a:rPr>
              <a:t>  нерівності</a:t>
            </a:r>
            <a:endParaRPr lang="uk-UA" b="1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 algn="ctr">
                  <a:buNone/>
                </a:pPr>
                <a:endParaRPr lang="uk-UA" sz="4800" b="1" dirty="0" smtClean="0"/>
              </a:p>
              <a:p>
                <a:pPr marL="0" indent="0" algn="ctr">
                  <a:buNone/>
                </a:pPr>
                <a:r>
                  <a:rPr lang="uk-UA" sz="4800" b="1" dirty="0" smtClean="0"/>
                  <a:t>10</a:t>
                </a:r>
                <a:r>
                  <a:rPr lang="uk-UA" sz="4800" b="1" baseline="30000" dirty="0" smtClean="0"/>
                  <a:t>3х+2</a:t>
                </a:r>
                <a:r>
                  <a:rPr lang="uk-UA" sz="4800" b="1" dirty="0" smtClean="0"/>
                  <a:t/>
                </a:r>
                <a14:m>
                  <m:oMath xmlns:m="http://schemas.openxmlformats.org/officeDocument/2006/math">
                    <m:r>
                      <a:rPr lang="uk-UA" sz="4800" b="1" i="1">
                        <a:latin typeface="Cambria Math"/>
                      </a:rPr>
                      <m:t>&gt;</m:t>
                    </m:r>
                  </m:oMath>
                </a14:m>
                <a:r>
                  <a:rPr lang="uk-UA" sz="4800" b="1" dirty="0"/>
                  <a:t/>
                </a:r>
                <a:r>
                  <a:rPr lang="uk-UA" sz="4800" b="1" dirty="0" smtClean="0"/>
                  <a:t>100</a:t>
                </a:r>
              </a:p>
              <a:p>
                <a:pPr marL="0" indent="0" algn="ctr">
                  <a:buNone/>
                </a:pPr>
                <a:endParaRPr lang="uk-UA" sz="4800" b="1" dirty="0"/>
              </a:p>
              <a:p>
                <a:pPr marL="0" indent="0" algn="ctr">
                  <a:buNone/>
                </a:pPr>
                <a:r>
                  <a:rPr lang="uk-UA" sz="4800" b="1" dirty="0"/>
                  <a:t>(0,3)</a:t>
                </a:r>
                <a:r>
                  <a:rPr lang="uk-UA" sz="4800" b="1" baseline="30000" dirty="0"/>
                  <a:t>х</a:t>
                </a:r>
                <a:r>
                  <a:rPr lang="uk-UA" sz="4800" b="1" dirty="0"/>
                  <a:t/>
                </a:r>
                <a14:m>
                  <m:oMath xmlns:m="http://schemas.openxmlformats.org/officeDocument/2006/math">
                    <m:r>
                      <a:rPr lang="uk-UA" sz="4800" b="1" i="1">
                        <a:latin typeface="Cambria Math"/>
                      </a:rPr>
                      <m:t>&gt;</m:t>
                    </m:r>
                  </m:oMath>
                </a14:m>
                <a:r>
                  <a:rPr lang="uk-UA" sz="4800" b="1" dirty="0"/>
                  <a:t> 0,09</a:t>
                </a:r>
              </a:p>
              <a:p>
                <a:endParaRPr lang="uk-UA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3147688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Розв'язування вправ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200" dirty="0" err="1" smtClean="0">
                <a:solidFill>
                  <a:schemeClr val="tx1"/>
                </a:solidFill>
              </a:rPr>
              <a:t>Стор</a:t>
            </a:r>
            <a:r>
              <a:rPr lang="uk-UA" sz="3200" dirty="0" smtClean="0">
                <a:solidFill>
                  <a:schemeClr val="tx1"/>
                </a:solidFill>
              </a:rPr>
              <a:t> 18</a:t>
            </a:r>
          </a:p>
          <a:p>
            <a:r>
              <a:rPr lang="uk-UA" sz="3200" dirty="0" smtClean="0">
                <a:solidFill>
                  <a:schemeClr val="tx1"/>
                </a:solidFill>
              </a:rPr>
              <a:t>№ 3.2</a:t>
            </a:r>
          </a:p>
          <a:p>
            <a:r>
              <a:rPr lang="uk-UA" sz="3200" dirty="0" smtClean="0">
                <a:solidFill>
                  <a:schemeClr val="tx1"/>
                </a:solidFill>
              </a:rPr>
              <a:t>3.4</a:t>
            </a:r>
          </a:p>
          <a:p>
            <a:r>
              <a:rPr lang="uk-UA" sz="3200" dirty="0" smtClean="0">
                <a:solidFill>
                  <a:schemeClr val="tx1"/>
                </a:solidFill>
              </a:rPr>
              <a:t>3.10</a:t>
            </a:r>
            <a:endParaRPr lang="uk-UA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12849172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Ретро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426</TotalTime>
  <Words>95</Words>
  <Application>Microsoft Office PowerPoint</Application>
  <PresentationFormat>Произвольный</PresentationFormat>
  <Paragraphs>30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Ретро</vt:lpstr>
      <vt:lpstr>Точечный рисунок</vt:lpstr>
      <vt:lpstr>Способи розв'язування рівнянь</vt:lpstr>
      <vt:lpstr>Функція, задана формулою у=аx  (де а&gt;0, a1), називається показниковою  функцією з основою а</vt:lpstr>
      <vt:lpstr>Показникові нерівності</vt:lpstr>
      <vt:lpstr>Показникова нерівність </vt:lpstr>
      <vt:lpstr>Теорема</vt:lpstr>
      <vt:lpstr>         3x &lt; 27. Запишемо дану нерівність у вигляді  3х &lt; 33.  Оскільки 3 &gt; 1, то функція   у = 3t є зростаючою.  Отже, при х &lt; 3 виконується нерівність 3х &lt; 33.  Відповідь: х &lt; 3. </vt:lpstr>
      <vt:lpstr>Слайд 7</vt:lpstr>
      <vt:lpstr>Розв’язати  нерівності</vt:lpstr>
      <vt:lpstr>Розв'язування вправ</vt:lpstr>
      <vt:lpstr>П. 3 – вивчити письмово: № 3.3, 3.5, 3.7 , 3.12(1,2)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Показникова функція</dc:title>
  <dc:creator>Swift</dc:creator>
  <cp:lastModifiedBy>Аня</cp:lastModifiedBy>
  <cp:revision>18</cp:revision>
  <dcterms:created xsi:type="dcterms:W3CDTF">2020-10-11T10:13:42Z</dcterms:created>
  <dcterms:modified xsi:type="dcterms:W3CDTF">2022-09-19T08:21:08Z</dcterms:modified>
</cp:coreProperties>
</file>