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7" r:id="rId3"/>
    <p:sldId id="932" r:id="rId4"/>
    <p:sldId id="959" r:id="rId5"/>
    <p:sldId id="960" r:id="rId6"/>
    <p:sldId id="961" r:id="rId7"/>
    <p:sldId id="962" r:id="rId8"/>
    <p:sldId id="963" r:id="rId9"/>
    <p:sldId id="297" r:id="rId10"/>
    <p:sldId id="279" r:id="rId11"/>
    <p:sldId id="284" r:id="rId12"/>
    <p:sldId id="288" r:id="rId13"/>
    <p:sldId id="289" r:id="rId14"/>
    <p:sldId id="283" r:id="rId15"/>
    <p:sldId id="287" r:id="rId16"/>
    <p:sldId id="286" r:id="rId17"/>
    <p:sldId id="285" r:id="rId18"/>
    <p:sldId id="2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Савичев" initials="ВС" lastIdx="0" clrIdx="0">
    <p:extLst>
      <p:ext uri="{19B8F6BF-5375-455C-9EA6-DF929625EA0E}">
        <p15:presenceInfo xmlns:p15="http://schemas.microsoft.com/office/powerpoint/2012/main" userId="0b7174497e35e1ed" providerId="Windows Live"/>
      </p:ext>
    </p:extLst>
  </p:cmAuthor>
  <p:cmAuthor id="2" name="Vika" initials="V" lastIdx="1" clrIdx="1">
    <p:extLst>
      <p:ext uri="{19B8F6BF-5375-455C-9EA6-DF929625EA0E}">
        <p15:presenceInfo xmlns:p15="http://schemas.microsoft.com/office/powerpoint/2012/main" userId="V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0B050"/>
    <a:srgbClr val="F628CF"/>
    <a:srgbClr val="FF6600"/>
    <a:srgbClr val="295FFF"/>
    <a:srgbClr val="FFFF00"/>
    <a:srgbClr val="FFB441"/>
    <a:srgbClr val="E8C4E5"/>
    <a:srgbClr val="1694E9"/>
    <a:srgbClr val="B9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340" autoAdjust="0"/>
  </p:normalViewPr>
  <p:slideViewPr>
    <p:cSldViewPr snapToGrid="0">
      <p:cViewPr varScale="1">
        <p:scale>
          <a:sx n="60" d="100"/>
          <a:sy n="60" d="100"/>
        </p:scale>
        <p:origin x="59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№3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046DE-3790-462A-84B5-B69D920A9BBB}"/>
              </a:ext>
            </a:extLst>
          </p:cNvPr>
          <p:cNvSpPr txBox="1"/>
          <p:nvPr/>
        </p:nvSpPr>
        <p:spPr>
          <a:xfrm>
            <a:off x="3352800" y="19021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Розділ 1. Числа. Дії з числами.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Сюжетні задачі.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45BB5-2E54-4FAD-AAB1-AF97DBEE6BF4}"/>
              </a:ext>
            </a:extLst>
          </p:cNvPr>
          <p:cNvSpPr txBox="1"/>
          <p:nvPr/>
        </p:nvSpPr>
        <p:spPr>
          <a:xfrm>
            <a:off x="5483440" y="1481161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2F3242"/>
                </a:solidFill>
                <a:effectLst/>
                <a:ea typeface="Calibri" panose="020F0502020204030204" pitchFamily="34" charset="0"/>
              </a:rPr>
              <a:t>Закріплення  знань  про  десятковий  склад  числа.</a:t>
            </a:r>
            <a:endParaRPr lang="ru-UA" sz="13800" b="1" dirty="0">
              <a:solidFill>
                <a:srgbClr val="2F3242"/>
              </a:solidFill>
            </a:endParaRPr>
          </a:p>
        </p:txBody>
      </p:sp>
      <p:pic>
        <p:nvPicPr>
          <p:cNvPr id="1026" name="Picture 2" descr="Математика - Сайт Ладижинського ліцею Ладижинської сільської ради  Уманського району Черкаської області">
            <a:extLst>
              <a:ext uri="{FF2B5EF4-FFF2-40B4-BE49-F238E27FC236}">
                <a16:creationId xmlns:a16="http://schemas.microsoft.com/office/drawing/2014/main" id="{D022CB3D-3794-4AA2-9FB8-93547413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31403"/>
            <a:ext cx="3198920" cy="28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Доповни розповідь журналіста.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074" name="Picture 2" descr="ЗДОРОВ'ЯЧОК">
            <a:extLst>
              <a:ext uri="{FF2B5EF4-FFF2-40B4-BE49-F238E27FC236}">
                <a16:creationId xmlns:a16="http://schemas.microsoft.com/office/drawing/2014/main" id="{F7B87DD6-74F3-4106-B3D0-4986B1C8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15" y="1677668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E502F481-C20F-40FE-8591-09816BE05512}"/>
              </a:ext>
            </a:extLst>
          </p:cNvPr>
          <p:cNvSpPr/>
          <p:nvPr/>
        </p:nvSpPr>
        <p:spPr>
          <a:xfrm>
            <a:off x="5149049" y="1456402"/>
            <a:ext cx="6454066" cy="4971031"/>
          </a:xfrm>
          <a:prstGeom prst="verticalScroll">
            <a:avLst>
              <a:gd name="adj" fmla="val 76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«</a:t>
            </a:r>
            <a:r>
              <a:rPr lang="ru-RU" sz="4400" b="1" dirty="0" err="1"/>
              <a:t>Увага</a:t>
            </a:r>
            <a:r>
              <a:rPr lang="ru-RU" sz="4400" b="1" dirty="0"/>
              <a:t>! </a:t>
            </a:r>
            <a:r>
              <a:rPr lang="ru-RU" sz="4400" b="1" dirty="0" err="1"/>
              <a:t>Увага</a:t>
            </a:r>
            <a:r>
              <a:rPr lang="ru-RU" sz="4400" b="1" dirty="0"/>
              <a:t>! </a:t>
            </a:r>
            <a:r>
              <a:rPr lang="ru-RU" sz="4400" b="1" dirty="0" err="1"/>
              <a:t>Розпочинається</a:t>
            </a:r>
            <a:r>
              <a:rPr lang="ru-RU" sz="4400" b="1" dirty="0"/>
              <a:t> </a:t>
            </a:r>
            <a:r>
              <a:rPr lang="ru-RU" sz="4400" b="1" dirty="0" err="1"/>
              <a:t>футбольний</a:t>
            </a:r>
            <a:r>
              <a:rPr lang="ru-RU" sz="4400" b="1" dirty="0"/>
              <a:t> матч. </a:t>
            </a:r>
            <a:r>
              <a:rPr lang="ru-RU" sz="4400" b="1" dirty="0" err="1"/>
              <a:t>Збірна</a:t>
            </a:r>
            <a:r>
              <a:rPr lang="ru-RU" sz="4400" b="1" dirty="0"/>
              <a:t> </a:t>
            </a:r>
            <a:r>
              <a:rPr lang="ru-RU" sz="4400" b="1" dirty="0" err="1"/>
              <a:t>України</a:t>
            </a:r>
            <a:r>
              <a:rPr lang="ru-RU" sz="4400" b="1" dirty="0"/>
              <a:t> </a:t>
            </a:r>
            <a:r>
              <a:rPr lang="ru-RU" sz="4400" b="1" dirty="0" err="1"/>
              <a:t>вже</a:t>
            </a:r>
            <a:r>
              <a:rPr lang="ru-RU" sz="4400" b="1" dirty="0"/>
              <a:t> на </a:t>
            </a:r>
            <a:r>
              <a:rPr lang="ru-RU" sz="4400" b="1" dirty="0" err="1"/>
              <a:t>полі</a:t>
            </a:r>
            <a:r>
              <a:rPr lang="ru-RU" sz="4400" b="1" dirty="0"/>
              <a:t>». </a:t>
            </a:r>
            <a:endParaRPr lang="ru-UA" sz="4400" b="1" dirty="0"/>
          </a:p>
        </p:txBody>
      </p:sp>
    </p:spTree>
    <p:extLst>
      <p:ext uri="{BB962C8B-B14F-4D97-AF65-F5344CB8AC3E}">
        <p14:creationId xmlns:p14="http://schemas.microsoft.com/office/powerpoint/2010/main" val="12676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5CEE4D83-1F5E-426D-A572-CE9DE20FAE62}"/>
              </a:ext>
            </a:extLst>
          </p:cNvPr>
          <p:cNvSpPr/>
          <p:nvPr/>
        </p:nvSpPr>
        <p:spPr>
          <a:xfrm>
            <a:off x="5610895" y="1139891"/>
            <a:ext cx="6726865" cy="5239565"/>
          </a:xfrm>
          <a:prstGeom prst="verticalScroll">
            <a:avLst>
              <a:gd name="adj" fmla="val 8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ru-RU" sz="2400" b="1" dirty="0"/>
              <a:t>У ряд </a:t>
            </a:r>
            <a:r>
              <a:rPr lang="ru-RU" sz="2400" b="1" dirty="0" err="1"/>
              <a:t>вишикувалось</a:t>
            </a:r>
            <a:r>
              <a:rPr lang="ru-RU" sz="2400" b="1" dirty="0"/>
              <a:t>            </a:t>
            </a:r>
            <a:r>
              <a:rPr lang="ru-RU" sz="2400" b="1" dirty="0" err="1"/>
              <a:t>футболістів</a:t>
            </a:r>
            <a:r>
              <a:rPr lang="ru-RU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 Або </a:t>
            </a:r>
            <a:r>
              <a:rPr lang="ru-RU" sz="2400" b="1" dirty="0" err="1"/>
              <a:t>по-іншому</a:t>
            </a:r>
            <a:r>
              <a:rPr lang="ru-RU" sz="2400" b="1" dirty="0"/>
              <a:t> — 1  десяток (1 </a:t>
            </a:r>
            <a:r>
              <a:rPr lang="ru-RU" sz="2400" b="1" dirty="0" err="1"/>
              <a:t>дес</a:t>
            </a:r>
            <a:r>
              <a:rPr lang="ru-RU" sz="2400" b="1" dirty="0"/>
              <a:t>.).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 • До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прямує</a:t>
            </a:r>
            <a:r>
              <a:rPr lang="ru-RU" sz="2400" b="1" dirty="0"/>
              <a:t>           </a:t>
            </a:r>
            <a:r>
              <a:rPr lang="ru-RU" sz="2400" b="1" dirty="0" err="1"/>
              <a:t>футболіст</a:t>
            </a:r>
            <a:r>
              <a:rPr lang="ru-RU" sz="2400" b="1" dirty="0"/>
              <a:t> — </a:t>
            </a:r>
          </a:p>
          <a:p>
            <a:pPr>
              <a:spcBef>
                <a:spcPts val="1200"/>
              </a:spcBef>
            </a:pP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воротар</a:t>
            </a:r>
            <a:r>
              <a:rPr lang="ru-RU" sz="2400" b="1" dirty="0"/>
              <a:t>. </a:t>
            </a:r>
            <a:r>
              <a:rPr lang="ru-RU" sz="2400" b="1" dirty="0" err="1"/>
              <a:t>Усього</a:t>
            </a:r>
            <a:r>
              <a:rPr lang="ru-RU" sz="2400" b="1" dirty="0"/>
              <a:t>:             +          =        </a:t>
            </a:r>
            <a:r>
              <a:rPr lang="ru-RU" sz="2400" b="1" dirty="0" err="1"/>
              <a:t>одинадцять</a:t>
            </a:r>
            <a:r>
              <a:rPr lang="ru-RU" sz="2400" b="1" dirty="0"/>
              <a:t> </a:t>
            </a:r>
            <a:r>
              <a:rPr lang="ru-RU" sz="2400" b="1" dirty="0" err="1"/>
              <a:t>футболістів</a:t>
            </a:r>
            <a:r>
              <a:rPr lang="ru-RU" sz="2400" b="1" dirty="0"/>
              <a:t>. 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• На формах </a:t>
            </a:r>
            <a:r>
              <a:rPr lang="ru-RU" sz="2400" b="1" dirty="0" err="1"/>
              <a:t>декого</a:t>
            </a:r>
            <a:r>
              <a:rPr lang="ru-RU" sz="2400" b="1" dirty="0"/>
              <a:t> з </a:t>
            </a:r>
            <a:r>
              <a:rPr lang="ru-RU" sz="2400" b="1" dirty="0" err="1"/>
              <a:t>футболістів</a:t>
            </a:r>
            <a:r>
              <a:rPr lang="ru-RU" sz="2400" b="1" dirty="0"/>
              <a:t> записано  </a:t>
            </a:r>
            <a:r>
              <a:rPr lang="ru-RU" sz="2400" b="1" dirty="0" err="1"/>
              <a:t>лише</a:t>
            </a:r>
            <a:r>
              <a:rPr lang="ru-RU" sz="2400" b="1" dirty="0"/>
              <a:t> одну цифру.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одноцифрові</a:t>
            </a:r>
            <a:r>
              <a:rPr lang="ru-RU" sz="2400" b="1" dirty="0"/>
              <a:t> числа. </a:t>
            </a:r>
            <a:r>
              <a:rPr lang="ru-RU" sz="2400" b="1" dirty="0" err="1"/>
              <a:t>Назви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. 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• </a:t>
            </a:r>
            <a:r>
              <a:rPr lang="ru-RU" sz="2400" b="1" dirty="0" err="1"/>
              <a:t>Найменше</a:t>
            </a:r>
            <a:r>
              <a:rPr lang="ru-RU" sz="2400" b="1" dirty="0"/>
              <a:t> </a:t>
            </a:r>
            <a:r>
              <a:rPr lang="ru-RU" sz="2400" b="1" dirty="0" err="1"/>
              <a:t>одноцифрове</a:t>
            </a:r>
            <a:r>
              <a:rPr lang="ru-RU" sz="2400" b="1" dirty="0"/>
              <a:t> число —           , </a:t>
            </a:r>
            <a:r>
              <a:rPr lang="ru-RU" sz="2400" b="1" dirty="0" err="1"/>
              <a:t>найбільше</a:t>
            </a:r>
            <a:r>
              <a:rPr lang="ru-RU" sz="2400" b="1" dirty="0"/>
              <a:t> —        . </a:t>
            </a:r>
            <a:endParaRPr lang="ru-UA" sz="2400" b="1" dirty="0"/>
          </a:p>
        </p:txBody>
      </p:sp>
      <p:sp>
        <p:nvSpPr>
          <p:cNvPr id="3" name="Прямоугольник: багетная рамка 2">
            <a:extLst>
              <a:ext uri="{FF2B5EF4-FFF2-40B4-BE49-F238E27FC236}">
                <a16:creationId xmlns:a16="http://schemas.microsoft.com/office/drawing/2014/main" id="{5A92C08E-DA03-49FC-9182-22F846CB5E71}"/>
              </a:ext>
            </a:extLst>
          </p:cNvPr>
          <p:cNvSpPr/>
          <p:nvPr/>
        </p:nvSpPr>
        <p:spPr>
          <a:xfrm>
            <a:off x="8849562" y="3204850"/>
            <a:ext cx="592643" cy="448299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10</a:t>
            </a:r>
            <a:endParaRPr lang="ru-UA" b="1" dirty="0"/>
          </a:p>
        </p:txBody>
      </p:sp>
      <p:sp>
        <p:nvSpPr>
          <p:cNvPr id="10" name="Прямоугольник: багетная рамка 9">
            <a:extLst>
              <a:ext uri="{FF2B5EF4-FFF2-40B4-BE49-F238E27FC236}">
                <a16:creationId xmlns:a16="http://schemas.microsoft.com/office/drawing/2014/main" id="{DFF6169D-A27E-415B-AF39-9AB37361530F}"/>
              </a:ext>
            </a:extLst>
          </p:cNvPr>
          <p:cNvSpPr/>
          <p:nvPr/>
        </p:nvSpPr>
        <p:spPr>
          <a:xfrm>
            <a:off x="9274647" y="2664574"/>
            <a:ext cx="439349" cy="448297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  <a:endParaRPr lang="ru-UA" b="1" dirty="0"/>
          </a:p>
        </p:txBody>
      </p:sp>
      <p:sp>
        <p:nvSpPr>
          <p:cNvPr id="12" name="Прямоугольник: багетная рамка 11">
            <a:extLst>
              <a:ext uri="{FF2B5EF4-FFF2-40B4-BE49-F238E27FC236}">
                <a16:creationId xmlns:a16="http://schemas.microsoft.com/office/drawing/2014/main" id="{ACFD2F8D-82C5-4385-B70F-CFBA0C5EC9E4}"/>
              </a:ext>
            </a:extLst>
          </p:cNvPr>
          <p:cNvSpPr/>
          <p:nvPr/>
        </p:nvSpPr>
        <p:spPr>
          <a:xfrm>
            <a:off x="10709526" y="3210166"/>
            <a:ext cx="590830" cy="44829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11</a:t>
            </a:r>
            <a:endParaRPr lang="ru-UA" b="1" dirty="0"/>
          </a:p>
        </p:txBody>
      </p:sp>
      <p:sp>
        <p:nvSpPr>
          <p:cNvPr id="14" name="Прямоугольник: багетная рамка 13">
            <a:extLst>
              <a:ext uri="{FF2B5EF4-FFF2-40B4-BE49-F238E27FC236}">
                <a16:creationId xmlns:a16="http://schemas.microsoft.com/office/drawing/2014/main" id="{C55F2270-CE1D-4FDE-BDBC-12C0F52F9861}"/>
              </a:ext>
            </a:extLst>
          </p:cNvPr>
          <p:cNvSpPr/>
          <p:nvPr/>
        </p:nvSpPr>
        <p:spPr>
          <a:xfrm>
            <a:off x="7969240" y="5718109"/>
            <a:ext cx="439350" cy="41760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9</a:t>
            </a:r>
            <a:endParaRPr lang="ru-UA" b="1" dirty="0"/>
          </a:p>
        </p:txBody>
      </p:sp>
      <p:sp>
        <p:nvSpPr>
          <p:cNvPr id="17" name="Прямоугольник: багетная рамка 16">
            <a:extLst>
              <a:ext uri="{FF2B5EF4-FFF2-40B4-BE49-F238E27FC236}">
                <a16:creationId xmlns:a16="http://schemas.microsoft.com/office/drawing/2014/main" id="{5A2B33C9-CB1E-4BD7-AFCB-FBB0B002A0BB}"/>
              </a:ext>
            </a:extLst>
          </p:cNvPr>
          <p:cNvSpPr/>
          <p:nvPr/>
        </p:nvSpPr>
        <p:spPr>
          <a:xfrm>
            <a:off x="11004941" y="5268593"/>
            <a:ext cx="434887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  <a:endParaRPr lang="ru-UA" b="1" dirty="0"/>
          </a:p>
        </p:txBody>
      </p:sp>
      <p:sp>
        <p:nvSpPr>
          <p:cNvPr id="18" name="Прямоугольник: багетная рамка 17">
            <a:extLst>
              <a:ext uri="{FF2B5EF4-FFF2-40B4-BE49-F238E27FC236}">
                <a16:creationId xmlns:a16="http://schemas.microsoft.com/office/drawing/2014/main" id="{1C4DDB43-84AF-45EE-85BF-EEFBCE312C30}"/>
              </a:ext>
            </a:extLst>
          </p:cNvPr>
          <p:cNvSpPr/>
          <p:nvPr/>
        </p:nvSpPr>
        <p:spPr>
          <a:xfrm>
            <a:off x="9014833" y="1697159"/>
            <a:ext cx="519628" cy="448297"/>
          </a:xfrm>
          <a:prstGeom prst="bevel">
            <a:avLst>
              <a:gd name="adj" fmla="val 71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10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7782C-37E9-865D-072A-04A94196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069" y="3219265"/>
            <a:ext cx="590830" cy="5060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8CDE3-DF15-94A4-41B4-89AF5585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" y="1254745"/>
            <a:ext cx="5644039" cy="30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5CEE4D83-1F5E-426D-A572-CE9DE20FAE62}"/>
              </a:ext>
            </a:extLst>
          </p:cNvPr>
          <p:cNvSpPr/>
          <p:nvPr/>
        </p:nvSpPr>
        <p:spPr>
          <a:xfrm>
            <a:off x="4710223" y="1341953"/>
            <a:ext cx="7814930" cy="4989251"/>
          </a:xfrm>
          <a:prstGeom prst="verticalScroll">
            <a:avLst>
              <a:gd name="adj" fmla="val 8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записати</a:t>
            </a:r>
            <a:r>
              <a:rPr lang="ru-RU" sz="2400" dirty="0"/>
              <a:t> число 10,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цифри</a:t>
            </a:r>
            <a:r>
              <a:rPr lang="ru-RU" sz="2400" dirty="0"/>
              <a:t>:        і     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найменше</a:t>
            </a:r>
            <a:r>
              <a:rPr lang="ru-RU" sz="2400" dirty="0"/>
              <a:t> </a:t>
            </a:r>
            <a:r>
              <a:rPr lang="ru-RU" sz="2400" dirty="0" err="1"/>
              <a:t>двоцифрове</a:t>
            </a:r>
            <a:r>
              <a:rPr lang="ru-RU" sz="2400" dirty="0"/>
              <a:t> число. Поясни, </a:t>
            </a:r>
            <a:r>
              <a:rPr lang="ru-RU" sz="2400" dirty="0" err="1"/>
              <a:t>чому</a:t>
            </a:r>
            <a:r>
              <a:rPr lang="ru-RU" sz="2400" dirty="0"/>
              <a:t>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400" dirty="0"/>
              <a:t>• Для </a:t>
            </a:r>
            <a:r>
              <a:rPr lang="ru-RU" sz="2400" dirty="0" err="1"/>
              <a:t>глядачів</a:t>
            </a:r>
            <a:r>
              <a:rPr lang="ru-RU" sz="2400" dirty="0"/>
              <a:t> у блакитному </a:t>
            </a:r>
            <a:r>
              <a:rPr lang="ru-RU" sz="2400" dirty="0" err="1"/>
              <a:t>секторі</a:t>
            </a:r>
            <a:r>
              <a:rPr lang="ru-RU" sz="2400" dirty="0"/>
              <a:t> </a:t>
            </a:r>
            <a:r>
              <a:rPr lang="ru-RU" sz="2400" dirty="0" err="1"/>
              <a:t>залишилося</a:t>
            </a:r>
            <a:r>
              <a:rPr lang="ru-RU" sz="2400" dirty="0"/>
              <a:t> </a:t>
            </a:r>
            <a:r>
              <a:rPr lang="ru-RU" sz="2400" dirty="0" err="1"/>
              <a:t>вільних</a:t>
            </a:r>
            <a:r>
              <a:rPr lang="ru-RU" sz="2400" dirty="0"/>
              <a:t> </a:t>
            </a:r>
            <a:r>
              <a:rPr lang="ru-RU" sz="2400" dirty="0" err="1"/>
              <a:t>рядів</a:t>
            </a:r>
            <a:r>
              <a:rPr lang="ru-RU" sz="2400" dirty="0"/>
              <a:t>, у </a:t>
            </a:r>
            <a:r>
              <a:rPr lang="ru-RU" sz="2400" dirty="0" err="1"/>
              <a:t>жовтому</a:t>
            </a:r>
            <a:r>
              <a:rPr lang="ru-RU" sz="2400" dirty="0"/>
              <a:t> —           . А </a:t>
            </a:r>
            <a:r>
              <a:rPr lang="ru-RU" sz="2400" dirty="0" err="1"/>
              <a:t>всього</a:t>
            </a:r>
            <a:r>
              <a:rPr lang="ru-RU" sz="2400" dirty="0"/>
              <a:t> —        </a:t>
            </a:r>
            <a:r>
              <a:rPr lang="ru-RU" sz="2400" dirty="0" err="1"/>
              <a:t>рядів</a:t>
            </a:r>
            <a:r>
              <a:rPr lang="ru-RU" sz="2400" dirty="0"/>
              <a:t>. У кожному ряду є            </a:t>
            </a:r>
            <a:r>
              <a:rPr lang="ru-RU" sz="2400" dirty="0" err="1"/>
              <a:t>місць</a:t>
            </a:r>
            <a:r>
              <a:rPr lang="ru-RU" sz="2400" dirty="0"/>
              <a:t>.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 у </a:t>
            </a:r>
            <a:r>
              <a:rPr lang="ru-RU" sz="2400" dirty="0" err="1"/>
              <a:t>двох</a:t>
            </a:r>
            <a:r>
              <a:rPr lang="ru-RU" sz="2400" dirty="0"/>
              <a:t> рядах? У  </a:t>
            </a:r>
            <a:r>
              <a:rPr lang="ru-RU" sz="2400" dirty="0" err="1"/>
              <a:t>трьох</a:t>
            </a:r>
            <a:r>
              <a:rPr lang="ru-RU" sz="2400" dirty="0"/>
              <a:t> рядах? У шести рядах? У восьми рядах? У блакитному </a:t>
            </a:r>
            <a:r>
              <a:rPr lang="ru-RU" sz="2400" dirty="0" err="1"/>
              <a:t>секторі</a:t>
            </a:r>
            <a:r>
              <a:rPr lang="ru-RU" sz="2400" dirty="0"/>
              <a:t>? В </a:t>
            </a:r>
            <a:r>
              <a:rPr lang="ru-RU" sz="2400" dirty="0" err="1"/>
              <a:t>обох</a:t>
            </a:r>
            <a:r>
              <a:rPr lang="ru-RU" sz="2400" dirty="0"/>
              <a:t> секторах разом?</a:t>
            </a:r>
            <a:endParaRPr lang="ru-UA" sz="2400" b="1" dirty="0"/>
          </a:p>
        </p:txBody>
      </p:sp>
      <p:sp>
        <p:nvSpPr>
          <p:cNvPr id="17" name="Прямоугольник: багетная рамка 16">
            <a:extLst>
              <a:ext uri="{FF2B5EF4-FFF2-40B4-BE49-F238E27FC236}">
                <a16:creationId xmlns:a16="http://schemas.microsoft.com/office/drawing/2014/main" id="{5A2B33C9-CB1E-4BD7-AFCB-FBB0B002A0BB}"/>
              </a:ext>
            </a:extLst>
          </p:cNvPr>
          <p:cNvSpPr/>
          <p:nvPr/>
        </p:nvSpPr>
        <p:spPr>
          <a:xfrm>
            <a:off x="11726568" y="1765638"/>
            <a:ext cx="434887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0</a:t>
            </a:r>
            <a:endParaRPr lang="ru-UA" b="1" dirty="0"/>
          </a:p>
        </p:txBody>
      </p:sp>
      <p:sp>
        <p:nvSpPr>
          <p:cNvPr id="19" name="Прямоугольник: багетная рамка 18">
            <a:extLst>
              <a:ext uri="{FF2B5EF4-FFF2-40B4-BE49-F238E27FC236}">
                <a16:creationId xmlns:a16="http://schemas.microsoft.com/office/drawing/2014/main" id="{E9FBC979-DB6C-49BC-A7FA-19850C9C9A65}"/>
              </a:ext>
            </a:extLst>
          </p:cNvPr>
          <p:cNvSpPr/>
          <p:nvPr/>
        </p:nvSpPr>
        <p:spPr>
          <a:xfrm>
            <a:off x="11019554" y="1765638"/>
            <a:ext cx="434887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  <a:endParaRPr lang="ru-UA" b="1" dirty="0"/>
          </a:p>
        </p:txBody>
      </p:sp>
      <p:sp>
        <p:nvSpPr>
          <p:cNvPr id="20" name="Прямоугольник: багетная рамка 19">
            <a:extLst>
              <a:ext uri="{FF2B5EF4-FFF2-40B4-BE49-F238E27FC236}">
                <a16:creationId xmlns:a16="http://schemas.microsoft.com/office/drawing/2014/main" id="{3D692BF2-A278-44BE-89AE-0B53B8C70B0C}"/>
              </a:ext>
            </a:extLst>
          </p:cNvPr>
          <p:cNvSpPr/>
          <p:nvPr/>
        </p:nvSpPr>
        <p:spPr>
          <a:xfrm>
            <a:off x="11619180" y="3037097"/>
            <a:ext cx="465740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5</a:t>
            </a:r>
            <a:endParaRPr lang="ru-UA" b="1" dirty="0"/>
          </a:p>
        </p:txBody>
      </p:sp>
      <p:sp>
        <p:nvSpPr>
          <p:cNvPr id="21" name="Прямоугольник: багетная рамка 20">
            <a:extLst>
              <a:ext uri="{FF2B5EF4-FFF2-40B4-BE49-F238E27FC236}">
                <a16:creationId xmlns:a16="http://schemas.microsoft.com/office/drawing/2014/main" id="{515726F2-C50F-4A88-ADF8-78E92CB0460F}"/>
              </a:ext>
            </a:extLst>
          </p:cNvPr>
          <p:cNvSpPr/>
          <p:nvPr/>
        </p:nvSpPr>
        <p:spPr>
          <a:xfrm>
            <a:off x="8827408" y="3617503"/>
            <a:ext cx="434887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5</a:t>
            </a:r>
            <a:endParaRPr lang="ru-UA" b="1" dirty="0"/>
          </a:p>
        </p:txBody>
      </p:sp>
      <p:sp>
        <p:nvSpPr>
          <p:cNvPr id="23" name="Прямоугольник: багетная рамка 22">
            <a:extLst>
              <a:ext uri="{FF2B5EF4-FFF2-40B4-BE49-F238E27FC236}">
                <a16:creationId xmlns:a16="http://schemas.microsoft.com/office/drawing/2014/main" id="{F331DEDB-1322-4856-9DB9-EB7E5802580F}"/>
              </a:ext>
            </a:extLst>
          </p:cNvPr>
          <p:cNvSpPr/>
          <p:nvPr/>
        </p:nvSpPr>
        <p:spPr>
          <a:xfrm>
            <a:off x="8448517" y="4137921"/>
            <a:ext cx="596334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10</a:t>
            </a:r>
            <a:endParaRPr lang="ru-UA" b="1" dirty="0"/>
          </a:p>
        </p:txBody>
      </p:sp>
      <p:sp>
        <p:nvSpPr>
          <p:cNvPr id="24" name="Прямоугольник: багетная рамка 23">
            <a:extLst>
              <a:ext uri="{FF2B5EF4-FFF2-40B4-BE49-F238E27FC236}">
                <a16:creationId xmlns:a16="http://schemas.microsoft.com/office/drawing/2014/main" id="{A015F4AF-A72A-4887-A018-34638F785D42}"/>
              </a:ext>
            </a:extLst>
          </p:cNvPr>
          <p:cNvSpPr/>
          <p:nvPr/>
        </p:nvSpPr>
        <p:spPr>
          <a:xfrm>
            <a:off x="11137453" y="3610271"/>
            <a:ext cx="633975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10</a:t>
            </a:r>
            <a:endParaRPr lang="ru-UA" b="1" dirty="0"/>
          </a:p>
        </p:txBody>
      </p:sp>
      <p:pic>
        <p:nvPicPr>
          <p:cNvPr id="4" name="Рисунок 3" descr="Зображення, що містить текст, схема, електроніка&#10;&#10;Автоматично згенерований опис">
            <a:extLst>
              <a:ext uri="{FF2B5EF4-FFF2-40B4-BE49-F238E27FC236}">
                <a16:creationId xmlns:a16="http://schemas.microsoft.com/office/drawing/2014/main" id="{0DF56393-0898-B305-FC03-C77B15CD3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" y="1254745"/>
            <a:ext cx="4930051" cy="34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окові векторні зображення Футбол малюнки | Depositphotos®">
            <a:extLst>
              <a:ext uri="{FF2B5EF4-FFF2-40B4-BE49-F238E27FC236}">
                <a16:creationId xmlns:a16="http://schemas.microsoft.com/office/drawing/2014/main" id="{731CCB18-BDBA-402E-8216-AC4D29FF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2" y="1669002"/>
            <a:ext cx="2978268" cy="33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5CEE4D83-1F5E-426D-A572-CE9DE20FAE62}"/>
              </a:ext>
            </a:extLst>
          </p:cNvPr>
          <p:cNvSpPr/>
          <p:nvPr/>
        </p:nvSpPr>
        <p:spPr>
          <a:xfrm>
            <a:off x="3413697" y="1341953"/>
            <a:ext cx="8282868" cy="4989251"/>
          </a:xfrm>
          <a:prstGeom prst="verticalScroll">
            <a:avLst>
              <a:gd name="adj" fmla="val 8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400" dirty="0"/>
              <a:t>• 99 </a:t>
            </a:r>
            <a:r>
              <a:rPr lang="ru-RU" sz="2400" dirty="0" err="1"/>
              <a:t>школярів</a:t>
            </a:r>
            <a:r>
              <a:rPr lang="ru-RU" sz="2400" dirty="0"/>
              <a:t> </a:t>
            </a:r>
            <a:r>
              <a:rPr lang="ru-RU" sz="2400" dirty="0" err="1"/>
              <a:t>дивитимуться</a:t>
            </a:r>
            <a:r>
              <a:rPr lang="ru-RU" sz="2400" dirty="0"/>
              <a:t> матч.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 у  блакитному і </a:t>
            </a:r>
            <a:r>
              <a:rPr lang="ru-RU" sz="2400" dirty="0" err="1"/>
              <a:t>жовтому</a:t>
            </a:r>
            <a:r>
              <a:rPr lang="ru-RU" sz="2400" dirty="0"/>
              <a:t> секторах?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400" dirty="0"/>
              <a:t>• 99 — </a:t>
            </a:r>
            <a:r>
              <a:rPr lang="ru-RU" sz="2400" dirty="0" err="1"/>
              <a:t>це</a:t>
            </a:r>
            <a:r>
              <a:rPr lang="ru-RU" sz="2400" dirty="0"/>
              <a:t> най… …</a:t>
            </a:r>
            <a:r>
              <a:rPr lang="ru-RU" sz="2400" dirty="0" err="1"/>
              <a:t>цифрове</a:t>
            </a:r>
            <a:r>
              <a:rPr lang="ru-RU" sz="2400" dirty="0"/>
              <a:t> число.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прийде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один школяр, то </a:t>
            </a:r>
            <a:r>
              <a:rPr lang="ru-RU" sz="2400" dirty="0" err="1"/>
              <a:t>отримаємо</a:t>
            </a:r>
            <a:r>
              <a:rPr lang="ru-RU" sz="2400" dirty="0"/>
              <a:t> число           —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ru-UA" sz="2400" b="1" dirty="0"/>
          </a:p>
        </p:txBody>
      </p:sp>
      <p:sp>
        <p:nvSpPr>
          <p:cNvPr id="18" name="Прямоугольник: багетная рамка 17">
            <a:extLst>
              <a:ext uri="{FF2B5EF4-FFF2-40B4-BE49-F238E27FC236}">
                <a16:creationId xmlns:a16="http://schemas.microsoft.com/office/drawing/2014/main" id="{4F5B0454-90CF-4DA8-9FDE-64BCE6F6B169}"/>
              </a:ext>
            </a:extLst>
          </p:cNvPr>
          <p:cNvSpPr/>
          <p:nvPr/>
        </p:nvSpPr>
        <p:spPr>
          <a:xfrm>
            <a:off x="8411870" y="4356996"/>
            <a:ext cx="672864" cy="4381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100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9063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D4FBBA-9527-4F6B-B797-5448235E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68145"/>
          <a:stretch/>
        </p:blipFill>
        <p:spPr>
          <a:xfrm>
            <a:off x="224350" y="1254745"/>
            <a:ext cx="11601257" cy="5037564"/>
          </a:xfrm>
          <a:prstGeom prst="rect">
            <a:avLst/>
          </a:prstGeom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Каліграфічна хвилинка.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20C259-3D26-417A-BD0D-432F1E6B8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207505" y="1980585"/>
            <a:ext cx="5275584" cy="15323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B123C5-A35C-4F96-829B-B0D146AE9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00" y="1182031"/>
            <a:ext cx="2817835" cy="14620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D539F2-D6E5-4832-B6AB-ED21A4E674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17602" y="3462227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E829EC-E571-4841-8A02-1406CA94DA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274479" y="3489695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517B58B-7174-445F-8EAC-8A660E7751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13514" y="3499149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A04101F-A028-4956-854E-0D7AF88B7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93066" y="3479139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028B8A-4CD1-49DC-A891-3A32843BD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516345" y="3479495"/>
            <a:ext cx="455016" cy="5676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0C677CC-B12C-4F12-9CF0-2E51BB4979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285720" y="3497418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CCD972-D9F2-454B-885D-D98406FDF2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473910" y="3512954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A322DE4-D132-436F-84F2-16E1538E1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86390" y="347564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90CC382-49D0-45F3-B395-CF04DD27FC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49906" y="347564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3BE804-7A9C-4E08-AC19-D0D59107B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38050" y="3489696"/>
            <a:ext cx="455016" cy="5676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576D10-AD5A-418F-A464-CFD97EB2D4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86006" y="-78868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2D624F-443C-414C-8C9B-C19122434B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88720" y="-779391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E37B383-FBFF-4B20-93D3-7951ABD25B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52660" y="-783995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FCCACC5-66E3-44E8-BEB8-EDD664804C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32920" y="-770520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57A0A1E-3CFC-4FC5-8B51-B206B57FC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676384" y="-762982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1AC57AE-B420-4761-B57D-8D6F9CFEE5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87093" y="-741967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33F2E80-E2C5-4E5E-A326-8CEF26627B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273992" y="-783995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BC62EF-5EDA-4D6D-934F-E247506033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48079" y="-742195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D4022FB-99C5-491B-873D-5940D76ACB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64864" y="-770520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Назви числа.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BEE2E49-842A-43DE-B905-0826A6AEAB4F}"/>
              </a:ext>
            </a:extLst>
          </p:cNvPr>
          <p:cNvSpPr/>
          <p:nvPr/>
        </p:nvSpPr>
        <p:spPr>
          <a:xfrm>
            <a:off x="1733068" y="1549400"/>
            <a:ext cx="9900132" cy="11811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Числа на </a:t>
            </a:r>
            <a:r>
              <a:rPr lang="ru-RU" sz="2800" b="1" dirty="0" err="1"/>
              <a:t>цих</a:t>
            </a:r>
            <a:r>
              <a:rPr lang="ru-RU" sz="2800" b="1" dirty="0"/>
              <a:t> </a:t>
            </a:r>
            <a:r>
              <a:rPr lang="ru-RU" sz="2800" b="1" dirty="0" err="1"/>
              <a:t>м’ячах</a:t>
            </a:r>
            <a:r>
              <a:rPr lang="ru-RU" sz="2800" b="1" dirty="0"/>
              <a:t> </a:t>
            </a:r>
            <a:r>
              <a:rPr lang="ru-RU" sz="2800" b="1" dirty="0" err="1"/>
              <a:t>вказують</a:t>
            </a:r>
            <a:r>
              <a:rPr lang="ru-RU" sz="2800" b="1" dirty="0"/>
              <a:t>,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забивали у ворота. </a:t>
            </a:r>
            <a:r>
              <a:rPr lang="ru-RU" sz="2800" b="1" dirty="0" err="1"/>
              <a:t>Назви</a:t>
            </a:r>
            <a:r>
              <a:rPr lang="ru-RU" sz="2800" b="1" dirty="0"/>
              <a:t> </a:t>
            </a:r>
            <a:r>
              <a:rPr lang="ru-RU" sz="2800" b="1" dirty="0" err="1"/>
              <a:t>ці</a:t>
            </a:r>
            <a:r>
              <a:rPr lang="ru-RU" sz="2800" b="1" dirty="0"/>
              <a:t> числа. </a:t>
            </a:r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м’яч</a:t>
            </a:r>
            <a:r>
              <a:rPr lang="ru-RU" sz="2800" b="1" dirty="0"/>
              <a:t> </a:t>
            </a:r>
            <a:r>
              <a:rPr lang="ru-RU" sz="2800" b="1" dirty="0" err="1"/>
              <a:t>виявився</a:t>
            </a:r>
            <a:r>
              <a:rPr lang="ru-RU" sz="2800" b="1" dirty="0"/>
              <a:t> </a:t>
            </a:r>
            <a:r>
              <a:rPr lang="ru-RU" sz="2800" b="1" dirty="0" err="1"/>
              <a:t>найуспішнішим</a:t>
            </a:r>
            <a:r>
              <a:rPr lang="ru-RU" sz="2800" b="1" dirty="0"/>
              <a:t>?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пощастило</a:t>
            </a:r>
            <a:r>
              <a:rPr lang="ru-RU" sz="2800" b="1" dirty="0"/>
              <a:t> </a:t>
            </a:r>
            <a:r>
              <a:rPr lang="ru-RU" sz="2800" b="1" dirty="0" err="1"/>
              <a:t>найменше</a:t>
            </a:r>
            <a:r>
              <a:rPr lang="ru-RU" sz="2800" b="1" dirty="0"/>
              <a:t>?</a:t>
            </a:r>
            <a:endParaRPr lang="ru-UA" sz="2800" b="1" dirty="0"/>
          </a:p>
        </p:txBody>
      </p:sp>
      <p:pic>
        <p:nvPicPr>
          <p:cNvPr id="10" name="Picture 2" descr="ᐈ Картинка мячик рисунки, векторные картинки мяч | скачать на Depositphotos®">
            <a:extLst>
              <a:ext uri="{FF2B5EF4-FFF2-40B4-BE49-F238E27FC236}">
                <a16:creationId xmlns:a16="http://schemas.microsoft.com/office/drawing/2014/main" id="{A2F747CA-BBD3-49C7-B932-01E19DD2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76" y="2984585"/>
            <a:ext cx="1923930" cy="19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AF9403A-B06E-4501-9280-670A9032D90E}"/>
              </a:ext>
            </a:extLst>
          </p:cNvPr>
          <p:cNvSpPr/>
          <p:nvPr/>
        </p:nvSpPr>
        <p:spPr>
          <a:xfrm>
            <a:off x="1947892" y="3142060"/>
            <a:ext cx="1831914" cy="1710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1 </a:t>
            </a:r>
            <a:r>
              <a:rPr lang="uk-UA" sz="3200" b="1" dirty="0" err="1">
                <a:solidFill>
                  <a:schemeClr val="tx1"/>
                </a:solidFill>
              </a:rPr>
              <a:t>дес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</a:rPr>
              <a:t>8 од.</a:t>
            </a:r>
            <a:endParaRPr lang="ru-UA" sz="32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ᐈ Картинка мячик рисунки, векторные картинки мяч | скачать на Depositphotos®">
            <a:extLst>
              <a:ext uri="{FF2B5EF4-FFF2-40B4-BE49-F238E27FC236}">
                <a16:creationId xmlns:a16="http://schemas.microsoft.com/office/drawing/2014/main" id="{5F2953D5-C044-4F65-9201-6F08264C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63" y="3039334"/>
            <a:ext cx="1923930" cy="19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9CEEC20-31AC-4995-BC03-6C29101074FE}"/>
              </a:ext>
            </a:extLst>
          </p:cNvPr>
          <p:cNvSpPr/>
          <p:nvPr/>
        </p:nvSpPr>
        <p:spPr>
          <a:xfrm>
            <a:off x="3998179" y="3085721"/>
            <a:ext cx="1831914" cy="1710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2 </a:t>
            </a:r>
            <a:r>
              <a:rPr lang="uk-UA" sz="3200" b="1" dirty="0" err="1">
                <a:solidFill>
                  <a:schemeClr val="tx1"/>
                </a:solidFill>
              </a:rPr>
              <a:t>дес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</a:rPr>
              <a:t>6 од.</a:t>
            </a:r>
            <a:endParaRPr lang="ru-UA" sz="32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ᐈ Картинка мячик рисунки, векторные картинки мяч | скачать на Depositphotos®">
            <a:extLst>
              <a:ext uri="{FF2B5EF4-FFF2-40B4-BE49-F238E27FC236}">
                <a16:creationId xmlns:a16="http://schemas.microsoft.com/office/drawing/2014/main" id="{B5FC23A1-4738-4658-8913-EDAAE7B52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90" y="3072355"/>
            <a:ext cx="1923930" cy="19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DE03BCDD-FD8E-4563-8D81-B020B4E4C428}"/>
              </a:ext>
            </a:extLst>
          </p:cNvPr>
          <p:cNvSpPr/>
          <p:nvPr/>
        </p:nvSpPr>
        <p:spPr>
          <a:xfrm>
            <a:off x="6082298" y="3216013"/>
            <a:ext cx="1831914" cy="1710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9 од.</a:t>
            </a:r>
            <a:endParaRPr lang="ru-UA" sz="32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ᐈ Картинка мячик рисунки, векторные картинки мяч | скачать на Depositphotos®">
            <a:extLst>
              <a:ext uri="{FF2B5EF4-FFF2-40B4-BE49-F238E27FC236}">
                <a16:creationId xmlns:a16="http://schemas.microsoft.com/office/drawing/2014/main" id="{45528B9D-C5C1-488D-90F1-6B4B4B2E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34" y="3041688"/>
            <a:ext cx="1923930" cy="19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6FE9FDC3-796D-4014-AD38-E540141D574F}"/>
              </a:ext>
            </a:extLst>
          </p:cNvPr>
          <p:cNvSpPr/>
          <p:nvPr/>
        </p:nvSpPr>
        <p:spPr>
          <a:xfrm>
            <a:off x="8108742" y="3185346"/>
            <a:ext cx="1831914" cy="1710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1 </a:t>
            </a:r>
            <a:r>
              <a:rPr lang="uk-UA" sz="3200" b="1" dirty="0" err="1">
                <a:solidFill>
                  <a:schemeClr val="tx1"/>
                </a:solidFill>
              </a:rPr>
              <a:t>дес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</a:rPr>
              <a:t>9 од.</a:t>
            </a:r>
            <a:endParaRPr lang="ru-UA" sz="3200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ᐈ Картинка мячик рисунки, векторные картинки мяч | скачать на Depositphotos®">
            <a:extLst>
              <a:ext uri="{FF2B5EF4-FFF2-40B4-BE49-F238E27FC236}">
                <a16:creationId xmlns:a16="http://schemas.microsoft.com/office/drawing/2014/main" id="{C420B3F7-E631-4728-8028-022B6B32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99" y="3089528"/>
            <a:ext cx="1923930" cy="19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CE3A6D5F-5983-4C18-8040-FA656CBD13E8}"/>
              </a:ext>
            </a:extLst>
          </p:cNvPr>
          <p:cNvSpPr/>
          <p:nvPr/>
        </p:nvSpPr>
        <p:spPr>
          <a:xfrm>
            <a:off x="10010507" y="3233186"/>
            <a:ext cx="1831914" cy="1710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4 </a:t>
            </a:r>
            <a:r>
              <a:rPr lang="uk-UA" sz="3200" b="1" dirty="0" err="1">
                <a:solidFill>
                  <a:schemeClr val="tx1"/>
                </a:solidFill>
              </a:rPr>
              <a:t>дес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6A69071-A254-49C3-9B61-EB5B1E94D5AA}"/>
              </a:ext>
            </a:extLst>
          </p:cNvPr>
          <p:cNvSpPr/>
          <p:nvPr/>
        </p:nvSpPr>
        <p:spPr>
          <a:xfrm>
            <a:off x="2142848" y="5106554"/>
            <a:ext cx="1257300" cy="12307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dirty="0"/>
              <a:t>18</a:t>
            </a:r>
            <a:endParaRPr lang="ru-UA" sz="540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70F92F6-4373-4249-85EF-E09367629C97}"/>
              </a:ext>
            </a:extLst>
          </p:cNvPr>
          <p:cNvSpPr/>
          <p:nvPr/>
        </p:nvSpPr>
        <p:spPr>
          <a:xfrm>
            <a:off x="4313961" y="5237691"/>
            <a:ext cx="1257300" cy="12307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dirty="0"/>
              <a:t>26</a:t>
            </a:r>
            <a:endParaRPr lang="ru-UA" sz="54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2FFD0AD-8E97-4D46-8337-AACACF9CD285}"/>
              </a:ext>
            </a:extLst>
          </p:cNvPr>
          <p:cNvSpPr/>
          <p:nvPr/>
        </p:nvSpPr>
        <p:spPr>
          <a:xfrm>
            <a:off x="6472377" y="5281566"/>
            <a:ext cx="1257300" cy="12307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dirty="0"/>
              <a:t>9</a:t>
            </a:r>
            <a:endParaRPr lang="ru-UA" sz="540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1F4E9A5-9AA4-4462-AB2C-AC31D1B4CA36}"/>
              </a:ext>
            </a:extLst>
          </p:cNvPr>
          <p:cNvSpPr/>
          <p:nvPr/>
        </p:nvSpPr>
        <p:spPr>
          <a:xfrm>
            <a:off x="8396049" y="5258953"/>
            <a:ext cx="1257300" cy="12307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dirty="0"/>
              <a:t>19</a:t>
            </a:r>
            <a:endParaRPr lang="ru-UA" sz="54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3F1F975-EEEA-4374-B275-3BA40B36B598}"/>
              </a:ext>
            </a:extLst>
          </p:cNvPr>
          <p:cNvSpPr/>
          <p:nvPr/>
        </p:nvSpPr>
        <p:spPr>
          <a:xfrm>
            <a:off x="10410548" y="5196743"/>
            <a:ext cx="1257300" cy="12307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dirty="0"/>
              <a:t>40</a:t>
            </a:r>
            <a:endParaRPr lang="ru-UA" sz="5400" dirty="0"/>
          </a:p>
        </p:txBody>
      </p:sp>
    </p:spTree>
    <p:extLst>
      <p:ext uri="{BB962C8B-B14F-4D97-AF65-F5344CB8AC3E}">
        <p14:creationId xmlns:p14="http://schemas.microsoft.com/office/powerpoint/2010/main" val="22212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16069" y="679956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Розглянь числа на табло. Письмово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E82A7-6C36-454A-9740-8DAE5091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" y="1370332"/>
            <a:ext cx="3676649" cy="16522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CA53FC-B2C2-412A-B4C5-CE5B42E5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9" y="1370332"/>
            <a:ext cx="3290471" cy="16522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993E0C-F0E2-490F-AF1C-079416BD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370332"/>
            <a:ext cx="3611978" cy="16522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94B7E-0A75-4EAC-9C62-C30A70A6C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6"/>
          <a:stretch/>
        </p:blipFill>
        <p:spPr>
          <a:xfrm>
            <a:off x="10432464" y="1370332"/>
            <a:ext cx="1759536" cy="165226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C2A40C2-75A0-4632-B4E6-B42C11FD6E97}"/>
              </a:ext>
            </a:extLst>
          </p:cNvPr>
          <p:cNvSpPr/>
          <p:nvPr/>
        </p:nvSpPr>
        <p:spPr>
          <a:xfrm>
            <a:off x="527050" y="1689100"/>
            <a:ext cx="1182272" cy="1028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39</a:t>
            </a:r>
            <a:endParaRPr lang="ru-UA" sz="60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728665F-EF5D-4114-8C5C-CD48E3B8682B}"/>
              </a:ext>
            </a:extLst>
          </p:cNvPr>
          <p:cNvSpPr/>
          <p:nvPr/>
        </p:nvSpPr>
        <p:spPr>
          <a:xfrm>
            <a:off x="2245217" y="1695450"/>
            <a:ext cx="1182272" cy="1028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93</a:t>
            </a:r>
            <a:endParaRPr lang="ru-UA" sz="6000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C49135A-B787-483B-BC72-CE3EE19BE9DD}"/>
              </a:ext>
            </a:extLst>
          </p:cNvPr>
          <p:cNvSpPr/>
          <p:nvPr/>
        </p:nvSpPr>
        <p:spPr>
          <a:xfrm>
            <a:off x="4006217" y="1682116"/>
            <a:ext cx="1035683" cy="1028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500" b="1" dirty="0"/>
              <a:t>71</a:t>
            </a:r>
            <a:endParaRPr lang="ru-UA" sz="5500" b="1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EF40615-75F0-41D0-B919-A001001715D9}"/>
              </a:ext>
            </a:extLst>
          </p:cNvPr>
          <p:cNvSpPr/>
          <p:nvPr/>
        </p:nvSpPr>
        <p:spPr>
          <a:xfrm>
            <a:off x="5477707" y="1689100"/>
            <a:ext cx="1129422" cy="1028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80</a:t>
            </a:r>
            <a:endParaRPr lang="ru-UA" sz="6000" b="1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0BF6360-2A1C-49DA-8199-480BEE318726}"/>
              </a:ext>
            </a:extLst>
          </p:cNvPr>
          <p:cNvSpPr/>
          <p:nvPr/>
        </p:nvSpPr>
        <p:spPr>
          <a:xfrm>
            <a:off x="7199974" y="1695450"/>
            <a:ext cx="1182272" cy="1028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18</a:t>
            </a:r>
            <a:endParaRPr lang="ru-UA" sz="6000" b="1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70435E-4AFF-4B2F-A7D5-FCAA9C10736F}"/>
              </a:ext>
            </a:extLst>
          </p:cNvPr>
          <p:cNvSpPr/>
          <p:nvPr/>
        </p:nvSpPr>
        <p:spPr>
          <a:xfrm>
            <a:off x="8909296" y="1689100"/>
            <a:ext cx="1182272" cy="1028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57</a:t>
            </a:r>
            <a:endParaRPr lang="ru-UA" sz="6000" b="1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87418E0-6AD8-4972-9568-AB61B6B5938A}"/>
              </a:ext>
            </a:extLst>
          </p:cNvPr>
          <p:cNvSpPr/>
          <p:nvPr/>
        </p:nvSpPr>
        <p:spPr>
          <a:xfrm>
            <a:off x="10769014" y="1689100"/>
            <a:ext cx="1182272" cy="1028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65</a:t>
            </a:r>
            <a:endParaRPr lang="ru-UA" sz="6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3F423-F5F9-4995-8F9F-1912D71FC7C1}"/>
              </a:ext>
            </a:extLst>
          </p:cNvPr>
          <p:cNvSpPr txBox="1"/>
          <p:nvPr/>
        </p:nvSpPr>
        <p:spPr>
          <a:xfrm>
            <a:off x="1308100" y="3429945"/>
            <a:ext cx="10210800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/>
              <a:t>Яке число </a:t>
            </a:r>
            <a:r>
              <a:rPr lang="ru-RU" sz="3200" b="1" dirty="0" err="1"/>
              <a:t>має</a:t>
            </a:r>
            <a:r>
              <a:rPr lang="ru-RU" sz="3200" b="1" dirty="0"/>
              <a:t> цифру: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</a:rPr>
              <a:t>8 у </a:t>
            </a:r>
            <a:r>
              <a:rPr lang="ru-RU" sz="3200" b="1" dirty="0" err="1">
                <a:solidFill>
                  <a:srgbClr val="FF0000"/>
                </a:solidFill>
              </a:rPr>
              <a:t>розряді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десятків</a:t>
            </a:r>
            <a:r>
              <a:rPr lang="ru-RU" sz="3200" b="1" dirty="0">
                <a:solidFill>
                  <a:srgbClr val="FF0000"/>
                </a:solidFill>
              </a:rPr>
              <a:t>?                         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9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розряді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одиниць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295FFF"/>
                </a:solidFill>
              </a:rPr>
              <a:t>9 у </a:t>
            </a:r>
            <a:r>
              <a:rPr lang="ru-RU" sz="3200" b="1" dirty="0" err="1">
                <a:solidFill>
                  <a:srgbClr val="295FFF"/>
                </a:solidFill>
              </a:rPr>
              <a:t>розряді</a:t>
            </a:r>
            <a:r>
              <a:rPr lang="ru-RU" sz="3200" b="1" dirty="0">
                <a:solidFill>
                  <a:srgbClr val="295FFF"/>
                </a:solidFill>
              </a:rPr>
              <a:t> </a:t>
            </a:r>
            <a:r>
              <a:rPr lang="ru-RU" sz="3200" b="1" dirty="0" err="1">
                <a:solidFill>
                  <a:srgbClr val="295FFF"/>
                </a:solidFill>
              </a:rPr>
              <a:t>десятків</a:t>
            </a:r>
            <a:r>
              <a:rPr lang="ru-RU" sz="3200" b="1" dirty="0">
                <a:solidFill>
                  <a:srgbClr val="295FFF"/>
                </a:solidFill>
              </a:rPr>
              <a:t>?                          </a:t>
            </a:r>
            <a:r>
              <a:rPr lang="ru-RU" sz="3200" b="1" dirty="0">
                <a:solidFill>
                  <a:srgbClr val="F628CF"/>
                </a:solidFill>
              </a:rPr>
              <a:t>1 у </a:t>
            </a:r>
            <a:r>
              <a:rPr lang="ru-RU" sz="3200" b="1" dirty="0" err="1">
                <a:solidFill>
                  <a:srgbClr val="F628CF"/>
                </a:solidFill>
              </a:rPr>
              <a:t>розряді</a:t>
            </a:r>
            <a:r>
              <a:rPr lang="ru-RU" sz="3200" b="1" dirty="0">
                <a:solidFill>
                  <a:srgbClr val="F628CF"/>
                </a:solidFill>
              </a:rPr>
              <a:t> </a:t>
            </a:r>
            <a:r>
              <a:rPr lang="ru-RU" sz="3200" b="1" dirty="0" err="1">
                <a:solidFill>
                  <a:srgbClr val="F628CF"/>
                </a:solidFill>
              </a:rPr>
              <a:t>десятків</a:t>
            </a:r>
            <a:r>
              <a:rPr lang="ru-RU" sz="3200" b="1" dirty="0">
                <a:solidFill>
                  <a:srgbClr val="F628CF"/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6600"/>
                </a:solidFill>
              </a:rPr>
              <a:t>5 у </a:t>
            </a:r>
            <a:r>
              <a:rPr lang="ru-RU" sz="3200" b="1" dirty="0" err="1">
                <a:solidFill>
                  <a:srgbClr val="FF6600"/>
                </a:solidFill>
              </a:rPr>
              <a:t>розряді</a:t>
            </a:r>
            <a:r>
              <a:rPr lang="ru-RU" sz="3200" b="1" dirty="0">
                <a:solidFill>
                  <a:srgbClr val="FF6600"/>
                </a:solidFill>
              </a:rPr>
              <a:t> </a:t>
            </a:r>
            <a:r>
              <a:rPr lang="ru-RU" sz="3200" b="1" dirty="0" err="1">
                <a:solidFill>
                  <a:srgbClr val="FF6600"/>
                </a:solidFill>
              </a:rPr>
              <a:t>одиниць</a:t>
            </a:r>
            <a:r>
              <a:rPr lang="ru-RU" sz="3200" b="1" dirty="0">
                <a:solidFill>
                  <a:srgbClr val="FF6600"/>
                </a:solidFill>
              </a:rPr>
              <a:t>?                         </a:t>
            </a:r>
            <a:r>
              <a:rPr lang="ru-RU" sz="3200" b="1" dirty="0">
                <a:solidFill>
                  <a:srgbClr val="00B050"/>
                </a:solidFill>
              </a:rPr>
              <a:t>7 у </a:t>
            </a:r>
            <a:r>
              <a:rPr lang="ru-RU" sz="3200" b="1" dirty="0" err="1">
                <a:solidFill>
                  <a:srgbClr val="00B050"/>
                </a:solidFill>
              </a:rPr>
              <a:t>розряді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десятків</a:t>
            </a:r>
            <a:r>
              <a:rPr lang="ru-RU" sz="3200" b="1" dirty="0">
                <a:solidFill>
                  <a:srgbClr val="00B050"/>
                </a:solidFill>
              </a:rPr>
              <a:t>?</a:t>
            </a:r>
            <a:endParaRPr lang="ru-UA" sz="3200" b="1" dirty="0">
              <a:solidFill>
                <a:srgbClr val="00B050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2EB40D9-39F7-4509-8DD2-77088F0305B1}"/>
              </a:ext>
            </a:extLst>
          </p:cNvPr>
          <p:cNvCxnSpPr>
            <a:cxnSpLocks/>
          </p:cNvCxnSpPr>
          <p:nvPr/>
        </p:nvCxnSpPr>
        <p:spPr>
          <a:xfrm flipV="1">
            <a:off x="5161378" y="2769375"/>
            <a:ext cx="934622" cy="15876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7D0C399-1CA2-4C17-9D36-929CBDFAD0FF}"/>
              </a:ext>
            </a:extLst>
          </p:cNvPr>
          <p:cNvCxnSpPr>
            <a:cxnSpLocks/>
          </p:cNvCxnSpPr>
          <p:nvPr/>
        </p:nvCxnSpPr>
        <p:spPr>
          <a:xfrm flipV="1">
            <a:off x="5182186" y="2359357"/>
            <a:ext cx="5279439" cy="3553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458AA8E-19BC-4535-B3C4-D5811DA97477}"/>
              </a:ext>
            </a:extLst>
          </p:cNvPr>
          <p:cNvCxnSpPr>
            <a:cxnSpLocks/>
          </p:cNvCxnSpPr>
          <p:nvPr/>
        </p:nvCxnSpPr>
        <p:spPr>
          <a:xfrm flipH="1" flipV="1">
            <a:off x="5041900" y="2769375"/>
            <a:ext cx="2260600" cy="3098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FA1CB76-0353-4D35-B61D-1D6257BDDF70}"/>
              </a:ext>
            </a:extLst>
          </p:cNvPr>
          <p:cNvCxnSpPr>
            <a:cxnSpLocks/>
          </p:cNvCxnSpPr>
          <p:nvPr/>
        </p:nvCxnSpPr>
        <p:spPr>
          <a:xfrm flipH="1" flipV="1">
            <a:off x="7391400" y="3022600"/>
            <a:ext cx="43278" cy="2139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288E626-56B8-4FC9-BBD6-72818B18679E}"/>
              </a:ext>
            </a:extLst>
          </p:cNvPr>
          <p:cNvCxnSpPr>
            <a:cxnSpLocks/>
          </p:cNvCxnSpPr>
          <p:nvPr/>
        </p:nvCxnSpPr>
        <p:spPr>
          <a:xfrm flipH="1" flipV="1">
            <a:off x="1519711" y="2589971"/>
            <a:ext cx="5825178" cy="18430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7C74B5EE-FB35-4803-93F8-D348141885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74132" y="3974173"/>
            <a:ext cx="2447167" cy="259546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2971510" y="599671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2"/>
                </a:solidFill>
              </a:rPr>
              <a:t>Визнач</a:t>
            </a:r>
            <a:r>
              <a:rPr lang="uk-UA" dirty="0">
                <a:solidFill>
                  <a:schemeClr val="bg2"/>
                </a:solidFill>
              </a:rPr>
              <a:t>, які футболки кому належать. </a:t>
            </a:r>
            <a:r>
              <a:rPr lang="uk-UA">
                <a:solidFill>
                  <a:schemeClr val="bg2"/>
                </a:solidFill>
              </a:rPr>
              <a:t>Домашнє завдання</a:t>
            </a:r>
            <a:r>
              <a:rPr lang="ru-RU">
                <a:solidFill>
                  <a:schemeClr val="bg2"/>
                </a:solidFill>
              </a:rPr>
              <a:t>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32AD0F7-BCF8-4305-BA82-486645C6CF01}"/>
              </a:ext>
            </a:extLst>
          </p:cNvPr>
          <p:cNvSpPr/>
          <p:nvPr/>
        </p:nvSpPr>
        <p:spPr>
          <a:xfrm>
            <a:off x="1245704" y="1563757"/>
            <a:ext cx="10548731" cy="1232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Михайлик</a:t>
            </a:r>
            <a:r>
              <a:rPr lang="ru-RU" sz="2800" b="1" dirty="0"/>
              <a:t> купив </a:t>
            </a:r>
            <a:r>
              <a:rPr lang="ru-RU" sz="2800" b="1" dirty="0" err="1"/>
              <a:t>спортивну</a:t>
            </a:r>
            <a:r>
              <a:rPr lang="ru-RU" sz="2800" b="1" dirty="0"/>
              <a:t> футболку з номером,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цифру 2 у </a:t>
            </a:r>
            <a:r>
              <a:rPr lang="ru-RU" sz="2800" b="1" dirty="0" err="1"/>
              <a:t>розряді</a:t>
            </a:r>
            <a:r>
              <a:rPr lang="ru-RU" sz="2800" b="1" dirty="0"/>
              <a:t> </a:t>
            </a:r>
            <a:r>
              <a:rPr lang="ru-RU" sz="2800" b="1" dirty="0" err="1"/>
              <a:t>десятків</a:t>
            </a:r>
            <a:r>
              <a:rPr lang="ru-RU" sz="2800" b="1" dirty="0"/>
              <a:t>. Степанко — з номером,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цифру 7 у </a:t>
            </a:r>
            <a:r>
              <a:rPr lang="ru-RU" sz="2800" b="1" dirty="0" err="1"/>
              <a:t>розряді</a:t>
            </a:r>
            <a:r>
              <a:rPr lang="ru-RU" sz="2800" b="1" dirty="0"/>
              <a:t> </a:t>
            </a:r>
            <a:r>
              <a:rPr lang="ru-RU" sz="2800" b="1" dirty="0" err="1"/>
              <a:t>одиниць</a:t>
            </a:r>
            <a:r>
              <a:rPr lang="ru-RU" sz="2800" b="1" dirty="0"/>
              <a:t>. </a:t>
            </a:r>
            <a:r>
              <a:rPr lang="ru-RU" sz="2800" b="1" dirty="0" err="1"/>
              <a:t>Визнач</a:t>
            </a:r>
            <a:r>
              <a:rPr lang="ru-RU" sz="2800" b="1" dirty="0"/>
              <a:t>, яку футболку купив </a:t>
            </a:r>
            <a:r>
              <a:rPr lang="ru-RU" sz="2800" b="1" dirty="0" err="1"/>
              <a:t>кожний</a:t>
            </a:r>
            <a:r>
              <a:rPr lang="ru-RU" sz="2800" b="1" dirty="0"/>
              <a:t> хлопчик</a:t>
            </a:r>
            <a:endParaRPr lang="ru-UA" sz="2800" b="1" dirty="0"/>
          </a:p>
        </p:txBody>
      </p:sp>
      <p:pic>
        <p:nvPicPr>
          <p:cNvPr id="8" name="Picture 2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E962D5E7-1BF7-4307-87A9-DB7962E90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6" b="49714"/>
          <a:stretch/>
        </p:blipFill>
        <p:spPr bwMode="auto">
          <a:xfrm>
            <a:off x="3760235" y="2849227"/>
            <a:ext cx="1924212" cy="18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E17A0F74-00C4-403A-ACA1-24676564C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 r="50555"/>
          <a:stretch/>
        </p:blipFill>
        <p:spPr bwMode="auto">
          <a:xfrm>
            <a:off x="7866471" y="3008436"/>
            <a:ext cx="1924211" cy="18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7E6D0733-AD8D-4732-A087-63230C6E3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b="50282"/>
          <a:stretch/>
        </p:blipFill>
        <p:spPr bwMode="auto">
          <a:xfrm>
            <a:off x="5987508" y="2864762"/>
            <a:ext cx="1924212" cy="17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18F21DE0-5807-40B6-8764-7B4F47AF2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50000" r="5520" b="4524"/>
          <a:stretch/>
        </p:blipFill>
        <p:spPr bwMode="auto">
          <a:xfrm>
            <a:off x="10093743" y="3008436"/>
            <a:ext cx="1621151" cy="15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9A258C64-D237-412A-BD4E-0B020ECEC511}"/>
              </a:ext>
            </a:extLst>
          </p:cNvPr>
          <p:cNvSpPr/>
          <p:nvPr/>
        </p:nvSpPr>
        <p:spPr>
          <a:xfrm>
            <a:off x="6411679" y="3493971"/>
            <a:ext cx="883924" cy="611256"/>
          </a:xfrm>
          <a:prstGeom prst="hexagon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37</a:t>
            </a:r>
            <a:endParaRPr lang="ru-UA" sz="2800" b="1" dirty="0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30E50F01-89E0-4583-909D-8F95D17533C4}"/>
              </a:ext>
            </a:extLst>
          </p:cNvPr>
          <p:cNvSpPr/>
          <p:nvPr/>
        </p:nvSpPr>
        <p:spPr>
          <a:xfrm>
            <a:off x="8506518" y="3429000"/>
            <a:ext cx="841667" cy="603224"/>
          </a:xfrm>
          <a:prstGeom prst="hexagon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70</a:t>
            </a:r>
            <a:endParaRPr lang="ru-UA" sz="2800" b="1" dirty="0"/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6AD66934-BA2C-4E13-8338-6730D6383837}"/>
              </a:ext>
            </a:extLst>
          </p:cNvPr>
          <p:cNvSpPr/>
          <p:nvPr/>
        </p:nvSpPr>
        <p:spPr>
          <a:xfrm>
            <a:off x="4350057" y="3471679"/>
            <a:ext cx="815667" cy="591733"/>
          </a:xfrm>
          <a:prstGeom prst="hexagon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28</a:t>
            </a:r>
            <a:endParaRPr lang="ru-UA" sz="2800" b="1" dirty="0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A40BD839-5F07-42E7-B5D7-BF64DDBD64FE}"/>
              </a:ext>
            </a:extLst>
          </p:cNvPr>
          <p:cNvSpPr/>
          <p:nvPr/>
        </p:nvSpPr>
        <p:spPr>
          <a:xfrm>
            <a:off x="10510629" y="3452156"/>
            <a:ext cx="852788" cy="587366"/>
          </a:xfrm>
          <a:prstGeom prst="hexagon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72</a:t>
            </a:r>
            <a:endParaRPr lang="ru-UA" sz="2800" b="1" dirty="0"/>
          </a:p>
        </p:txBody>
      </p:sp>
      <p:pic>
        <p:nvPicPr>
          <p:cNvPr id="21" name="Picture 2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E58E95F5-200C-4C6F-9B4B-86B11D222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48500" l="5000" r="48167">
                        <a14:backgroundMark x1="10333" y1="1333" x2="10333" y2="1333"/>
                        <a14:backgroundMark x1="1000" y1="18500" x2="1000" y2="18500"/>
                        <a14:backgroundMark x1="50000" y1="35333" x2="50000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16" b="49714"/>
          <a:stretch/>
        </p:blipFill>
        <p:spPr bwMode="auto">
          <a:xfrm>
            <a:off x="1532962" y="2950963"/>
            <a:ext cx="1924212" cy="18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3FC03D54-155E-476A-AC34-D54948D5A1F1}"/>
              </a:ext>
            </a:extLst>
          </p:cNvPr>
          <p:cNvSpPr/>
          <p:nvPr/>
        </p:nvSpPr>
        <p:spPr>
          <a:xfrm>
            <a:off x="2117678" y="3493972"/>
            <a:ext cx="791686" cy="611256"/>
          </a:xfrm>
          <a:prstGeom prst="hexagon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2</a:t>
            </a:r>
            <a:endParaRPr lang="ru-UA" sz="2800" b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50EC4EF-20F5-4416-971D-AEB6AC4B7BAB}"/>
              </a:ext>
            </a:extLst>
          </p:cNvPr>
          <p:cNvSpPr/>
          <p:nvPr/>
        </p:nvSpPr>
        <p:spPr>
          <a:xfrm>
            <a:off x="2513521" y="5532837"/>
            <a:ext cx="2946246" cy="6464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Михайлик</a:t>
            </a:r>
            <a:endParaRPr lang="ru-UA" sz="4400" b="1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7613EA2-4FEE-427A-87D5-2D47D8702D22}"/>
              </a:ext>
            </a:extLst>
          </p:cNvPr>
          <p:cNvSpPr/>
          <p:nvPr/>
        </p:nvSpPr>
        <p:spPr>
          <a:xfrm>
            <a:off x="7134918" y="5561820"/>
            <a:ext cx="2743200" cy="6464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Степанко</a:t>
            </a:r>
            <a:endParaRPr lang="ru-UA" sz="4400" b="1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4FD5090-BCF3-46EE-948C-5BFB7700FC8D}"/>
              </a:ext>
            </a:extLst>
          </p:cNvPr>
          <p:cNvCxnSpPr/>
          <p:nvPr/>
        </p:nvCxnSpPr>
        <p:spPr>
          <a:xfrm flipV="1">
            <a:off x="4100402" y="4666340"/>
            <a:ext cx="648069" cy="821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83BE89D-D779-48BD-8B26-816088B28188}"/>
              </a:ext>
            </a:extLst>
          </p:cNvPr>
          <p:cNvCxnSpPr>
            <a:cxnSpLocks/>
          </p:cNvCxnSpPr>
          <p:nvPr/>
        </p:nvCxnSpPr>
        <p:spPr>
          <a:xfrm flipH="1" flipV="1">
            <a:off x="6844103" y="4657942"/>
            <a:ext cx="857276" cy="8297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0623" y="630469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63225" y="18691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3347164" y="501567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Оберіть відповідну цеглинку </a:t>
            </a:r>
            <a:r>
              <a:rPr lang="uk-UA" sz="2000" b="1" dirty="0" err="1">
                <a:solidFill>
                  <a:schemeClr val="bg1"/>
                </a:solidFill>
              </a:rPr>
              <a:t>лего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E43342-029B-4C75-BB88-C367F6B9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0" y="4870705"/>
            <a:ext cx="4966283" cy="18211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D629D0-336C-419F-A8A4-2C0197B93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12" y="2942318"/>
            <a:ext cx="5298087" cy="194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A90978-B131-4245-BEFF-17900FEC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27" y="1061608"/>
            <a:ext cx="5103303" cy="18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Привітання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CDE1403-11EF-493A-9BB7-E3FEE4639373}"/>
              </a:ext>
            </a:extLst>
          </p:cNvPr>
          <p:cNvSpPr/>
          <p:nvPr/>
        </p:nvSpPr>
        <p:spPr>
          <a:xfrm>
            <a:off x="3852909" y="1562949"/>
            <a:ext cx="7933638" cy="43263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/>
              <a:t>Дзвоник</a:t>
            </a:r>
            <a:r>
              <a:rPr lang="ru-RU" sz="4400" b="1" dirty="0"/>
              <a:t> </a:t>
            </a:r>
            <a:r>
              <a:rPr lang="ru-RU" sz="4400" b="1" dirty="0" err="1"/>
              <a:t>всім</a:t>
            </a:r>
            <a:r>
              <a:rPr lang="ru-RU" sz="4400" b="1" dirty="0"/>
              <a:t> нам дав наказ –</a:t>
            </a:r>
          </a:p>
          <a:p>
            <a:pPr algn="ctr"/>
            <a:r>
              <a:rPr lang="ru-RU" sz="4400" b="1" dirty="0"/>
              <a:t>До </a:t>
            </a:r>
            <a:r>
              <a:rPr lang="ru-RU" sz="4400" b="1" dirty="0" err="1"/>
              <a:t>роботи</a:t>
            </a:r>
            <a:r>
              <a:rPr lang="ru-RU" sz="4400" b="1" dirty="0"/>
              <a:t> </a:t>
            </a:r>
            <a:r>
              <a:rPr lang="ru-RU" sz="4400" b="1" dirty="0" err="1"/>
              <a:t>швидше</a:t>
            </a:r>
            <a:r>
              <a:rPr lang="ru-RU" sz="4400" b="1" dirty="0"/>
              <a:t>, </a:t>
            </a:r>
            <a:r>
              <a:rPr lang="ru-RU" sz="4400" b="1" dirty="0" err="1"/>
              <a:t>клас</a:t>
            </a:r>
            <a:r>
              <a:rPr lang="ru-RU" sz="4400" b="1" dirty="0"/>
              <a:t>!</a:t>
            </a:r>
          </a:p>
          <a:p>
            <a:pPr algn="ctr"/>
            <a:r>
              <a:rPr lang="ru-RU" sz="4400" b="1" dirty="0" err="1"/>
              <a:t>Попрацюємо</a:t>
            </a:r>
            <a:r>
              <a:rPr lang="ru-RU" sz="4400" b="1" dirty="0"/>
              <a:t>  </a:t>
            </a:r>
            <a:r>
              <a:rPr lang="ru-RU" sz="4400" b="1" dirty="0" err="1"/>
              <a:t>старанно</a:t>
            </a:r>
            <a:r>
              <a:rPr lang="ru-RU" sz="4400" b="1" dirty="0"/>
              <a:t>,</a:t>
            </a:r>
          </a:p>
          <a:p>
            <a:pPr algn="ctr"/>
            <a:r>
              <a:rPr lang="ru-RU" sz="4400" b="1" dirty="0" err="1"/>
              <a:t>Щоб</a:t>
            </a:r>
            <a:r>
              <a:rPr lang="ru-RU" sz="4400" b="1" dirty="0"/>
              <a:t> </a:t>
            </a:r>
            <a:r>
              <a:rPr lang="ru-RU" sz="4400" b="1" dirty="0" err="1"/>
              <a:t>сказати</a:t>
            </a:r>
            <a:r>
              <a:rPr lang="ru-RU" sz="4400" b="1" dirty="0"/>
              <a:t> у </a:t>
            </a:r>
            <a:r>
              <a:rPr lang="ru-RU" sz="4400" b="1" dirty="0" err="1"/>
              <a:t>кінці</a:t>
            </a:r>
            <a:r>
              <a:rPr lang="ru-RU" sz="4400" b="1" dirty="0"/>
              <a:t>.</a:t>
            </a:r>
          </a:p>
          <a:p>
            <a:pPr algn="ctr"/>
            <a:r>
              <a:rPr lang="ru-RU" sz="4400" b="1" dirty="0" err="1"/>
              <a:t>Що</a:t>
            </a:r>
            <a:r>
              <a:rPr lang="ru-RU" sz="4400" b="1" dirty="0"/>
              <a:t> у </a:t>
            </a:r>
            <a:r>
              <a:rPr lang="ru-RU" sz="4400" b="1" dirty="0" err="1"/>
              <a:t>нашім</a:t>
            </a:r>
            <a:r>
              <a:rPr lang="ru-RU" sz="4400" b="1" dirty="0"/>
              <a:t> </a:t>
            </a:r>
            <a:r>
              <a:rPr lang="ru-RU" sz="4400" b="1" dirty="0" err="1"/>
              <a:t>дружнім</a:t>
            </a:r>
            <a:r>
              <a:rPr lang="ru-RU" sz="4400" b="1" dirty="0"/>
              <a:t> </a:t>
            </a:r>
            <a:r>
              <a:rPr lang="ru-RU" sz="4400" b="1" dirty="0" err="1"/>
              <a:t>класі</a:t>
            </a:r>
            <a:r>
              <a:rPr lang="ru-RU" sz="4400" b="1" dirty="0"/>
              <a:t>,</a:t>
            </a:r>
          </a:p>
          <a:p>
            <a:pPr algn="ctr"/>
            <a:r>
              <a:rPr lang="ru-RU" sz="4400" b="1" dirty="0" err="1"/>
              <a:t>Діти</a:t>
            </a:r>
            <a:r>
              <a:rPr lang="ru-RU" sz="4400" b="1" dirty="0"/>
              <a:t>, просто,  </a:t>
            </a:r>
            <a:r>
              <a:rPr lang="ru-RU" sz="4400" b="1" dirty="0" err="1"/>
              <a:t>молодці</a:t>
            </a:r>
            <a:r>
              <a:rPr lang="ru-RU" sz="4400" b="1" dirty="0"/>
              <a:t>!</a:t>
            </a:r>
            <a:endParaRPr lang="ru-UA" sz="4400" b="1" dirty="0"/>
          </a:p>
        </p:txBody>
      </p:sp>
      <p:pic>
        <p:nvPicPr>
          <p:cNvPr id="2050" name="Picture 2" descr="ТЕСТ 1 Додавання і віднімання в межах 10. | Тест з математики – «На Урок»">
            <a:extLst>
              <a:ext uri="{FF2B5EF4-FFF2-40B4-BE49-F238E27FC236}">
                <a16:creationId xmlns:a16="http://schemas.microsoft.com/office/drawing/2014/main" id="{12329C2E-A0DD-4006-AFE5-6F258C54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6" y="1653189"/>
            <a:ext cx="3377214" cy="41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3"/>
            <a:ext cx="8479351" cy="37495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 Назвіть сусідів числа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5788" y="1788752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1694E9"/>
                </a:solidFill>
              </a:rPr>
              <a:t>1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433" y="1735825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1694E9"/>
                </a:solidFill>
              </a:rPr>
              <a:t>3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1019" l="19429" r="85429">
                        <a14:foregroundMark x1="58857" y1="26759" x2="64571" y2="2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4374" b="8956"/>
          <a:stretch/>
        </p:blipFill>
        <p:spPr>
          <a:xfrm>
            <a:off x="6241394" y="1474856"/>
            <a:ext cx="2472162" cy="5034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" y="1788752"/>
            <a:ext cx="2316805" cy="50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3"/>
            <a:ext cx="8479351" cy="34447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 Назвіть сусідів числа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5788" y="1788752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1694E9"/>
                </a:solidFill>
              </a:rPr>
              <a:t>3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433" y="1735825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1694E9"/>
                </a:solidFill>
              </a:rPr>
              <a:t>5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" y="1788752"/>
            <a:ext cx="2316805" cy="5069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2778" l="10000" r="94857">
                        <a14:foregroundMark x1="34857" y1="35000" x2="70571" y2="34074"/>
                        <a14:foregroundMark x1="32857" y1="87222" x2="41714" y2="83889"/>
                        <a14:foregroundMark x1="56143" y1="87407" x2="61286" y2="83611"/>
                        <a14:foregroundMark x1="32143" y1="90278" x2="32143" y2="84074"/>
                        <a14:foregroundMark x1="30143" y1="89167" x2="29714" y2="86296"/>
                        <a14:foregroundMark x1="59571" y1="88519" x2="62000" y2="83889"/>
                        <a14:foregroundMark x1="40000" y1="54352" x2="57857" y2="50741"/>
                        <a14:foregroundMark x1="39000" y1="75463" x2="47571" y2="6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05" y="1546654"/>
            <a:ext cx="3364239" cy="51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3"/>
            <a:ext cx="8479351" cy="29875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 Назвіть сусідів числа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7295" y="1788752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7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85113" y="1629145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9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" y="1788752"/>
            <a:ext cx="2316805" cy="5069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315" l="1143" r="96143">
                        <a14:foregroundMark x1="33714" y1="20093" x2="65286" y2="21667"/>
                        <a14:foregroundMark x1="34000" y1="19259" x2="42571" y2="18981"/>
                        <a14:foregroundMark x1="59000" y1="39259" x2="68000" y2="34815"/>
                        <a14:foregroundMark x1="45714" y1="31019" x2="50857" y2="28611"/>
                        <a14:foregroundMark x1="41857" y1="32593" x2="53857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97" y="1275232"/>
            <a:ext cx="3471016" cy="53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3"/>
            <a:ext cx="8479351" cy="35971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 Назвіть сусідів числа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7068" y="1628934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5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85113" y="1629145"/>
            <a:ext cx="2369117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7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7</a:t>
            </a:r>
          </a:p>
          <a:p>
            <a:pPr marL="457200" indent="-457200">
              <a:buFontTx/>
              <a:buChar char="-"/>
            </a:pP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" y="1788752"/>
            <a:ext cx="2316805" cy="5069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3426" l="6857" r="90000">
                        <a14:foregroundMark x1="13714" y1="53889" x2="18143" y2="35463"/>
                        <a14:foregroundMark x1="13429" y1="47685" x2="13714" y2="40741"/>
                        <a14:foregroundMark x1="62714" y1="52500" x2="74714" y2="44722"/>
                        <a14:foregroundMark x1="68571" y1="41667" x2="69286" y2="55463"/>
                        <a14:foregroundMark x1="66143" y1="45833" x2="67857" y2="40278"/>
                        <a14:foregroundMark x1="79286" y1="53241" x2="84429" y2="53426"/>
                        <a14:foregroundMark x1="53143" y1="74074" x2="61429" y2="7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93" y="1439763"/>
            <a:ext cx="3364239" cy="51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2"/>
            <a:ext cx="8479351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 Зменш на 2 числа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" y="1788752"/>
            <a:ext cx="2316805" cy="50692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295" y="1598454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7655" y="1598454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43108" y="1598453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294" y="4323376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7655" y="4329048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656" y="4323376"/>
            <a:ext cx="2056412" cy="22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2"/>
            <a:ext cx="8479351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 Зменш на 1 числа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" y="1788752"/>
            <a:ext cx="2316805" cy="50692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295" y="1598454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7655" y="1598454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43108" y="1598453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294" y="4323376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7655" y="4329048"/>
            <a:ext cx="2369117" cy="2215991"/>
          </a:xfrm>
          <a:prstGeom prst="rect">
            <a:avLst/>
          </a:prstGeom>
          <a:solidFill>
            <a:srgbClr val="1694E9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3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656" y="4323376"/>
            <a:ext cx="2056412" cy="22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>
            <a:extLst>
              <a:ext uri="{FF2B5EF4-FFF2-40B4-BE49-F238E27FC236}">
                <a16:creationId xmlns:a16="http://schemas.microsoft.com/office/drawing/2014/main" id="{49477AAF-8D45-4323-BE4C-5F57C5CF0480}"/>
              </a:ext>
            </a:extLst>
          </p:cNvPr>
          <p:cNvSpPr txBox="1">
            <a:spLocks/>
          </p:cNvSpPr>
          <p:nvPr/>
        </p:nvSpPr>
        <p:spPr>
          <a:xfrm>
            <a:off x="1577377" y="690642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95837-A9CE-470A-9790-534DE5570F71}"/>
              </a:ext>
            </a:extLst>
          </p:cNvPr>
          <p:cNvSpPr txBox="1"/>
          <p:nvPr/>
        </p:nvSpPr>
        <p:spPr>
          <a:xfrm>
            <a:off x="1700945" y="22897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9AD7A8-C333-43D0-BF79-22F80C7E4490}"/>
              </a:ext>
            </a:extLst>
          </p:cNvPr>
          <p:cNvSpPr/>
          <p:nvPr/>
        </p:nvSpPr>
        <p:spPr>
          <a:xfrm>
            <a:off x="330948" y="1680504"/>
            <a:ext cx="4652681" cy="45615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 підручником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з математики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Ольга </a:t>
            </a:r>
            <a:r>
              <a:rPr lang="uk-UA" sz="4000" b="1" dirty="0" err="1">
                <a:solidFill>
                  <a:schemeClr val="bg1"/>
                </a:solidFill>
              </a:rPr>
              <a:t>Гісь</a:t>
            </a:r>
            <a:r>
              <a:rPr lang="uk-UA" sz="4000" b="1" dirty="0">
                <a:solidFill>
                  <a:schemeClr val="bg1"/>
                </a:solidFill>
              </a:rPr>
              <a:t>, Ірина </a:t>
            </a:r>
            <a:r>
              <a:rPr lang="uk-UA" sz="4000" b="1" dirty="0" err="1">
                <a:solidFill>
                  <a:schemeClr val="bg1"/>
                </a:solidFill>
              </a:rPr>
              <a:t>Філяк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с. 11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9CEB0-E940-4B13-8ABA-4DB1EFA83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9"/>
          <a:stretch/>
        </p:blipFill>
        <p:spPr>
          <a:xfrm>
            <a:off x="5511053" y="564398"/>
            <a:ext cx="6350000" cy="60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576</Words>
  <Application>Microsoft Office PowerPoint</Application>
  <PresentationFormat>Широкий екран</PresentationFormat>
  <Paragraphs>187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Марина Нагорна</cp:lastModifiedBy>
  <cp:revision>414</cp:revision>
  <dcterms:created xsi:type="dcterms:W3CDTF">2018-01-05T16:38:53Z</dcterms:created>
  <dcterms:modified xsi:type="dcterms:W3CDTF">2022-09-07T11:33:42Z</dcterms:modified>
</cp:coreProperties>
</file>