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6" r:id="rId5"/>
    <p:sldId id="267" r:id="rId6"/>
    <p:sldId id="269" r:id="rId7"/>
    <p:sldId id="270" r:id="rId8"/>
    <p:sldId id="271" r:id="rId9"/>
    <p:sldId id="273" r:id="rId10"/>
    <p:sldId id="272" r:id="rId11"/>
    <p:sldId id="261" r:id="rId12"/>
    <p:sldId id="262" r:id="rId13"/>
    <p:sldId id="265" r:id="rId14"/>
    <p:sldId id="263" r:id="rId15"/>
    <p:sldId id="264" r:id="rId16"/>
    <p:sldId id="282" r:id="rId17"/>
    <p:sldId id="274" r:id="rId18"/>
    <p:sldId id="275" r:id="rId19"/>
    <p:sldId id="276" r:id="rId20"/>
    <p:sldId id="277" r:id="rId21"/>
    <p:sldId id="278" r:id="rId22"/>
    <p:sldId id="283"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03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6E907DF2-6A11-4E65-8C0A-7C9A33A5FEF2}" type="datetimeFigureOut">
              <a:rPr lang="en-US" smtClean="0"/>
              <a:pPr/>
              <a:t>12/4/2020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46E6807-AC30-4B47-A04B-BF4AC9AB72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6E907DF2-6A11-4E65-8C0A-7C9A33A5FEF2}" type="datetimeFigureOut">
              <a:rPr lang="en-US" smtClean="0"/>
              <a:pPr/>
              <a:t>12/4/2020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46E6807-AC30-4B47-A04B-BF4AC9AB72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6E907DF2-6A11-4E65-8C0A-7C9A33A5FEF2}" type="datetimeFigureOut">
              <a:rPr lang="en-US" smtClean="0"/>
              <a:pPr/>
              <a:t>12/4/2020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46E6807-AC30-4B47-A04B-BF4AC9AB72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6E907DF2-6A11-4E65-8C0A-7C9A33A5FEF2}" type="datetimeFigureOut">
              <a:rPr lang="en-US" smtClean="0"/>
              <a:pPr/>
              <a:t>12/4/2020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46E6807-AC30-4B47-A04B-BF4AC9AB72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E907DF2-6A11-4E65-8C0A-7C9A33A5FEF2}" type="datetimeFigureOut">
              <a:rPr lang="en-US" smtClean="0"/>
              <a:pPr/>
              <a:t>12/4/2020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46E6807-AC30-4B47-A04B-BF4AC9AB72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6E907DF2-6A11-4E65-8C0A-7C9A33A5FEF2}" type="datetimeFigureOut">
              <a:rPr lang="en-US" smtClean="0"/>
              <a:pPr/>
              <a:t>12/4/2020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46E6807-AC30-4B47-A04B-BF4AC9AB72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6E907DF2-6A11-4E65-8C0A-7C9A33A5FEF2}" type="datetimeFigureOut">
              <a:rPr lang="en-US" smtClean="0"/>
              <a:pPr/>
              <a:t>12/4/2020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846E6807-AC30-4B47-A04B-BF4AC9AB72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6E907DF2-6A11-4E65-8C0A-7C9A33A5FEF2}" type="datetimeFigureOut">
              <a:rPr lang="en-US" smtClean="0"/>
              <a:pPr/>
              <a:t>12/4/2020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846E6807-AC30-4B47-A04B-BF4AC9AB72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907DF2-6A11-4E65-8C0A-7C9A33A5FEF2}" type="datetimeFigureOut">
              <a:rPr lang="en-US" smtClean="0"/>
              <a:pPr/>
              <a:t>12/4/2020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846E6807-AC30-4B47-A04B-BF4AC9AB72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907DF2-6A11-4E65-8C0A-7C9A33A5FEF2}" type="datetimeFigureOut">
              <a:rPr lang="en-US" smtClean="0"/>
              <a:pPr/>
              <a:t>12/4/2020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46E6807-AC30-4B47-A04B-BF4AC9AB72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907DF2-6A11-4E65-8C0A-7C9A33A5FEF2}" type="datetimeFigureOut">
              <a:rPr lang="en-US" smtClean="0"/>
              <a:pPr/>
              <a:t>12/4/2020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46E6807-AC30-4B47-A04B-BF4AC9AB72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7DF2-6A11-4E65-8C0A-7C9A33A5FEF2}" type="datetimeFigureOut">
              <a:rPr lang="en-US" smtClean="0"/>
              <a:pPr/>
              <a:t>12/4/2020</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E6807-AC30-4B47-A04B-BF4AC9AB72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Рисунок 3" descr="Origins References in Pytheas, Pomponius Mela, Pliny the Elder, Tacitus, Ptolemy, Procopius, Jordanes. Archaeological remains indicate Roman connections in the 3rd century after Christ, but there is"/>
          <p:cNvPicPr/>
          <p:nvPr/>
        </p:nvPicPr>
        <p:blipFill rotWithShape="1">
          <a:blip r:embed="rId2" cstate="print">
            <a:extLst>
              <a:ext uri="{28A0092B-C50C-407E-A947-70E740481C1C}">
                <a14:useLocalDpi xmlns:a14="http://schemas.microsoft.com/office/drawing/2010/main" xmlns:lc="http://schemas.openxmlformats.org/drawingml/2006/lockedCanvas" xmlns="" val="0"/>
              </a:ext>
            </a:extLst>
          </a:blip>
          <a:srcRect t="1596" r="2305" b="11569"/>
          <a:stretch/>
        </p:blipFill>
        <p:spPr bwMode="auto">
          <a:xfrm>
            <a:off x="0" y="0"/>
            <a:ext cx="5248275" cy="6858000"/>
          </a:xfrm>
          <a:prstGeom prst="rect">
            <a:avLst/>
          </a:prstGeom>
          <a:noFill/>
          <a:ln>
            <a:noFill/>
          </a:ln>
          <a:extLst>
            <a:ext uri="{53640926-AAD7-44D8-BBD7-CCE9431645EC}">
              <a14:shadowObscured xmlns:a14="http://schemas.microsoft.com/office/drawing/2010/main" xmlns:lc="http://schemas.openxmlformats.org/drawingml/2006/lockedCanvas" xmlns=""/>
            </a:ext>
          </a:extLst>
        </p:spPr>
      </p:pic>
      <p:sp>
        <p:nvSpPr>
          <p:cNvPr id="2" name="Заголовок 1"/>
          <p:cNvSpPr>
            <a:spLocks noGrp="1"/>
          </p:cNvSpPr>
          <p:nvPr>
            <p:ph type="ctrTitle"/>
          </p:nvPr>
        </p:nvSpPr>
        <p:spPr>
          <a:xfrm>
            <a:off x="4427984" y="332657"/>
            <a:ext cx="4320480" cy="4752528"/>
          </a:xfrm>
          <a:solidFill>
            <a:schemeClr val="bg1">
              <a:lumMod val="75000"/>
              <a:alpha val="51000"/>
            </a:schemeClr>
          </a:solidFill>
        </p:spPr>
        <p:txBody>
          <a:bodyPr/>
          <a:lstStyle/>
          <a:p>
            <a:r>
              <a:rPr lang="uk-UA" b="1" dirty="0" smtClean="0">
                <a:solidFill>
                  <a:srgbClr val="9D031D"/>
                </a:solidFill>
                <a:latin typeface="Sylfaen" pitchFamily="18" charset="0"/>
                <a:cs typeface="JasmineUPC" pitchFamily="18" charset="-34"/>
              </a:rPr>
              <a:t>Походи вікінгів і норманські завоювання. Вільгельм Завойовник. </a:t>
            </a:r>
            <a:endParaRPr lang="en-US" dirty="0">
              <a:solidFill>
                <a:srgbClr val="9D031D"/>
              </a:solidFill>
            </a:endParaRPr>
          </a:p>
        </p:txBody>
      </p:sp>
      <p:sp>
        <p:nvSpPr>
          <p:cNvPr id="3" name="Подзаголовок 2"/>
          <p:cNvSpPr>
            <a:spLocks noGrp="1"/>
          </p:cNvSpPr>
          <p:nvPr>
            <p:ph type="subTitle" idx="1"/>
          </p:nvPr>
        </p:nvSpPr>
        <p:spPr>
          <a:xfrm>
            <a:off x="4572000" y="5517232"/>
            <a:ext cx="4280520" cy="1057672"/>
          </a:xfrm>
        </p:spPr>
        <p:txBody>
          <a:bodyPr>
            <a:normAutofit/>
          </a:bodyPr>
          <a:lstStyle/>
          <a:p>
            <a:endParaRPr lang="uk-UA" dirty="0" smtClean="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uk-UA" dirty="0" smtClean="0"/>
              <a:t>Світогляд вікінгів  </a:t>
            </a:r>
            <a:endParaRPr lang="en-US" dirty="0"/>
          </a:p>
        </p:txBody>
      </p:sp>
      <p:sp>
        <p:nvSpPr>
          <p:cNvPr id="3" name="Содержимое 2"/>
          <p:cNvSpPr>
            <a:spLocks noGrp="1"/>
          </p:cNvSpPr>
          <p:nvPr>
            <p:ph idx="1"/>
          </p:nvPr>
        </p:nvSpPr>
        <p:spPr>
          <a:xfrm>
            <a:off x="2771800" y="1124744"/>
            <a:ext cx="3610744" cy="5400600"/>
          </a:xfrm>
        </p:spPr>
        <p:txBody>
          <a:bodyPr>
            <a:normAutofit fontScale="92500" lnSpcReduction="20000"/>
          </a:bodyPr>
          <a:lstStyle/>
          <a:p>
            <a:r>
              <a:rPr lang="uk-UA" dirty="0" smtClean="0"/>
              <a:t>Смерть слід здобути на полі бою зі зброєю в руках.</a:t>
            </a:r>
          </a:p>
          <a:p>
            <a:r>
              <a:rPr lang="uk-UA" dirty="0" smtClean="0"/>
              <a:t>Існувала родова помста.</a:t>
            </a:r>
          </a:p>
          <a:p>
            <a:r>
              <a:rPr lang="uk-UA" b="1" dirty="0" err="1" smtClean="0"/>
              <a:t>Берсерки</a:t>
            </a:r>
            <a:r>
              <a:rPr lang="uk-UA" dirty="0" smtClean="0"/>
              <a:t> – особливі воїни, не носили кольчуг, мечі тримали в обох руках і були в бою наче одержимі.</a:t>
            </a:r>
          </a:p>
          <a:p>
            <a:endParaRPr lang="en-US" dirty="0"/>
          </a:p>
        </p:txBody>
      </p:sp>
      <p:pic>
        <p:nvPicPr>
          <p:cNvPr id="4" name="Рисунок 3" descr="@vikings_historia for more Viking invasions in England began in the ninth century. At that time, the Vikings landed in Europe, from the…"/>
          <p:cNvPicPr/>
          <p:nvPr/>
        </p:nvPicPr>
        <p:blipFill>
          <a:blip r:embed="rId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179512" y="908720"/>
            <a:ext cx="2592288" cy="2022723"/>
          </a:xfrm>
          <a:prstGeom prst="rect">
            <a:avLst/>
          </a:prstGeom>
          <a:noFill/>
          <a:ln>
            <a:noFill/>
          </a:ln>
        </p:spPr>
      </p:pic>
      <p:pic>
        <p:nvPicPr>
          <p:cNvPr id="5" name="Рисунок 4" descr="mererecorder:  Valkiria by *RebecaSaray"/>
          <p:cNvPicPr/>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6300192" y="3212976"/>
            <a:ext cx="2843808" cy="3645024"/>
          </a:xfrm>
          <a:prstGeom prst="rect">
            <a:avLst/>
          </a:prstGeom>
          <a:noFill/>
          <a:ln>
            <a:noFill/>
          </a:ln>
        </p:spPr>
      </p:pic>
      <p:pic>
        <p:nvPicPr>
          <p:cNvPr id="25602" name="Picture 2" descr="Результат пошуку зображень за запитом &quot;берсерки&quot;"/>
          <p:cNvPicPr>
            <a:picLocks noChangeAspect="1" noChangeArrowheads="1"/>
          </p:cNvPicPr>
          <p:nvPr/>
        </p:nvPicPr>
        <p:blipFill>
          <a:blip r:embed="rId4" cstate="print"/>
          <a:srcRect/>
          <a:stretch>
            <a:fillRect/>
          </a:stretch>
        </p:blipFill>
        <p:spPr bwMode="auto">
          <a:xfrm>
            <a:off x="0" y="2708920"/>
            <a:ext cx="2843808" cy="4149080"/>
          </a:xfrm>
          <a:prstGeom prst="rect">
            <a:avLst/>
          </a:prstGeom>
          <a:noFill/>
        </p:spPr>
      </p:pic>
      <p:pic>
        <p:nvPicPr>
          <p:cNvPr id="7" name="Рисунок 6" descr="Viking Repose by Seb Mckinnon   #Mckinnon #Repose #Seb #viking Others  #Mckinnon #Repose #Seb #viking"/>
          <p:cNvPicPr/>
          <p:nvPr/>
        </p:nvPicPr>
        <p:blipFill>
          <a:blip r:embed="rId5"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6732240" y="260648"/>
            <a:ext cx="2247900" cy="2800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1226"/>
          <a:stretch>
            <a:fillRect/>
          </a:stretch>
        </p:blipFill>
        <p:spPr bwMode="auto">
          <a:xfrm>
            <a:off x="611560" y="188640"/>
            <a:ext cx="7874644" cy="3867150"/>
          </a:xfrm>
          <a:prstGeom prst="rect">
            <a:avLst/>
          </a:prstGeom>
          <a:noFill/>
          <a:ln w="9525">
            <a:noFill/>
            <a:miter lim="800000"/>
            <a:headEnd/>
            <a:tailEnd/>
          </a:ln>
        </p:spPr>
      </p:pic>
      <p:pic>
        <p:nvPicPr>
          <p:cNvPr id="3" name="Рисунок 2" descr="Famous explorers and the places they found (15 Photos)"/>
          <p:cNvPicPr/>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0" y="4077073"/>
            <a:ext cx="4283968" cy="2780928"/>
          </a:xfrm>
          <a:prstGeom prst="rect">
            <a:avLst/>
          </a:prstGeom>
          <a:noFill/>
          <a:ln>
            <a:noFill/>
          </a:ln>
        </p:spPr>
      </p:pic>
      <p:pic>
        <p:nvPicPr>
          <p:cNvPr id="4" name="Рисунок 3" descr="Angus Mcbride - Viking ship construction"/>
          <p:cNvPicPr/>
          <p:nvPr/>
        </p:nvPicPr>
        <p:blipFill>
          <a:blip r:embed="rId4"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6896100" y="3848100"/>
            <a:ext cx="2247900" cy="3009900"/>
          </a:xfrm>
          <a:prstGeom prst="rect">
            <a:avLst/>
          </a:prstGeom>
          <a:noFill/>
          <a:ln>
            <a:noFill/>
          </a:ln>
        </p:spPr>
      </p:pic>
      <p:pic>
        <p:nvPicPr>
          <p:cNvPr id="5" name="Рисунок 4" descr="Dig 1 2018-19 | Fort Walton Beach High School"/>
          <p:cNvPicPr/>
          <p:nvPr/>
        </p:nvPicPr>
        <p:blipFill>
          <a:blip r:embed="rId5"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4427984" y="4365104"/>
            <a:ext cx="2247900" cy="2162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3645024"/>
            <a:ext cx="9144000" cy="3212976"/>
          </a:xfrm>
          <a:prstGeom prst="rect">
            <a:avLst/>
          </a:prstGeom>
          <a:noFill/>
          <a:ln w="9525">
            <a:noFill/>
            <a:miter lim="800000"/>
            <a:headEnd/>
            <a:tailEnd/>
          </a:ln>
        </p:spPr>
      </p:pic>
      <p:pic>
        <p:nvPicPr>
          <p:cNvPr id="3" name="Рисунок 2" descr="raid"/>
          <p:cNvPicPr/>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5652120" y="188640"/>
            <a:ext cx="3312368" cy="3168352"/>
          </a:xfrm>
          <a:prstGeom prst="rect">
            <a:avLst/>
          </a:prstGeom>
          <a:noFill/>
          <a:ln>
            <a:noFill/>
          </a:ln>
        </p:spPr>
      </p:pic>
      <p:pic>
        <p:nvPicPr>
          <p:cNvPr id="4" name="Рисунок 3" descr="Image may contain: sky and outdoor"/>
          <p:cNvPicPr/>
          <p:nvPr/>
        </p:nvPicPr>
        <p:blipFill>
          <a:blip r:embed="rId4"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0" y="0"/>
            <a:ext cx="5372100" cy="3581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20482" name="Picture 2" descr="Результат пошуку зображень за запитом &quot;походи норманів&quot;"/>
          <p:cNvPicPr>
            <a:picLocks noChangeAspect="1" noChangeArrowheads="1"/>
          </p:cNvPicPr>
          <p:nvPr/>
        </p:nvPicPr>
        <p:blipFill>
          <a:blip r:embed="rId2" cstate="print"/>
          <a:srcRect t="1219"/>
          <a:stretch>
            <a:fillRect/>
          </a:stretch>
        </p:blipFill>
        <p:spPr bwMode="auto">
          <a:xfrm>
            <a:off x="0" y="620688"/>
            <a:ext cx="9144000" cy="583264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TextBox 12"/>
          <p:cNvSpPr txBox="1"/>
          <p:nvPr/>
        </p:nvSpPr>
        <p:spPr>
          <a:xfrm>
            <a:off x="611560" y="332656"/>
            <a:ext cx="8208912" cy="6063198"/>
          </a:xfrm>
          <a:prstGeom prst="rect">
            <a:avLst/>
          </a:prstGeom>
          <a:solidFill>
            <a:schemeClr val="bg1">
              <a:lumMod val="95000"/>
            </a:schemeClr>
          </a:solidFill>
        </p:spPr>
        <p:txBody>
          <a:bodyPr wrap="square" rtlCol="0">
            <a:spAutoFit/>
          </a:bodyPr>
          <a:lstStyle/>
          <a:p>
            <a:r>
              <a:rPr lang="uk-UA" sz="2800" b="1" dirty="0" smtClean="0"/>
              <a:t>793 р. </a:t>
            </a:r>
            <a:r>
              <a:rPr lang="uk-UA" sz="2400" dirty="0" smtClean="0"/>
              <a:t>– перша згадка про напад норманів на північно-східне узбережжя Англії.</a:t>
            </a:r>
          </a:p>
          <a:p>
            <a:r>
              <a:rPr lang="uk-UA" sz="2800" b="1" dirty="0" smtClean="0"/>
              <a:t>870 р. </a:t>
            </a:r>
            <a:r>
              <a:rPr lang="uk-UA" sz="2400" dirty="0" smtClean="0"/>
              <a:t>– початок заселення норманами Ісландії.</a:t>
            </a:r>
          </a:p>
          <a:p>
            <a:r>
              <a:rPr lang="uk-UA" sz="2800" b="1" dirty="0" smtClean="0"/>
              <a:t>ІХ ст. </a:t>
            </a:r>
            <a:r>
              <a:rPr lang="uk-UA" sz="2400" dirty="0" smtClean="0"/>
              <a:t>– напади норманів на узбережжя Північної Німеччини, Франції та Англії. Прокладання шляху </a:t>
            </a:r>
            <a:r>
              <a:rPr lang="uk-UA" sz="2400" b="1" dirty="0" err="1" smtClean="0"/>
              <a:t>“із</a:t>
            </a:r>
            <a:r>
              <a:rPr lang="uk-UA" sz="2400" b="1" dirty="0" smtClean="0"/>
              <a:t> варяг у </a:t>
            </a:r>
            <a:r>
              <a:rPr lang="uk-UA" sz="2400" b="1" dirty="0" err="1" smtClean="0"/>
              <a:t>греки”</a:t>
            </a:r>
            <a:r>
              <a:rPr lang="uk-UA" sz="2400" b="1" dirty="0" smtClean="0"/>
              <a:t> </a:t>
            </a:r>
            <a:r>
              <a:rPr lang="uk-UA" sz="2400" dirty="0" smtClean="0"/>
              <a:t>від Південного узбережжя Балтійського моря до Візантії.</a:t>
            </a:r>
          </a:p>
          <a:p>
            <a:r>
              <a:rPr lang="uk-UA" sz="2800" b="1" dirty="0" smtClean="0"/>
              <a:t>980 р. </a:t>
            </a:r>
            <a:r>
              <a:rPr lang="uk-UA" sz="2400" dirty="0" smtClean="0"/>
              <a:t>– відкриття норманом </a:t>
            </a:r>
            <a:r>
              <a:rPr lang="uk-UA" sz="2400" dirty="0" err="1" smtClean="0"/>
              <a:t>Еріком</a:t>
            </a:r>
            <a:r>
              <a:rPr lang="uk-UA" sz="2400" dirty="0" smtClean="0"/>
              <a:t> Рудим Гренландії.</a:t>
            </a:r>
          </a:p>
          <a:p>
            <a:r>
              <a:rPr lang="uk-UA" sz="2800" b="1" dirty="0" smtClean="0"/>
              <a:t>                                             Близько 1000 р. </a:t>
            </a:r>
            <a:r>
              <a:rPr lang="uk-UA" sz="2400" dirty="0" smtClean="0"/>
              <a:t>– плавання       				</a:t>
            </a:r>
            <a:r>
              <a:rPr lang="uk-UA" sz="2400" dirty="0" err="1" smtClean="0"/>
              <a:t>Лейва</a:t>
            </a:r>
            <a:r>
              <a:rPr lang="uk-UA" sz="2400" dirty="0" smtClean="0"/>
              <a:t> </a:t>
            </a:r>
            <a:r>
              <a:rPr lang="uk-UA" sz="2400" dirty="0" err="1" smtClean="0"/>
              <a:t>Ейріксона</a:t>
            </a:r>
            <a:r>
              <a:rPr lang="uk-UA" sz="2400" dirty="0" smtClean="0"/>
              <a:t> </a:t>
            </a:r>
            <a:r>
              <a:rPr lang="uk-UA" sz="2400" dirty="0" err="1" smtClean="0"/>
              <a:t>“Щасливого”</a:t>
            </a:r>
            <a:r>
              <a:rPr lang="uk-UA" sz="2400" dirty="0" smtClean="0"/>
              <a:t>   				до островів Північної Америки.</a:t>
            </a:r>
          </a:p>
          <a:p>
            <a:r>
              <a:rPr lang="uk-UA" sz="2800" b="1" dirty="0" smtClean="0"/>
              <a:t>                                             1030 – 1091 рр. </a:t>
            </a:r>
            <a:r>
              <a:rPr lang="uk-UA" sz="2400" dirty="0" smtClean="0"/>
              <a:t>– завоювання 			                норманами Північної Італії та  				  Сицилії.</a:t>
            </a:r>
          </a:p>
          <a:p>
            <a:r>
              <a:rPr lang="uk-UA" sz="2800" b="1" dirty="0" smtClean="0"/>
              <a:t>                                             1066 р. </a:t>
            </a:r>
            <a:r>
              <a:rPr lang="uk-UA" sz="2400" dirty="0" smtClean="0"/>
              <a:t>– норманське     					завоювання Англії.</a:t>
            </a:r>
            <a:endParaRPr lang="en-US" sz="2400" dirty="0"/>
          </a:p>
        </p:txBody>
      </p:sp>
      <p:pic>
        <p:nvPicPr>
          <p:cNvPr id="11" name="Рисунок 10" descr="Artistic depiction of the Norsemen landing on the shores of Vinland in North America, modern day Newfoundland, Canada. Image source: www.pinterest.com"/>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0" y="3886200"/>
            <a:ext cx="4286250" cy="2971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Результат пошуку зображень за запитом &quot;походи норманів&quot;"/>
          <p:cNvPicPr>
            <a:picLocks noChangeAspect="1" noChangeArrowheads="1"/>
          </p:cNvPicPr>
          <p:nvPr/>
        </p:nvPicPr>
        <p:blipFill>
          <a:blip r:embed="rId2" cstate="print"/>
          <a:srcRect t="4062"/>
          <a:stretch>
            <a:fillRect/>
          </a:stretch>
        </p:blipFill>
        <p:spPr bwMode="auto">
          <a:xfrm>
            <a:off x="2339752" y="0"/>
            <a:ext cx="6804248" cy="6858000"/>
          </a:xfrm>
          <a:prstGeom prst="rect">
            <a:avLst/>
          </a:prstGeom>
          <a:noFill/>
        </p:spPr>
      </p:pic>
      <p:pic>
        <p:nvPicPr>
          <p:cNvPr id="3" name="Рисунок 2" descr="News"/>
          <p:cNvPicPr/>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0" y="3356992"/>
            <a:ext cx="2411760" cy="3501008"/>
          </a:xfrm>
          <a:prstGeom prst="rect">
            <a:avLst/>
          </a:prstGeom>
          <a:noFill/>
          <a:ln>
            <a:noFill/>
          </a:ln>
        </p:spPr>
      </p:pic>
      <p:pic>
        <p:nvPicPr>
          <p:cNvPr id="4" name="Рисунок 3" descr="Viking Roots. This picture is painted by a great Norwegian artist, Morten Mykle. it is based on the Gjermundbu findings in Norway and how he see the cheiftain looks like before he died."/>
          <p:cNvPicPr/>
          <p:nvPr/>
        </p:nvPicPr>
        <p:blipFill>
          <a:blip r:embed="rId4"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0" y="0"/>
            <a:ext cx="2627784" cy="35010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uk-UA" b="1" dirty="0" smtClean="0"/>
              <a:t>Скандинавські держави:</a:t>
            </a:r>
            <a:endParaRPr lang="en-US" b="1" dirty="0"/>
          </a:p>
        </p:txBody>
      </p:sp>
      <p:pic>
        <p:nvPicPr>
          <p:cNvPr id="6" name="Рисунок 5" descr="https://4.bp.blogspot.com/-iJ-zstzDKCI/VMlDxhqxASI/AAAAAAAAB6w/vlnfjZUtekQ/s1600/12.jpg"/>
          <p:cNvPicPr/>
          <p:nvPr/>
        </p:nvPicPr>
        <p:blipFill rotWithShape="1">
          <a:blip r:embed="rId2" cstate="print">
            <a:extLst>
              <a:ext uri="{28A0092B-C50C-407E-A947-70E740481C1C}">
                <a14:useLocalDpi xmlns="" xmlns:lc="http://schemas.openxmlformats.org/drawingml/2006/lockedCanvas" xmlns:a14="http://schemas.microsoft.com/office/drawing/2010/main" val="0"/>
              </a:ext>
            </a:extLst>
          </a:blip>
          <a:srcRect l="7108" t="8451" r="31893" b="22247"/>
          <a:stretch/>
        </p:blipFill>
        <p:spPr bwMode="auto">
          <a:xfrm>
            <a:off x="2555776" y="1052736"/>
            <a:ext cx="4061618" cy="2952328"/>
          </a:xfrm>
          <a:prstGeom prst="rect">
            <a:avLst/>
          </a:prstGeom>
          <a:noFill/>
          <a:ln w="28575">
            <a:solidFill>
              <a:schemeClr val="tx1">
                <a:lumMod val="95000"/>
                <a:lumOff val="5000"/>
              </a:schemeClr>
            </a:solidFill>
          </a:ln>
          <a:extLst>
            <a:ext uri="{53640926-AAD7-44D8-BBD7-CCE9431645EC}">
              <a14:shadowObscured xmlns="" xmlns:lc="http://schemas.openxmlformats.org/drawingml/2006/lockedCanvas" xmlns:a14="http://schemas.microsoft.com/office/drawing/2010/main"/>
            </a:ext>
          </a:extLst>
        </p:spPr>
      </p:pic>
      <p:pic>
        <p:nvPicPr>
          <p:cNvPr id="4" name="Рисунок 3" descr="https://3.bp.blogspot.com/-92aJfRVz9Os/VMlEwgQIliI/AAAAAAAAB7A/HYh_Hspqdrk/s1600/14.jpg"/>
          <p:cNvPicPr/>
          <p:nvPr/>
        </p:nvPicPr>
        <p:blipFill rotWithShape="1">
          <a:blip r:embed="rId3" cstate="print">
            <a:extLst>
              <a:ext uri="{28A0092B-C50C-407E-A947-70E740481C1C}">
                <a14:useLocalDpi xmlns="" xmlns:lc="http://schemas.openxmlformats.org/drawingml/2006/lockedCanvas" xmlns:a14="http://schemas.microsoft.com/office/drawing/2010/main" val="0"/>
              </a:ext>
            </a:extLst>
          </a:blip>
          <a:srcRect l="23326" t="26073" r="20038"/>
          <a:stretch/>
        </p:blipFill>
        <p:spPr bwMode="auto">
          <a:xfrm>
            <a:off x="5148065" y="3573016"/>
            <a:ext cx="3995936" cy="3024336"/>
          </a:xfrm>
          <a:prstGeom prst="rect">
            <a:avLst/>
          </a:prstGeom>
          <a:noFill/>
          <a:ln w="28575">
            <a:solidFill>
              <a:schemeClr val="tx1">
                <a:lumMod val="95000"/>
                <a:lumOff val="5000"/>
              </a:schemeClr>
            </a:solidFill>
          </a:ln>
          <a:extLst>
            <a:ext uri="{53640926-AAD7-44D8-BBD7-CCE9431645EC}">
              <a14:shadowObscured xmlns="" xmlns:lc="http://schemas.openxmlformats.org/drawingml/2006/lockedCanvas" xmlns:a14="http://schemas.microsoft.com/office/drawing/2010/main"/>
            </a:ext>
          </a:extLst>
        </p:spPr>
      </p:pic>
      <p:pic>
        <p:nvPicPr>
          <p:cNvPr id="5" name="Рисунок 4" descr="https://1.bp.blogspot.com/-JLQw5zEHG0Y/VMlEdBhspYI/AAAAAAAAB64/XwxJrUeYnr0/s1600/13.jpg"/>
          <p:cNvPicPr/>
          <p:nvPr/>
        </p:nvPicPr>
        <p:blipFill rotWithShape="1">
          <a:blip r:embed="rId4" cstate="print">
            <a:extLst>
              <a:ext uri="{28A0092B-C50C-407E-A947-70E740481C1C}">
                <a14:useLocalDpi xmlns="" xmlns:lc="http://schemas.openxmlformats.org/drawingml/2006/lockedCanvas" xmlns:a14="http://schemas.microsoft.com/office/drawing/2010/main" val="0"/>
              </a:ext>
            </a:extLst>
          </a:blip>
          <a:srcRect l="6447" r="27419" b="35311"/>
          <a:stretch/>
        </p:blipFill>
        <p:spPr bwMode="auto">
          <a:xfrm>
            <a:off x="251520" y="3573016"/>
            <a:ext cx="4641304" cy="3054449"/>
          </a:xfrm>
          <a:prstGeom prst="rect">
            <a:avLst/>
          </a:prstGeom>
          <a:noFill/>
          <a:ln w="28575">
            <a:solidFill>
              <a:schemeClr val="tx1">
                <a:lumMod val="95000"/>
                <a:lumOff val="5000"/>
              </a:schemeClr>
            </a:solidFill>
          </a:ln>
          <a:extLst>
            <a:ext uri="{53640926-AAD7-44D8-BBD7-CCE9431645EC}">
              <a14:shadowObscured xmlns="" xmlns:lc="http://schemas.openxmlformats.org/drawingml/2006/lockedCanvas" xmlns:a14="http://schemas.microsoft.com/office/drawing/2010/main"/>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uk-UA" b="1" dirty="0" smtClean="0"/>
              <a:t>Норманське завоювання Англії.</a:t>
            </a:r>
            <a:endParaRPr lang="en-US" b="1" dirty="0"/>
          </a:p>
        </p:txBody>
      </p:sp>
      <p:sp>
        <p:nvSpPr>
          <p:cNvPr id="3" name="Содержимое 2"/>
          <p:cNvSpPr>
            <a:spLocks noGrp="1"/>
          </p:cNvSpPr>
          <p:nvPr>
            <p:ph idx="1"/>
          </p:nvPr>
        </p:nvSpPr>
        <p:spPr>
          <a:xfrm>
            <a:off x="4499992" y="1600200"/>
            <a:ext cx="4186808" cy="4525963"/>
          </a:xfrm>
        </p:spPr>
        <p:txBody>
          <a:bodyPr/>
          <a:lstStyle/>
          <a:p>
            <a:r>
              <a:rPr lang="uk-UA" b="1" dirty="0" smtClean="0"/>
              <a:t>Герцог Вільгельм Норманський </a:t>
            </a:r>
            <a:r>
              <a:rPr lang="uk-UA" b="1" dirty="0" err="1" smtClean="0"/>
              <a:t>“Завойовник”</a:t>
            </a:r>
            <a:r>
              <a:rPr lang="uk-UA" b="1" dirty="0" smtClean="0"/>
              <a:t> (1025 (1027) – 1087 рр.)</a:t>
            </a:r>
            <a:endParaRPr lang="en-US" b="1" dirty="0"/>
          </a:p>
        </p:txBody>
      </p:sp>
      <p:sp>
        <p:nvSpPr>
          <p:cNvPr id="28674" name="AutoShape 2" descr="Результат пошуку зображень за запитом &quot;вільгельм завойовник&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Пов’язане зображенн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Рисунок 5" descr="Пов’язане зображення"/>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179513" y="980728"/>
            <a:ext cx="4104456" cy="5688632"/>
          </a:xfrm>
          <a:prstGeom prst="rect">
            <a:avLst/>
          </a:prstGeom>
          <a:noFill/>
          <a:ln>
            <a:noFill/>
          </a:ln>
        </p:spPr>
      </p:pic>
      <p:pic>
        <p:nvPicPr>
          <p:cNvPr id="9218" name="Picture 2" descr="Результат пошуку зображень за запитом &quot;вільгельм завойовник&quot;"/>
          <p:cNvPicPr>
            <a:picLocks noChangeAspect="1" noChangeArrowheads="1"/>
          </p:cNvPicPr>
          <p:nvPr/>
        </p:nvPicPr>
        <p:blipFill>
          <a:blip r:embed="rId3" cstate="print"/>
          <a:srcRect/>
          <a:stretch>
            <a:fillRect/>
          </a:stretch>
        </p:blipFill>
        <p:spPr bwMode="auto">
          <a:xfrm>
            <a:off x="5292080" y="3789040"/>
            <a:ext cx="2843808" cy="2855229"/>
          </a:xfrm>
          <a:prstGeom prst="flowChartConnector">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 "/>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p:txBody>
          <a:bodyPr/>
          <a:lstStyle/>
          <a:p>
            <a:r>
              <a:rPr lang="uk-UA" b="1" dirty="0" smtClean="0">
                <a:solidFill>
                  <a:srgbClr val="FF0000"/>
                </a:solidFill>
              </a:rPr>
              <a:t>Цікаво знати</a:t>
            </a:r>
            <a:endParaRPr lang="en-US" b="1" dirty="0">
              <a:solidFill>
                <a:srgbClr val="FF0000"/>
              </a:solidFill>
            </a:endParaRPr>
          </a:p>
        </p:txBody>
      </p:sp>
      <p:sp>
        <p:nvSpPr>
          <p:cNvPr id="3" name="Содержимое 2"/>
          <p:cNvSpPr>
            <a:spLocks noGrp="1"/>
          </p:cNvSpPr>
          <p:nvPr>
            <p:ph idx="1"/>
          </p:nvPr>
        </p:nvSpPr>
        <p:spPr>
          <a:xfrm>
            <a:off x="1043608" y="1196752"/>
            <a:ext cx="7128792" cy="5661248"/>
          </a:xfrm>
        </p:spPr>
        <p:txBody>
          <a:bodyPr>
            <a:normAutofit fontScale="92500" lnSpcReduction="20000"/>
          </a:bodyPr>
          <a:lstStyle/>
          <a:p>
            <a:r>
              <a:rPr lang="uk-UA" b="1" dirty="0" smtClean="0"/>
              <a:t>Батьком Вільгельма Завойовника був герцог Нормандії </a:t>
            </a:r>
            <a:r>
              <a:rPr lang="uk-UA" b="1" dirty="0" smtClean="0">
                <a:solidFill>
                  <a:srgbClr val="FF0000"/>
                </a:solidFill>
              </a:rPr>
              <a:t>Роберт ІІ Чудовий</a:t>
            </a:r>
            <a:r>
              <a:rPr lang="uk-UA" b="1" dirty="0" smtClean="0"/>
              <a:t>, пізніше відомий під прізвиськом Диявол, яке він дістав за свою жорстокість до ворогів і раптові спалахи люті. У Роберта не було законного спадкоємця, зате був позашлюбний син Вільгельм, якого герцог хотів бачити після себе на троні.</a:t>
            </a:r>
          </a:p>
          <a:p>
            <a:r>
              <a:rPr lang="uk-UA" b="1" dirty="0" smtClean="0"/>
              <a:t>Пізніше Вільгельм наказав викарбувати на своїй печатці </a:t>
            </a:r>
            <a:r>
              <a:rPr lang="uk-UA" b="1" dirty="0" err="1" smtClean="0">
                <a:solidFill>
                  <a:srgbClr val="FF0000"/>
                </a:solidFill>
              </a:rPr>
              <a:t>“Гійом</a:t>
            </a:r>
            <a:r>
              <a:rPr lang="uk-UA" b="1" dirty="0" smtClean="0">
                <a:solidFill>
                  <a:srgbClr val="FF0000"/>
                </a:solidFill>
              </a:rPr>
              <a:t> (Вільгельм) </a:t>
            </a:r>
            <a:r>
              <a:rPr lang="uk-UA" b="1" dirty="0" err="1" smtClean="0">
                <a:solidFill>
                  <a:srgbClr val="FF0000"/>
                </a:solidFill>
              </a:rPr>
              <a:t>Бастард”</a:t>
            </a:r>
            <a:r>
              <a:rPr lang="uk-UA" b="1" dirty="0" smtClean="0">
                <a:solidFill>
                  <a:srgbClr val="FF0000"/>
                </a:solidFill>
              </a:rPr>
              <a:t> </a:t>
            </a:r>
            <a:r>
              <a:rPr lang="uk-UA" b="1" dirty="0" smtClean="0"/>
              <a:t>– зробивши своє ганебне прізвисько офіційним прізвищем.</a:t>
            </a: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9"/>
            <a:ext cx="5580112" cy="3528391"/>
          </a:xfrm>
        </p:spPr>
        <p:txBody>
          <a:bodyPr>
            <a:normAutofit fontScale="92500"/>
          </a:bodyPr>
          <a:lstStyle/>
          <a:p>
            <a:r>
              <a:rPr lang="uk-UA" sz="4300" b="1" dirty="0" smtClean="0">
                <a:solidFill>
                  <a:schemeClr val="bg1"/>
                </a:solidFill>
              </a:rPr>
              <a:t>Причина завоювання:</a:t>
            </a:r>
          </a:p>
          <a:p>
            <a:pPr>
              <a:buNone/>
            </a:pPr>
            <a:r>
              <a:rPr lang="uk-UA" dirty="0" smtClean="0"/>
              <a:t>Прагнення герцога Вільгельма захопити англійський престол, який йому пообіцяв родич, англійський король Едуард ІІІ Сповідник.</a:t>
            </a:r>
          </a:p>
          <a:p>
            <a:pPr>
              <a:buNone/>
            </a:pPr>
            <a:endParaRPr lang="en-US" dirty="0"/>
          </a:p>
        </p:txBody>
      </p:sp>
      <p:pic>
        <p:nvPicPr>
          <p:cNvPr id="29698" name="Picture 2" descr="Результат пошуку зображень за запитом &quot;гобелен з байо&quot;"/>
          <p:cNvPicPr>
            <a:picLocks noChangeAspect="1" noChangeArrowheads="1"/>
          </p:cNvPicPr>
          <p:nvPr/>
        </p:nvPicPr>
        <p:blipFill>
          <a:blip r:embed="rId2" cstate="print"/>
          <a:srcRect/>
          <a:stretch>
            <a:fillRect/>
          </a:stretch>
        </p:blipFill>
        <p:spPr bwMode="auto">
          <a:xfrm>
            <a:off x="5053730" y="3789040"/>
            <a:ext cx="4090269" cy="3068960"/>
          </a:xfrm>
          <a:prstGeom prst="rect">
            <a:avLst/>
          </a:prstGeom>
          <a:noFill/>
        </p:spPr>
      </p:pic>
      <p:pic>
        <p:nvPicPr>
          <p:cNvPr id="29700" name="Picture 4" descr="Keep it in the family - Duke William with half brothers Odo and Robert"/>
          <p:cNvPicPr>
            <a:picLocks noChangeAspect="1" noChangeArrowheads="1"/>
          </p:cNvPicPr>
          <p:nvPr/>
        </p:nvPicPr>
        <p:blipFill>
          <a:blip r:embed="rId3" cstate="print"/>
          <a:srcRect/>
          <a:stretch>
            <a:fillRect/>
          </a:stretch>
        </p:blipFill>
        <p:spPr bwMode="auto">
          <a:xfrm>
            <a:off x="5580112" y="1"/>
            <a:ext cx="3563888" cy="3943026"/>
          </a:xfrm>
          <a:prstGeom prst="rect">
            <a:avLst/>
          </a:prstGeom>
          <a:noFill/>
        </p:spPr>
      </p:pic>
      <p:pic>
        <p:nvPicPr>
          <p:cNvPr id="29702" name="Picture 6" descr="King Edward the Confessor with crown and mantle. Bayeux Tapestry."/>
          <p:cNvPicPr>
            <a:picLocks noChangeAspect="1" noChangeArrowheads="1"/>
          </p:cNvPicPr>
          <p:nvPr/>
        </p:nvPicPr>
        <p:blipFill>
          <a:blip r:embed="rId4" cstate="print"/>
          <a:srcRect/>
          <a:stretch>
            <a:fillRect/>
          </a:stretch>
        </p:blipFill>
        <p:spPr bwMode="auto">
          <a:xfrm>
            <a:off x="1" y="3962527"/>
            <a:ext cx="2267743" cy="2895473"/>
          </a:xfrm>
          <a:prstGeom prst="rect">
            <a:avLst/>
          </a:prstGeom>
          <a:noFill/>
        </p:spPr>
      </p:pic>
      <p:sp>
        <p:nvSpPr>
          <p:cNvPr id="7" name="TextBox 6"/>
          <p:cNvSpPr txBox="1"/>
          <p:nvPr/>
        </p:nvSpPr>
        <p:spPr>
          <a:xfrm>
            <a:off x="2339752" y="5373216"/>
            <a:ext cx="2640659" cy="954107"/>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r>
              <a:rPr lang="uk-UA" sz="2800" dirty="0" smtClean="0"/>
              <a:t>Гобелен з </a:t>
            </a:r>
            <a:r>
              <a:rPr lang="uk-UA" sz="2800" dirty="0" err="1" smtClean="0"/>
              <a:t>Байо</a:t>
            </a:r>
            <a:r>
              <a:rPr lang="uk-UA" sz="2800" dirty="0" smtClean="0"/>
              <a:t>. </a:t>
            </a:r>
          </a:p>
          <a:p>
            <a:r>
              <a:rPr lang="uk-UA" sz="2800" dirty="0" smtClean="0"/>
              <a:t>Фрагменти.</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274638"/>
            <a:ext cx="5842992" cy="1143000"/>
          </a:xfrm>
        </p:spPr>
        <p:txBody>
          <a:bodyPr/>
          <a:lstStyle/>
          <a:p>
            <a:endParaRPr lang="en-US" b="1" dirty="0"/>
          </a:p>
        </p:txBody>
      </p:sp>
      <p:sp>
        <p:nvSpPr>
          <p:cNvPr id="3" name="Содержимое 2"/>
          <p:cNvSpPr>
            <a:spLocks noGrp="1"/>
          </p:cNvSpPr>
          <p:nvPr>
            <p:ph idx="1"/>
          </p:nvPr>
        </p:nvSpPr>
        <p:spPr>
          <a:xfrm>
            <a:off x="3347864" y="1268760"/>
            <a:ext cx="5796136" cy="5589240"/>
          </a:xfrm>
        </p:spPr>
        <p:txBody>
          <a:bodyPr/>
          <a:lstStyle/>
          <a:p>
            <a:r>
              <a:rPr lang="uk-UA" dirty="0" smtClean="0"/>
              <a:t>1. Суспільний устрій та господарське життя вікінгів.</a:t>
            </a:r>
          </a:p>
          <a:p>
            <a:r>
              <a:rPr lang="uk-UA" dirty="0" smtClean="0"/>
              <a:t>2. Релігія і міфологія, світогляд вікінгів.</a:t>
            </a:r>
          </a:p>
          <a:p>
            <a:r>
              <a:rPr lang="uk-UA" dirty="0" smtClean="0"/>
              <a:t>3. Походи вікінгів. </a:t>
            </a:r>
          </a:p>
          <a:p>
            <a:r>
              <a:rPr lang="uk-UA" dirty="0" smtClean="0"/>
              <a:t>4. Норманське завоювання Англії. Вільгельм Завойовник.</a:t>
            </a:r>
            <a:endParaRPr lang="en-US" dirty="0"/>
          </a:p>
        </p:txBody>
      </p:sp>
      <p:pic>
        <p:nvPicPr>
          <p:cNvPr id="4" name="Рисунок 3" descr="Raiders from the North"/>
          <p:cNvPicPr/>
          <p:nvPr/>
        </p:nvPicPr>
        <p:blipFill>
          <a:blip r:embed="rId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179512" y="260648"/>
            <a:ext cx="3168352" cy="64087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188641"/>
            <a:ext cx="4572000" cy="2808311"/>
          </a:xfrm>
        </p:spPr>
        <p:txBody>
          <a:bodyPr>
            <a:normAutofit fontScale="92500"/>
          </a:bodyPr>
          <a:lstStyle/>
          <a:p>
            <a:r>
              <a:rPr lang="uk-UA" sz="3900" b="1" dirty="0" smtClean="0"/>
              <a:t>Привід:</a:t>
            </a:r>
          </a:p>
          <a:p>
            <a:pPr>
              <a:buNone/>
            </a:pPr>
            <a:r>
              <a:rPr lang="uk-UA" b="1" dirty="0" smtClean="0"/>
              <a:t>Претензії на англійський престол </a:t>
            </a:r>
            <a:r>
              <a:rPr lang="uk-UA" dirty="0" smtClean="0"/>
              <a:t>ще одного спадкоємця Едуарда ІІІ Сповідника – </a:t>
            </a:r>
            <a:r>
              <a:rPr lang="uk-UA" b="1" dirty="0" smtClean="0"/>
              <a:t>Гарольда.</a:t>
            </a:r>
          </a:p>
          <a:p>
            <a:pPr>
              <a:buNone/>
            </a:pPr>
            <a:endParaRPr lang="uk-UA" dirty="0" smtClean="0"/>
          </a:p>
          <a:p>
            <a:pPr>
              <a:buNone/>
            </a:pPr>
            <a:endParaRPr lang="en-US" dirty="0"/>
          </a:p>
        </p:txBody>
      </p:sp>
      <p:pic>
        <p:nvPicPr>
          <p:cNvPr id="31748" name="Picture 4" descr="William I (circa 1028[1] – 9 September 1087), usually known as William the Conqueror and sometimes as William the Bastard,[2][a] was the first Norman King of England, reigning from 1066 until his death in 1087. Descended from Viking raiders, he had been Duke of Normandy since 1035 under the title of William II. After a long struggle to establish his power, by 1060 his hold on Normandy was secure, and he launched the Norman conquest of England in 1066."/>
          <p:cNvPicPr>
            <a:picLocks noChangeAspect="1" noChangeArrowheads="1"/>
          </p:cNvPicPr>
          <p:nvPr/>
        </p:nvPicPr>
        <p:blipFill>
          <a:blip r:embed="rId2" cstate="print"/>
          <a:srcRect t="10621"/>
          <a:stretch>
            <a:fillRect/>
          </a:stretch>
        </p:blipFill>
        <p:spPr bwMode="auto">
          <a:xfrm>
            <a:off x="5004048" y="2852936"/>
            <a:ext cx="3347864" cy="3810000"/>
          </a:xfrm>
          <a:prstGeom prst="rect">
            <a:avLst/>
          </a:prstGeom>
          <a:noFill/>
        </p:spPr>
      </p:pic>
      <p:pic>
        <p:nvPicPr>
          <p:cNvPr id="31750" name="Picture 6" descr="rollo"/>
          <p:cNvPicPr>
            <a:picLocks noChangeAspect="1" noChangeArrowheads="1"/>
          </p:cNvPicPr>
          <p:nvPr/>
        </p:nvPicPr>
        <p:blipFill>
          <a:blip r:embed="rId3" cstate="print"/>
          <a:srcRect/>
          <a:stretch>
            <a:fillRect/>
          </a:stretch>
        </p:blipFill>
        <p:spPr bwMode="auto">
          <a:xfrm>
            <a:off x="0" y="476672"/>
            <a:ext cx="4572000" cy="3140968"/>
          </a:xfrm>
          <a:prstGeom prst="rect">
            <a:avLst/>
          </a:prstGeom>
          <a:noFill/>
        </p:spPr>
      </p:pic>
      <p:sp>
        <p:nvSpPr>
          <p:cNvPr id="7" name="Прямоугольник 6"/>
          <p:cNvSpPr/>
          <p:nvPr/>
        </p:nvSpPr>
        <p:spPr>
          <a:xfrm>
            <a:off x="467544" y="4365104"/>
            <a:ext cx="4572000" cy="2308324"/>
          </a:xfrm>
          <a:prstGeom prst="rect">
            <a:avLst/>
          </a:prstGeom>
        </p:spPr>
        <p:txBody>
          <a:bodyPr>
            <a:spAutoFit/>
          </a:bodyPr>
          <a:lstStyle/>
          <a:p>
            <a:pPr>
              <a:buNone/>
            </a:pPr>
            <a:r>
              <a:rPr lang="uk-UA" sz="3600" b="1" dirty="0" smtClean="0"/>
              <a:t>14 жовтня 1066 року </a:t>
            </a:r>
            <a:r>
              <a:rPr lang="uk-UA" sz="3600" dirty="0" smtClean="0"/>
              <a:t>відбулася </a:t>
            </a:r>
            <a:r>
              <a:rPr lang="uk-UA" sz="3600" b="1" dirty="0" smtClean="0"/>
              <a:t>битва при </a:t>
            </a:r>
            <a:r>
              <a:rPr lang="uk-UA" sz="3600" b="1" dirty="0" err="1" smtClean="0"/>
              <a:t>Гастінгсі</a:t>
            </a:r>
            <a:r>
              <a:rPr lang="uk-UA" sz="3600" b="1" dirty="0" smtClean="0"/>
              <a:t> </a:t>
            </a:r>
            <a:r>
              <a:rPr lang="uk-UA" sz="3600" dirty="0" smtClean="0"/>
              <a:t>– перемогу здобув Вільгельм.</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1066 – 1075 рр. – воєнне підкорення Англії  норманами.</a:t>
            </a:r>
            <a:endParaRPr lang="en-US" b="1" dirty="0"/>
          </a:p>
        </p:txBody>
      </p:sp>
      <p:sp>
        <p:nvSpPr>
          <p:cNvPr id="3" name="Содержимое 2"/>
          <p:cNvSpPr>
            <a:spLocks noGrp="1"/>
          </p:cNvSpPr>
          <p:nvPr>
            <p:ph idx="1"/>
          </p:nvPr>
        </p:nvSpPr>
        <p:spPr>
          <a:xfrm>
            <a:off x="4716016" y="1600200"/>
            <a:ext cx="4427984" cy="5257800"/>
          </a:xfrm>
        </p:spPr>
        <p:txBody>
          <a:bodyPr>
            <a:normAutofit fontScale="92500" lnSpcReduction="10000"/>
          </a:bodyPr>
          <a:lstStyle/>
          <a:p>
            <a:r>
              <a:rPr lang="uk-UA" dirty="0" smtClean="0"/>
              <a:t>Новий британський король говорив лише французькою і не вмів читати, але міцно тримав владу у своїх руках.</a:t>
            </a:r>
          </a:p>
          <a:p>
            <a:r>
              <a:rPr lang="uk-UA" b="1" dirty="0" smtClean="0"/>
              <a:t>1086 р. </a:t>
            </a:r>
            <a:r>
              <a:rPr lang="uk-UA" dirty="0" smtClean="0"/>
              <a:t>він наказав скласти перепис англійського королівства – він дістав назву </a:t>
            </a:r>
            <a:r>
              <a:rPr lang="uk-UA" b="1" dirty="0" err="1" smtClean="0"/>
              <a:t>“Книга</a:t>
            </a:r>
            <a:r>
              <a:rPr lang="uk-UA" b="1" dirty="0" smtClean="0"/>
              <a:t> Страшного </a:t>
            </a:r>
            <a:r>
              <a:rPr lang="uk-UA" b="1" dirty="0" err="1" smtClean="0"/>
              <a:t>суду”</a:t>
            </a:r>
            <a:r>
              <a:rPr lang="uk-UA" b="1" dirty="0" smtClean="0"/>
              <a:t>.</a:t>
            </a:r>
            <a:endParaRPr lang="en-US" b="1" dirty="0"/>
          </a:p>
        </p:txBody>
      </p:sp>
      <p:pic>
        <p:nvPicPr>
          <p:cNvPr id="4" name="Рисунок 3" descr="Guillaume-le-conquérant (Dit le bâtard) Née à Falaise 1027 et mort à Rouen le 9 septembre 1087 Duc de Normandie et Roi d'Angleterre."/>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323528" y="1484784"/>
            <a:ext cx="4248472" cy="537321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Реформи Вільгельма Завойовника:</a:t>
            </a:r>
            <a:endParaRPr lang="en-US" b="1" dirty="0"/>
          </a:p>
        </p:txBody>
      </p:sp>
      <p:sp>
        <p:nvSpPr>
          <p:cNvPr id="3" name="Содержимое 2"/>
          <p:cNvSpPr>
            <a:spLocks noGrp="1"/>
          </p:cNvSpPr>
          <p:nvPr>
            <p:ph idx="1"/>
          </p:nvPr>
        </p:nvSpPr>
        <p:spPr/>
        <p:txBody>
          <a:bodyPr/>
          <a:lstStyle/>
          <a:p>
            <a:r>
              <a:rPr lang="uk-UA" dirty="0" smtClean="0"/>
              <a:t>Землі непокірної англосаксонської знаті передав нормандським рицарям, які стали </a:t>
            </a:r>
            <a:r>
              <a:rPr lang="uk-UA" b="1" dirty="0" smtClean="0"/>
              <a:t>баронами</a:t>
            </a:r>
            <a:r>
              <a:rPr lang="uk-UA" dirty="0" smtClean="0"/>
              <a:t>.</a:t>
            </a:r>
          </a:p>
          <a:p>
            <a:r>
              <a:rPr lang="uk-UA" dirty="0" smtClean="0"/>
              <a:t>Усі рицарі, незалежно від васальної присяги, мали служити королю.</a:t>
            </a:r>
          </a:p>
          <a:p>
            <a:r>
              <a:rPr lang="uk-UA" dirty="0" smtClean="0"/>
              <a:t>Англію поділив на</a:t>
            </a:r>
            <a:r>
              <a:rPr lang="uk-UA" b="1" dirty="0" smtClean="0"/>
              <a:t> графства</a:t>
            </a:r>
            <a:r>
              <a:rPr lang="uk-UA" dirty="0" smtClean="0"/>
              <a:t>, очолювані </a:t>
            </a:r>
            <a:r>
              <a:rPr lang="uk-UA" b="1" dirty="0" smtClean="0"/>
              <a:t>шерифами</a:t>
            </a:r>
            <a:r>
              <a:rPr lang="uk-UA" dirty="0" smtClean="0"/>
              <a:t>, яких призначав король.</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 "/>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p:txBody>
          <a:bodyPr/>
          <a:lstStyle/>
          <a:p>
            <a:r>
              <a:rPr lang="uk-UA" b="1" dirty="0" smtClean="0">
                <a:solidFill>
                  <a:srgbClr val="FF0000"/>
                </a:solidFill>
              </a:rPr>
              <a:t>Цікаво знати</a:t>
            </a:r>
            <a:endParaRPr lang="en-US" b="1" dirty="0">
              <a:solidFill>
                <a:srgbClr val="FF0000"/>
              </a:solidFill>
            </a:endParaRPr>
          </a:p>
        </p:txBody>
      </p:sp>
      <p:sp>
        <p:nvSpPr>
          <p:cNvPr id="3" name="Содержимое 2"/>
          <p:cNvSpPr>
            <a:spLocks noGrp="1"/>
          </p:cNvSpPr>
          <p:nvPr>
            <p:ph idx="1"/>
          </p:nvPr>
        </p:nvSpPr>
        <p:spPr>
          <a:xfrm>
            <a:off x="971600" y="1600200"/>
            <a:ext cx="3960440" cy="4525963"/>
          </a:xfrm>
        </p:spPr>
        <p:txBody>
          <a:bodyPr>
            <a:normAutofit lnSpcReduction="10000"/>
          </a:bodyPr>
          <a:lstStyle/>
          <a:p>
            <a:r>
              <a:rPr lang="uk-UA" dirty="0" smtClean="0"/>
              <a:t>Коли Вільгельм вирішив одружитися, він обрав красуню </a:t>
            </a:r>
            <a:r>
              <a:rPr lang="uk-UA" b="1" dirty="0" smtClean="0">
                <a:solidFill>
                  <a:srgbClr val="FF0000"/>
                </a:solidFill>
              </a:rPr>
              <a:t>Матильду</a:t>
            </a:r>
            <a:r>
              <a:rPr lang="uk-UA" dirty="0" smtClean="0"/>
              <a:t>, дочку графа </a:t>
            </a:r>
            <a:r>
              <a:rPr lang="uk-UA" dirty="0" err="1" smtClean="0"/>
              <a:t>Болдуїна</a:t>
            </a:r>
            <a:r>
              <a:rPr lang="uk-UA" dirty="0" smtClean="0"/>
              <a:t> </a:t>
            </a:r>
            <a:r>
              <a:rPr lang="en-US" dirty="0" smtClean="0"/>
              <a:t>V</a:t>
            </a:r>
            <a:r>
              <a:rPr lang="uk-UA" dirty="0" smtClean="0"/>
              <a:t> </a:t>
            </a:r>
            <a:r>
              <a:rPr lang="uk-UA" dirty="0" err="1" smtClean="0"/>
              <a:t>Фландрського</a:t>
            </a:r>
            <a:r>
              <a:rPr lang="uk-UA" dirty="0" smtClean="0"/>
              <a:t>. Але батько не бажав дочці чоловіка бастарда.</a:t>
            </a:r>
            <a:endParaRPr lang="en-US" dirty="0"/>
          </a:p>
        </p:txBody>
      </p:sp>
      <p:pic>
        <p:nvPicPr>
          <p:cNvPr id="4" name="Рисунок 3" descr="Matilda of Flanders"/>
          <p:cNvPicPr/>
          <p:nvPr/>
        </p:nvPicPr>
        <p:blipFill rotWithShape="1">
          <a:blip r:embed="rId3" cstate="print">
            <a:extLst>
              <a:ext uri="{28A0092B-C50C-407E-A947-70E740481C1C}">
                <a14:useLocalDpi xmlns="" xmlns:lc="http://schemas.openxmlformats.org/drawingml/2006/lockedCanvas" xmlns:a14="http://schemas.microsoft.com/office/drawing/2010/main" val="0"/>
              </a:ext>
            </a:extLst>
          </a:blip>
          <a:srcRect b="10861"/>
          <a:stretch/>
        </p:blipFill>
        <p:spPr bwMode="auto">
          <a:xfrm>
            <a:off x="4932040" y="1556792"/>
            <a:ext cx="4032448" cy="4176464"/>
          </a:xfrm>
          <a:prstGeom prst="rect">
            <a:avLst/>
          </a:prstGeom>
          <a:noFill/>
          <a:ln>
            <a:noFill/>
          </a:ln>
          <a:extLst>
            <a:ext uri="{53640926-AAD7-44D8-BBD7-CCE9431645EC}">
              <a14:shadowObscured xmlns="" xmlns:lc="http://schemas.openxmlformats.org/drawingml/2006/lockedCanvas" xmlns:a14="http://schemas.microsoft.com/office/drawing/2010/main"/>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 "/>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3" name="Содержимое 2"/>
          <p:cNvSpPr>
            <a:spLocks noGrp="1"/>
          </p:cNvSpPr>
          <p:nvPr>
            <p:ph idx="1"/>
          </p:nvPr>
        </p:nvSpPr>
        <p:spPr>
          <a:xfrm>
            <a:off x="1115616" y="620688"/>
            <a:ext cx="7056784" cy="6237312"/>
          </a:xfrm>
        </p:spPr>
        <p:txBody>
          <a:bodyPr>
            <a:normAutofit fontScale="85000" lnSpcReduction="10000"/>
          </a:bodyPr>
          <a:lstStyle/>
          <a:p>
            <a:r>
              <a:rPr lang="uk-UA" b="1" dirty="0" smtClean="0"/>
              <a:t>З приводу подальших подій існує цікава легенда, за якою Матильда і сама довго не хотіла виходити заміж за Вільгельма, заявивши, що дуже знатна, щоб стати дружиною байстрюка.</a:t>
            </a:r>
          </a:p>
          <a:p>
            <a:pPr>
              <a:buNone/>
            </a:pPr>
            <a:r>
              <a:rPr lang="uk-UA" b="1" dirty="0" smtClean="0"/>
              <a:t>Зрозумівши, що дівчина не збирається виходити за нього, Вільгельм приїхав у містечко </a:t>
            </a:r>
            <a:r>
              <a:rPr lang="uk-UA" b="1" dirty="0" err="1" smtClean="0"/>
              <a:t>Брюгге</a:t>
            </a:r>
            <a:r>
              <a:rPr lang="uk-UA" b="1" dirty="0" smtClean="0"/>
              <a:t>, де Матильда відвідувала церкву, і на повному </a:t>
            </a:r>
            <a:r>
              <a:rPr lang="uk-UA" b="1" dirty="0" err="1" smtClean="0"/>
              <a:t>скаку</a:t>
            </a:r>
            <a:r>
              <a:rPr lang="uk-UA" b="1" dirty="0" smtClean="0"/>
              <a:t> збив її прямо на бруківку, крикнувши: </a:t>
            </a:r>
            <a:r>
              <a:rPr lang="uk-UA" b="1" dirty="0" err="1" smtClean="0"/>
              <a:t>“Ці</a:t>
            </a:r>
            <a:r>
              <a:rPr lang="uk-UA" b="1" dirty="0" smtClean="0"/>
              <a:t> синці тобі на пам’ять про кохання </a:t>
            </a:r>
            <a:r>
              <a:rPr lang="uk-UA" b="1" dirty="0" err="1" smtClean="0"/>
              <a:t>бастарда”</a:t>
            </a:r>
            <a:r>
              <a:rPr lang="uk-UA" b="1" dirty="0" smtClean="0"/>
              <a:t>.</a:t>
            </a:r>
          </a:p>
          <a:p>
            <a:pPr>
              <a:buNone/>
            </a:pPr>
            <a:r>
              <a:rPr lang="uk-UA" b="1" dirty="0" smtClean="0"/>
              <a:t>Почет Матильди був шокований. Всі вже почали готуватися до війни, але Матильда несподівано змінила своє рішення. </a:t>
            </a:r>
            <a:r>
              <a:rPr lang="uk-UA" b="1" dirty="0" smtClean="0">
                <a:solidFill>
                  <a:srgbClr val="FF0000"/>
                </a:solidFill>
              </a:rPr>
              <a:t>1052 року відбулося їхнє весілля.</a:t>
            </a:r>
            <a:endParaRPr lang="en-US" b="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39952" y="332656"/>
            <a:ext cx="4546848" cy="6264696"/>
          </a:xfrm>
        </p:spPr>
        <p:txBody>
          <a:bodyPr>
            <a:normAutofit fontScale="92500" lnSpcReduction="20000"/>
          </a:bodyPr>
          <a:lstStyle/>
          <a:p>
            <a:r>
              <a:rPr lang="uk-UA" dirty="0" smtClean="0"/>
              <a:t>За легендою, після смерті дружини Вільгельм Завойовник втратив розсудливість і став тираном для своїх підданих.</a:t>
            </a:r>
          </a:p>
          <a:p>
            <a:r>
              <a:rPr lang="uk-UA" dirty="0" smtClean="0"/>
              <a:t>В кінці життя король став схожий на величезну тушу і рідко залишав ліжко. Однак </a:t>
            </a:r>
            <a:r>
              <a:rPr lang="uk-UA" b="1" dirty="0" smtClean="0"/>
              <a:t>1087 р</a:t>
            </a:r>
            <a:r>
              <a:rPr lang="uk-UA" dirty="0" smtClean="0"/>
              <a:t>. йому довелося виступити в похід проти </a:t>
            </a:r>
            <a:r>
              <a:rPr lang="uk-UA" dirty="0" err="1" smtClean="0"/>
              <a:t>Філіппа</a:t>
            </a:r>
            <a:r>
              <a:rPr lang="uk-UA" dirty="0" smtClean="0"/>
              <a:t> І Французького. В одному з боїв Вільгельм дістав смертельне поранення.</a:t>
            </a:r>
            <a:endParaRPr lang="en-US" dirty="0"/>
          </a:p>
        </p:txBody>
      </p:sp>
      <p:pic>
        <p:nvPicPr>
          <p:cNvPr id="4" name="Рисунок 3" descr="The death on this day 9th September, 1097, of William the Conqueror in Maine, France, from injuries he sustained after a fall from his horse"/>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51520" y="1196752"/>
            <a:ext cx="3657600" cy="487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 name="Рисунок 1"/>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323528" y="260648"/>
            <a:ext cx="8461448" cy="1296144"/>
          </a:xfrm>
          <a:prstGeom prst="rect">
            <a:avLst/>
          </a:prstGeom>
          <a:noFill/>
          <a:ln>
            <a:noFill/>
          </a:ln>
        </p:spPr>
      </p:pic>
      <p:pic>
        <p:nvPicPr>
          <p:cNvPr id="3" name="Рисунок 2" descr="10 Oldest Ships in the World Which Have Survived to This Day – About History"/>
          <p:cNvPicPr/>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683568" y="1919287"/>
            <a:ext cx="7848872" cy="44620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34082"/>
          </a:xfrm>
        </p:spPr>
        <p:txBody>
          <a:bodyPr>
            <a:noAutofit/>
          </a:bodyPr>
          <a:lstStyle/>
          <a:p>
            <a:r>
              <a:rPr lang="ru-RU" sz="3200" b="1" dirty="0" err="1" smtClean="0"/>
              <a:t>Умови</a:t>
            </a:r>
            <a:r>
              <a:rPr lang="ru-RU" sz="3200" b="1" dirty="0" smtClean="0"/>
              <a:t>  </a:t>
            </a:r>
            <a:r>
              <a:rPr lang="ru-RU" sz="3200" b="1" dirty="0" err="1" smtClean="0"/>
              <a:t>життя</a:t>
            </a:r>
            <a:r>
              <a:rPr lang="ru-RU" sz="3200" b="1" dirty="0" smtClean="0"/>
              <a:t>  на  </a:t>
            </a:r>
            <a:r>
              <a:rPr lang="ru-RU" sz="3200" b="1" dirty="0" err="1" smtClean="0"/>
              <a:t>півночі</a:t>
            </a:r>
            <a:r>
              <a:rPr lang="ru-RU" sz="3200" b="1" dirty="0" smtClean="0"/>
              <a:t> </a:t>
            </a:r>
            <a:r>
              <a:rPr lang="ru-RU" sz="3200" b="1" dirty="0" err="1" smtClean="0"/>
              <a:t>Європи</a:t>
            </a:r>
            <a:r>
              <a:rPr lang="ru-RU" sz="3200" b="1" dirty="0" smtClean="0"/>
              <a:t> </a:t>
            </a:r>
            <a:r>
              <a:rPr lang="ru-RU" sz="3200" b="1" dirty="0" err="1" smtClean="0"/>
              <a:t>були</a:t>
            </a:r>
            <a:r>
              <a:rPr lang="ru-RU" sz="3200" b="1" dirty="0" smtClean="0"/>
              <a:t> нелегкими.</a:t>
            </a:r>
            <a:endParaRPr lang="en-US" sz="3200" b="1" dirty="0"/>
          </a:p>
        </p:txBody>
      </p:sp>
      <p:sp>
        <p:nvSpPr>
          <p:cNvPr id="3" name="Содержимое 2"/>
          <p:cNvSpPr>
            <a:spLocks noGrp="1"/>
          </p:cNvSpPr>
          <p:nvPr>
            <p:ph idx="1"/>
          </p:nvPr>
        </p:nvSpPr>
        <p:spPr>
          <a:xfrm>
            <a:off x="4355976" y="980728"/>
            <a:ext cx="4788024" cy="5616624"/>
          </a:xfrm>
        </p:spPr>
        <p:txBody>
          <a:bodyPr>
            <a:normAutofit fontScale="92500"/>
          </a:bodyPr>
          <a:lstStyle/>
          <a:p>
            <a:r>
              <a:rPr lang="ru-RU" b="1" dirty="0" err="1" smtClean="0"/>
              <a:t>Скандинавія</a:t>
            </a:r>
            <a:r>
              <a:rPr lang="ru-RU" dirty="0" smtClean="0"/>
              <a:t> </a:t>
            </a:r>
            <a:r>
              <a:rPr lang="ru-RU" dirty="0" err="1" smtClean="0"/>
              <a:t>відрізняється</a:t>
            </a:r>
            <a:r>
              <a:rPr lang="ru-RU" dirty="0" smtClean="0"/>
              <a:t> </a:t>
            </a:r>
            <a:r>
              <a:rPr lang="ru-RU" b="1" dirty="0" err="1" smtClean="0"/>
              <a:t>суворим</a:t>
            </a:r>
            <a:r>
              <a:rPr lang="ru-RU" b="1" dirty="0" smtClean="0"/>
              <a:t> </a:t>
            </a:r>
            <a:r>
              <a:rPr lang="ru-RU" b="1" dirty="0" err="1" smtClean="0"/>
              <a:t>кліматом</a:t>
            </a:r>
            <a:r>
              <a:rPr lang="ru-RU" dirty="0" smtClean="0"/>
              <a:t>, у </a:t>
            </a:r>
            <a:r>
              <a:rPr lang="ru-RU" dirty="0" err="1" smtClean="0"/>
              <a:t>її</a:t>
            </a:r>
            <a:r>
              <a:rPr lang="ru-RU" dirty="0" smtClean="0"/>
              <a:t> </a:t>
            </a:r>
            <a:r>
              <a:rPr lang="ru-RU" dirty="0" err="1" smtClean="0"/>
              <a:t>ландшафті</a:t>
            </a:r>
            <a:r>
              <a:rPr lang="ru-RU" dirty="0" smtClean="0"/>
              <a:t> </a:t>
            </a:r>
            <a:r>
              <a:rPr lang="ru-RU" b="1" dirty="0" err="1" smtClean="0"/>
              <a:t>переважають</a:t>
            </a:r>
            <a:r>
              <a:rPr lang="ru-RU" b="1" dirty="0" smtClean="0"/>
              <a:t> </a:t>
            </a:r>
            <a:r>
              <a:rPr lang="ru-RU" b="1" dirty="0" err="1" smtClean="0"/>
              <a:t>скелясті</a:t>
            </a:r>
            <a:r>
              <a:rPr lang="ru-RU" b="1" dirty="0" smtClean="0"/>
              <a:t> гори </a:t>
            </a:r>
            <a:r>
              <a:rPr lang="ru-RU" b="1" dirty="0" err="1" smtClean="0"/>
              <a:t>й</a:t>
            </a:r>
            <a:r>
              <a:rPr lang="ru-RU" b="1" dirty="0" smtClean="0"/>
              <a:t> </a:t>
            </a:r>
            <a:r>
              <a:rPr lang="ru-RU" b="1" dirty="0" err="1" smtClean="0"/>
              <a:t>ліси</a:t>
            </a:r>
            <a:r>
              <a:rPr lang="ru-RU" dirty="0" smtClean="0"/>
              <a:t>. </a:t>
            </a:r>
            <a:r>
              <a:rPr lang="ru-RU" b="1" dirty="0" err="1" smtClean="0"/>
              <a:t>Придатної</a:t>
            </a:r>
            <a:r>
              <a:rPr lang="ru-RU" b="1" dirty="0" smtClean="0"/>
              <a:t> для </a:t>
            </a:r>
            <a:r>
              <a:rPr lang="ru-RU" b="1" dirty="0" err="1" smtClean="0"/>
              <a:t>обробки</a:t>
            </a:r>
            <a:r>
              <a:rPr lang="ru-RU" b="1" dirty="0" smtClean="0"/>
              <a:t> </a:t>
            </a:r>
            <a:r>
              <a:rPr lang="ru-RU" b="1" dirty="0" err="1" smtClean="0"/>
              <a:t>землі</a:t>
            </a:r>
            <a:r>
              <a:rPr lang="ru-RU" b="1" dirty="0" smtClean="0"/>
              <a:t> тут мало, </a:t>
            </a:r>
            <a:r>
              <a:rPr lang="ru-RU" dirty="0" err="1" smtClean="0"/>
              <a:t>навіть</a:t>
            </a:r>
            <a:r>
              <a:rPr lang="ru-RU" dirty="0" smtClean="0"/>
              <a:t> в </a:t>
            </a:r>
            <a:r>
              <a:rPr lang="ru-RU" dirty="0" err="1" smtClean="0"/>
              <a:t>урожайні</a:t>
            </a:r>
            <a:r>
              <a:rPr lang="ru-RU" dirty="0" smtClean="0"/>
              <a:t> роки </a:t>
            </a:r>
            <a:r>
              <a:rPr lang="ru-RU" dirty="0" err="1" smtClean="0"/>
              <a:t>припасів</a:t>
            </a:r>
            <a:r>
              <a:rPr lang="ru-RU" dirty="0" smtClean="0"/>
              <a:t> на </a:t>
            </a:r>
            <a:r>
              <a:rPr lang="ru-RU" dirty="0" err="1" smtClean="0"/>
              <a:t>довгу</a:t>
            </a:r>
            <a:r>
              <a:rPr lang="ru-RU" dirty="0" smtClean="0"/>
              <a:t> зиму не </a:t>
            </a:r>
            <a:r>
              <a:rPr lang="ru-RU" dirty="0" err="1" smtClean="0"/>
              <a:t>вистачало</a:t>
            </a:r>
            <a:r>
              <a:rPr lang="ru-RU" dirty="0" smtClean="0"/>
              <a:t>, тому в </a:t>
            </a:r>
            <a:r>
              <a:rPr lang="ru-RU" dirty="0" err="1" smtClean="0"/>
              <a:t>житті</a:t>
            </a:r>
            <a:r>
              <a:rPr lang="ru-RU" dirty="0" smtClean="0"/>
              <a:t> </a:t>
            </a:r>
            <a:r>
              <a:rPr lang="ru-RU" dirty="0" err="1" smtClean="0"/>
              <a:t>скандинавів</a:t>
            </a:r>
            <a:r>
              <a:rPr lang="ru-RU" dirty="0" smtClean="0"/>
              <a:t> </a:t>
            </a:r>
            <a:r>
              <a:rPr lang="ru-RU" b="1" dirty="0" err="1" smtClean="0"/>
              <a:t>велике</a:t>
            </a:r>
            <a:r>
              <a:rPr lang="ru-RU" b="1" dirty="0" smtClean="0"/>
              <a:t> </a:t>
            </a:r>
            <a:r>
              <a:rPr lang="ru-RU" b="1" dirty="0" err="1" smtClean="0"/>
              <a:t>значення</a:t>
            </a:r>
            <a:r>
              <a:rPr lang="ru-RU" b="1" dirty="0" smtClean="0"/>
              <a:t> мало море. </a:t>
            </a:r>
            <a:endParaRPr lang="en-US" dirty="0"/>
          </a:p>
        </p:txBody>
      </p:sp>
      <p:pic>
        <p:nvPicPr>
          <p:cNvPr id="21506" name="Picture 2" descr="http://1.bp.blogspot.com/-2pXe3no0jIA/VMk7zfXAdfI/AAAAAAAAB5c/K-21qujhFiU/s1600/3.jpg"/>
          <p:cNvPicPr>
            <a:picLocks noChangeAspect="1" noChangeArrowheads="1"/>
          </p:cNvPicPr>
          <p:nvPr/>
        </p:nvPicPr>
        <p:blipFill>
          <a:blip r:embed="rId2" cstate="print"/>
          <a:srcRect/>
          <a:stretch>
            <a:fillRect/>
          </a:stretch>
        </p:blipFill>
        <p:spPr bwMode="auto">
          <a:xfrm>
            <a:off x="179512" y="1124744"/>
            <a:ext cx="4267200" cy="2400301"/>
          </a:xfrm>
          <a:prstGeom prst="rect">
            <a:avLst/>
          </a:prstGeom>
          <a:noFill/>
        </p:spPr>
      </p:pic>
      <p:pic>
        <p:nvPicPr>
          <p:cNvPr id="9220" name="Picture 4" descr="Viking raiders in Russia"/>
          <p:cNvPicPr>
            <a:picLocks noChangeAspect="1" noChangeArrowheads="1"/>
          </p:cNvPicPr>
          <p:nvPr/>
        </p:nvPicPr>
        <p:blipFill>
          <a:blip r:embed="rId3" cstate="print"/>
          <a:srcRect/>
          <a:stretch>
            <a:fillRect/>
          </a:stretch>
        </p:blipFill>
        <p:spPr bwMode="auto">
          <a:xfrm>
            <a:off x="179512" y="3501008"/>
            <a:ext cx="4445866" cy="316835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8196" name="Picture 4" descr="Пов’язане зображення"/>
          <p:cNvPicPr>
            <a:picLocks noChangeAspect="1" noChangeArrowheads="1"/>
          </p:cNvPicPr>
          <p:nvPr/>
        </p:nvPicPr>
        <p:blipFill>
          <a:blip r:embed="rId2" cstate="print"/>
          <a:srcRect/>
          <a:stretch>
            <a:fillRect/>
          </a:stretch>
        </p:blipFill>
        <p:spPr bwMode="auto">
          <a:xfrm>
            <a:off x="4211960" y="2204864"/>
            <a:ext cx="4716017" cy="3537013"/>
          </a:xfrm>
          <a:prstGeom prst="rect">
            <a:avLst/>
          </a:prstGeom>
          <a:noFill/>
        </p:spPr>
      </p:pic>
      <p:sp>
        <p:nvSpPr>
          <p:cNvPr id="2" name="Заголовок 1"/>
          <p:cNvSpPr>
            <a:spLocks noGrp="1"/>
          </p:cNvSpPr>
          <p:nvPr>
            <p:ph type="title"/>
          </p:nvPr>
        </p:nvSpPr>
        <p:spPr>
          <a:xfrm>
            <a:off x="457200" y="274638"/>
            <a:ext cx="8229600" cy="1858218"/>
          </a:xfrm>
        </p:spPr>
        <p:txBody>
          <a:bodyPr>
            <a:normAutofit fontScale="90000"/>
          </a:bodyPr>
          <a:lstStyle/>
          <a:p>
            <a:r>
              <a:rPr lang="ru-RU" b="1" dirty="0" smtClean="0"/>
              <a:t> </a:t>
            </a:r>
            <a:r>
              <a:rPr lang="ru-RU" b="1" dirty="0" err="1" smtClean="0">
                <a:solidFill>
                  <a:schemeClr val="bg1"/>
                </a:solidFill>
              </a:rPr>
              <a:t>Головними</a:t>
            </a:r>
            <a:r>
              <a:rPr lang="ru-RU" b="1" dirty="0" smtClean="0">
                <a:solidFill>
                  <a:schemeClr val="bg1"/>
                </a:solidFill>
              </a:rPr>
              <a:t> </a:t>
            </a:r>
            <a:r>
              <a:rPr lang="ru-RU" b="1" dirty="0" err="1" smtClean="0">
                <a:solidFill>
                  <a:schemeClr val="bg1"/>
                </a:solidFill>
              </a:rPr>
              <a:t>занаттями</a:t>
            </a:r>
            <a:r>
              <a:rPr lang="ru-RU" b="1" dirty="0" smtClean="0">
                <a:solidFill>
                  <a:schemeClr val="bg1"/>
                </a:solidFill>
              </a:rPr>
              <a:t> </a:t>
            </a:r>
            <a:r>
              <a:rPr lang="ru-RU" b="1" dirty="0" err="1" smtClean="0">
                <a:solidFill>
                  <a:schemeClr val="bg1"/>
                </a:solidFill>
              </a:rPr>
              <a:t>вікінгів</a:t>
            </a:r>
            <a:r>
              <a:rPr lang="ru-RU" b="1" dirty="0" smtClean="0">
                <a:solidFill>
                  <a:schemeClr val="bg1"/>
                </a:solidFill>
              </a:rPr>
              <a:t> </a:t>
            </a:r>
            <a:r>
              <a:rPr lang="ru-RU" b="1" dirty="0" err="1" smtClean="0">
                <a:solidFill>
                  <a:schemeClr val="bg1"/>
                </a:solidFill>
              </a:rPr>
              <a:t>були</a:t>
            </a:r>
            <a:r>
              <a:rPr lang="ru-RU" b="1" dirty="0" smtClean="0">
                <a:solidFill>
                  <a:schemeClr val="bg1"/>
                </a:solidFill>
              </a:rPr>
              <a:t> </a:t>
            </a:r>
            <a:r>
              <a:rPr lang="ru-RU" b="1" dirty="0" err="1" smtClean="0">
                <a:solidFill>
                  <a:schemeClr val="bg1"/>
                </a:solidFill>
              </a:rPr>
              <a:t>мореплавство</a:t>
            </a:r>
            <a:r>
              <a:rPr lang="ru-RU" b="1" dirty="0" smtClean="0">
                <a:solidFill>
                  <a:schemeClr val="bg1"/>
                </a:solidFill>
              </a:rPr>
              <a:t>, </a:t>
            </a:r>
            <a:r>
              <a:rPr lang="ru-RU" b="1" dirty="0" err="1" smtClean="0">
                <a:solidFill>
                  <a:schemeClr val="bg1"/>
                </a:solidFill>
              </a:rPr>
              <a:t>скотарство</a:t>
            </a:r>
            <a:r>
              <a:rPr lang="ru-RU" b="1" dirty="0" smtClean="0">
                <a:solidFill>
                  <a:schemeClr val="bg1"/>
                </a:solidFill>
              </a:rPr>
              <a:t>, </a:t>
            </a:r>
            <a:r>
              <a:rPr lang="ru-RU" b="1" dirty="0" err="1" smtClean="0">
                <a:solidFill>
                  <a:schemeClr val="bg1"/>
                </a:solidFill>
              </a:rPr>
              <a:t>рибальство</a:t>
            </a:r>
            <a:r>
              <a:rPr lang="ru-RU" b="1" dirty="0" smtClean="0">
                <a:solidFill>
                  <a:schemeClr val="bg1"/>
                </a:solidFill>
              </a:rPr>
              <a:t>, </a:t>
            </a:r>
            <a:r>
              <a:rPr lang="ru-RU" b="1" dirty="0" err="1" smtClean="0">
                <a:solidFill>
                  <a:schemeClr val="bg1"/>
                </a:solidFill>
              </a:rPr>
              <a:t>мисливство</a:t>
            </a:r>
            <a:r>
              <a:rPr lang="ru-RU" b="1" dirty="0" smtClean="0">
                <a:solidFill>
                  <a:schemeClr val="bg1"/>
                </a:solidFill>
              </a:rPr>
              <a:t>, </a:t>
            </a:r>
            <a:r>
              <a:rPr lang="ru-RU" b="1" dirty="0" err="1" smtClean="0">
                <a:solidFill>
                  <a:schemeClr val="bg1"/>
                </a:solidFill>
              </a:rPr>
              <a:t>торгівля</a:t>
            </a:r>
            <a:r>
              <a:rPr lang="ru-RU" b="1" dirty="0" smtClean="0">
                <a:solidFill>
                  <a:schemeClr val="bg1"/>
                </a:solidFill>
              </a:rPr>
              <a:t>.</a:t>
            </a:r>
            <a:endParaRPr lang="en-US" dirty="0">
              <a:solidFill>
                <a:schemeClr val="bg1"/>
              </a:solidFill>
            </a:endParaRPr>
          </a:p>
        </p:txBody>
      </p:sp>
      <p:pic>
        <p:nvPicPr>
          <p:cNvPr id="8194" name="Picture 2" descr="Результат пошуку зображень за запитом &quot;господарство вікінгів&quot;"/>
          <p:cNvPicPr>
            <a:picLocks noChangeAspect="1" noChangeArrowheads="1"/>
          </p:cNvPicPr>
          <p:nvPr/>
        </p:nvPicPr>
        <p:blipFill>
          <a:blip r:embed="rId3" cstate="print"/>
          <a:srcRect/>
          <a:stretch>
            <a:fillRect/>
          </a:stretch>
        </p:blipFill>
        <p:spPr bwMode="auto">
          <a:xfrm>
            <a:off x="251520" y="3789040"/>
            <a:ext cx="4716016" cy="280831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2074242"/>
          </a:xfrm>
        </p:spPr>
        <p:txBody>
          <a:bodyPr>
            <a:noAutofit/>
          </a:bodyPr>
          <a:lstStyle/>
          <a:p>
            <a:r>
              <a:rPr lang="uk-UA" sz="2800" b="1" dirty="0" smtClean="0">
                <a:solidFill>
                  <a:schemeClr val="bg1"/>
                </a:solidFill>
              </a:rPr>
              <a:t>Свої будинки вікінги будували з дерева. В Ісландії, де не було дерев, будували  з каменю та дерну. У головній будівлі  -- «довгому домі» ( 17м на 6 м ) була земляна підлога, стіни обшиті дерев’яними дошками. У даху були виходи для диму. Біля однієї зі стін було почесне місце для господаря.</a:t>
            </a:r>
            <a:endParaRPr lang="en-US" sz="2800" b="1" dirty="0">
              <a:solidFill>
                <a:schemeClr val="bg1"/>
              </a:solidFill>
            </a:endParaRPr>
          </a:p>
        </p:txBody>
      </p:sp>
      <p:pic>
        <p:nvPicPr>
          <p:cNvPr id="4" name="Рисунок 3" descr="Inside Vikings' house, L'Anse Aux Meadows, Newfoundland, C… | Flickr"/>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3771900" y="2828925"/>
            <a:ext cx="5372100" cy="4029075"/>
          </a:xfrm>
          <a:prstGeom prst="rect">
            <a:avLst/>
          </a:prstGeom>
          <a:noFill/>
          <a:ln>
            <a:noFill/>
          </a:ln>
        </p:spPr>
      </p:pic>
      <p:pic>
        <p:nvPicPr>
          <p:cNvPr id="5" name="Рисунок 4" descr="Talk about my inspiration: Tolkien's own illustrations for the Hobbit. More if you follow the link."/>
          <p:cNvPicPr/>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51520" y="2708920"/>
            <a:ext cx="3096344" cy="38400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546848" cy="778098"/>
          </a:xfrm>
        </p:spPr>
        <p:txBody>
          <a:bodyPr>
            <a:normAutofit fontScale="90000"/>
          </a:bodyPr>
          <a:lstStyle/>
          <a:p>
            <a:r>
              <a:rPr lang="uk-UA" b="1" dirty="0" smtClean="0"/>
              <a:t>Суспільний устрій:</a:t>
            </a:r>
            <a:endParaRPr lang="en-US" b="1" dirty="0"/>
          </a:p>
        </p:txBody>
      </p:sp>
      <p:sp>
        <p:nvSpPr>
          <p:cNvPr id="3" name="Содержимое 2"/>
          <p:cNvSpPr>
            <a:spLocks noGrp="1"/>
          </p:cNvSpPr>
          <p:nvPr>
            <p:ph idx="1"/>
          </p:nvPr>
        </p:nvSpPr>
        <p:spPr>
          <a:xfrm>
            <a:off x="0" y="980728"/>
            <a:ext cx="4499992" cy="5688631"/>
          </a:xfrm>
        </p:spPr>
        <p:txBody>
          <a:bodyPr>
            <a:normAutofit lnSpcReduction="10000"/>
          </a:bodyPr>
          <a:lstStyle/>
          <a:p>
            <a:r>
              <a:rPr lang="uk-UA" dirty="0" smtClean="0"/>
              <a:t>Жили племенами, які очолювали виборні військові вожді – </a:t>
            </a:r>
            <a:r>
              <a:rPr lang="uk-UA" b="1" dirty="0" err="1" smtClean="0"/>
              <a:t>ярли</a:t>
            </a:r>
            <a:r>
              <a:rPr lang="uk-UA" dirty="0" smtClean="0"/>
              <a:t>, або </a:t>
            </a:r>
            <a:r>
              <a:rPr lang="uk-UA" b="1" dirty="0" smtClean="0"/>
              <a:t>конунги</a:t>
            </a:r>
            <a:r>
              <a:rPr lang="uk-UA" dirty="0" smtClean="0"/>
              <a:t>, які мали постійну військову дружину.</a:t>
            </a:r>
          </a:p>
          <a:p>
            <a:r>
              <a:rPr lang="uk-UA" dirty="0" smtClean="0"/>
              <a:t>Основна маса населення - вільні люди – </a:t>
            </a:r>
            <a:r>
              <a:rPr lang="uk-UA" b="1" dirty="0" smtClean="0"/>
              <a:t>бонди</a:t>
            </a:r>
            <a:r>
              <a:rPr lang="uk-UA" dirty="0" smtClean="0"/>
              <a:t>.</a:t>
            </a:r>
          </a:p>
          <a:p>
            <a:r>
              <a:rPr lang="uk-UA" dirty="0" smtClean="0"/>
              <a:t>Рабами ставали злочинці, боржники або полонені.</a:t>
            </a:r>
            <a:endParaRPr lang="en-US" dirty="0"/>
          </a:p>
        </p:txBody>
      </p:sp>
      <p:pic>
        <p:nvPicPr>
          <p:cNvPr id="4" name="Рисунок 3" descr="Пов’язане зображення"/>
          <p:cNvPicPr/>
          <p:nvPr/>
        </p:nvPicPr>
        <p:blipFill>
          <a:blip r:embed="rId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381500" y="3333750"/>
            <a:ext cx="4762500" cy="3524250"/>
          </a:xfrm>
          <a:prstGeom prst="rect">
            <a:avLst/>
          </a:prstGeom>
          <a:noFill/>
          <a:ln>
            <a:noFill/>
          </a:ln>
        </p:spPr>
      </p:pic>
      <p:pic>
        <p:nvPicPr>
          <p:cNvPr id="5" name="Рисунок 4" descr="Пов’язане зображення"/>
          <p:cNvPicPr/>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6588224" y="260648"/>
            <a:ext cx="2286000" cy="3219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uk-UA" b="1" dirty="0" smtClean="0"/>
              <a:t>Релігія та міфологія:</a:t>
            </a:r>
            <a:endParaRPr lang="en-US" b="1" dirty="0"/>
          </a:p>
        </p:txBody>
      </p:sp>
      <p:sp>
        <p:nvSpPr>
          <p:cNvPr id="3" name="Содержимое 2"/>
          <p:cNvSpPr>
            <a:spLocks noGrp="1"/>
          </p:cNvSpPr>
          <p:nvPr>
            <p:ph idx="1"/>
          </p:nvPr>
        </p:nvSpPr>
        <p:spPr>
          <a:xfrm>
            <a:off x="0" y="836712"/>
            <a:ext cx="5220072" cy="792088"/>
          </a:xfrm>
        </p:spPr>
        <p:txBody>
          <a:bodyPr/>
          <a:lstStyle/>
          <a:p>
            <a:r>
              <a:rPr lang="uk-UA" dirty="0" smtClean="0"/>
              <a:t>Вікінги були язичниками.</a:t>
            </a:r>
            <a:endParaRPr lang="en-US" dirty="0"/>
          </a:p>
        </p:txBody>
      </p:sp>
      <p:pic>
        <p:nvPicPr>
          <p:cNvPr id="8" name="Рисунок 7" descr="Wednesday the Norse and Roman Days of the week and the origin of their names."/>
          <p:cNvPicPr/>
          <p:nvPr/>
        </p:nvPicPr>
        <p:blipFill>
          <a:blip r:embed="rId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6896100" y="908720"/>
            <a:ext cx="2247900" cy="2981325"/>
          </a:xfrm>
          <a:prstGeom prst="rect">
            <a:avLst/>
          </a:prstGeom>
          <a:noFill/>
          <a:ln>
            <a:noFill/>
          </a:ln>
        </p:spPr>
      </p:pic>
      <p:pic>
        <p:nvPicPr>
          <p:cNvPr id="26630" name="Picture 6" descr="Пов’язане зображення"/>
          <p:cNvPicPr>
            <a:picLocks noChangeAspect="1" noChangeArrowheads="1"/>
          </p:cNvPicPr>
          <p:nvPr/>
        </p:nvPicPr>
        <p:blipFill>
          <a:blip r:embed="rId3" cstate="print"/>
          <a:srcRect/>
          <a:stretch>
            <a:fillRect/>
          </a:stretch>
        </p:blipFill>
        <p:spPr bwMode="auto">
          <a:xfrm>
            <a:off x="3905250" y="3905249"/>
            <a:ext cx="5238750" cy="2952751"/>
          </a:xfrm>
          <a:prstGeom prst="rect">
            <a:avLst/>
          </a:prstGeom>
          <a:noFill/>
        </p:spPr>
      </p:pic>
      <p:pic>
        <p:nvPicPr>
          <p:cNvPr id="26628" name="Picture 4" descr="Пов’язане зображення"/>
          <p:cNvPicPr>
            <a:picLocks noChangeAspect="1" noChangeArrowheads="1"/>
          </p:cNvPicPr>
          <p:nvPr/>
        </p:nvPicPr>
        <p:blipFill>
          <a:blip r:embed="rId4" cstate="print"/>
          <a:srcRect/>
          <a:stretch>
            <a:fillRect/>
          </a:stretch>
        </p:blipFill>
        <p:spPr bwMode="auto">
          <a:xfrm>
            <a:off x="0" y="1484784"/>
            <a:ext cx="4644008" cy="5373216"/>
          </a:xfrm>
          <a:prstGeom prst="rect">
            <a:avLst/>
          </a:prstGeom>
          <a:noFill/>
        </p:spPr>
      </p:pic>
      <p:pic>
        <p:nvPicPr>
          <p:cNvPr id="8194" name="Picture 2" descr="Результат пошуку зображень за запитом &quot;тор&quot;"/>
          <p:cNvPicPr>
            <a:picLocks noChangeAspect="1" noChangeArrowheads="1"/>
          </p:cNvPicPr>
          <p:nvPr/>
        </p:nvPicPr>
        <p:blipFill>
          <a:blip r:embed="rId5" cstate="print"/>
          <a:srcRect/>
          <a:stretch>
            <a:fillRect/>
          </a:stretch>
        </p:blipFill>
        <p:spPr bwMode="auto">
          <a:xfrm>
            <a:off x="4572000" y="1988840"/>
            <a:ext cx="2979415" cy="198266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8" name="Рисунок 7" descr="Пов’язане зображення"/>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699792" y="2060848"/>
            <a:ext cx="2143125" cy="2143125"/>
          </a:xfrm>
          <a:prstGeom prst="rect">
            <a:avLst/>
          </a:prstGeom>
          <a:noFill/>
          <a:ln>
            <a:noFill/>
          </a:ln>
        </p:spPr>
      </p:pic>
      <p:sp>
        <p:nvSpPr>
          <p:cNvPr id="2" name="Заголовок 1"/>
          <p:cNvSpPr>
            <a:spLocks noGrp="1"/>
          </p:cNvSpPr>
          <p:nvPr>
            <p:ph type="title"/>
          </p:nvPr>
        </p:nvSpPr>
        <p:spPr>
          <a:xfrm>
            <a:off x="395536" y="260648"/>
            <a:ext cx="8229600" cy="1143000"/>
          </a:xfrm>
        </p:spPr>
        <p:txBody>
          <a:bodyPr>
            <a:normAutofit fontScale="90000"/>
          </a:bodyPr>
          <a:lstStyle/>
          <a:p>
            <a:r>
              <a:rPr lang="uk-UA" b="1" dirty="0" smtClean="0"/>
              <a:t>Руни </a:t>
            </a:r>
            <a:r>
              <a:rPr lang="uk-UA" dirty="0" smtClean="0"/>
              <a:t>– скандинавська писемність.</a:t>
            </a:r>
            <a:endParaRPr lang="en-US" dirty="0"/>
          </a:p>
        </p:txBody>
      </p:sp>
      <p:pic>
        <p:nvPicPr>
          <p:cNvPr id="4" name="Рисунок 3" descr="This is a real solid bronze hand-crafted double sided antique finish pendant. The pendant features Valknut on the front side which is a symbol consisting of three interlocked triangles. The two raven heads at each side of the pendant represent Huginn and Muninn. On the flip side the pendant features Odins Triple Horn and two letters which represent Huginn and Muninn on either sides of the ravens heads. All of these are known as Odins symbols.  Futhark, or runic alphabet, goes around Valknut. ..."/>
          <p:cNvPicPr/>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323528" y="4005064"/>
            <a:ext cx="2736304" cy="2852936"/>
          </a:xfrm>
          <a:prstGeom prst="rect">
            <a:avLst/>
          </a:prstGeom>
          <a:noFill/>
          <a:ln>
            <a:noFill/>
          </a:ln>
        </p:spPr>
      </p:pic>
      <p:pic>
        <p:nvPicPr>
          <p:cNvPr id="5" name="Рисунок 4" descr="Пов’язане зображення"/>
          <p:cNvPicPr/>
          <p:nvPr/>
        </p:nvPicPr>
        <p:blipFill>
          <a:blip r:embed="rId4"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699792" y="4941168"/>
            <a:ext cx="2609850" cy="1752600"/>
          </a:xfrm>
          <a:prstGeom prst="rect">
            <a:avLst/>
          </a:prstGeom>
          <a:noFill/>
          <a:ln>
            <a:noFill/>
          </a:ln>
        </p:spPr>
      </p:pic>
      <p:pic>
        <p:nvPicPr>
          <p:cNvPr id="6" name="Рисунок 5" descr="Runes – Viking Alphabet by yvonne – Norse Mythology-Vikings-Tattoo  #alphabet #helnorsemythologydaughters #MythologyVikingsTattoo #Norse #runes #Viking #yvonne  Runes – Viking Alphabet by yvonne – Norse Mythology-Vikings-Tattoo   Runes – Viking Alphabet by yvonne – Norse Mythology-Vikings-Tattoo   #HelNorseMythology"/>
          <p:cNvPicPr/>
          <p:nvPr/>
        </p:nvPicPr>
        <p:blipFill>
          <a:blip r:embed="rId5"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5220072" y="1196752"/>
            <a:ext cx="3721596" cy="5372844"/>
          </a:xfrm>
          <a:prstGeom prst="rect">
            <a:avLst/>
          </a:prstGeom>
          <a:noFill/>
          <a:ln>
            <a:noFill/>
          </a:ln>
        </p:spPr>
      </p:pic>
      <p:pic>
        <p:nvPicPr>
          <p:cNvPr id="7" name="Рисунок 6" descr="Coleção de cartazes do #MCU sem texto"/>
          <p:cNvPicPr/>
          <p:nvPr/>
        </p:nvPicPr>
        <p:blipFill>
          <a:blip r:embed="rId6"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0" y="1196752"/>
            <a:ext cx="2247900" cy="3590925"/>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1503</TotalTime>
  <Words>657</Words>
  <Application>Microsoft Office PowerPoint</Application>
  <PresentationFormat>Экран (4:3)</PresentationFormat>
  <Paragraphs>54</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Походи вікінгів і норманські завоювання. Вільгельм Завойовник. </vt:lpstr>
      <vt:lpstr>Слайд 2</vt:lpstr>
      <vt:lpstr>Слайд 3</vt:lpstr>
      <vt:lpstr>Умови  життя  на  півночі Європи були нелегкими.</vt:lpstr>
      <vt:lpstr> Головними занаттями вікінгів були мореплавство, скотарство, рибальство, мисливство, торгівля.</vt:lpstr>
      <vt:lpstr>Свої будинки вікінги будували з дерева. В Ісландії, де не було дерев, будували  з каменю та дерну. У головній будівлі  -- «довгому домі» ( 17м на 6 м ) була земляна підлога, стіни обшиті дерев’яними дошками. У даху були виходи для диму. Біля однієї зі стін було почесне місце для господаря.</vt:lpstr>
      <vt:lpstr>Суспільний устрій:</vt:lpstr>
      <vt:lpstr>Релігія та міфологія:</vt:lpstr>
      <vt:lpstr>Руни – скандинавська писемність.</vt:lpstr>
      <vt:lpstr>Світогляд вікінгів  </vt:lpstr>
      <vt:lpstr>Слайд 11</vt:lpstr>
      <vt:lpstr>Слайд 12</vt:lpstr>
      <vt:lpstr>Слайд 13</vt:lpstr>
      <vt:lpstr>Слайд 14</vt:lpstr>
      <vt:lpstr>Слайд 15</vt:lpstr>
      <vt:lpstr>Скандинавські держави:</vt:lpstr>
      <vt:lpstr>Норманське завоювання Англії.</vt:lpstr>
      <vt:lpstr>Цікаво знати</vt:lpstr>
      <vt:lpstr>Слайд 19</vt:lpstr>
      <vt:lpstr>Слайд 20</vt:lpstr>
      <vt:lpstr>1066 – 1075 рр. – воєнне підкорення Англії  норманами.</vt:lpstr>
      <vt:lpstr>Реформи Вільгельма Завойовника:</vt:lpstr>
      <vt:lpstr>Цікаво знати</vt:lpstr>
      <vt:lpstr>Слайд 24</vt:lpstr>
      <vt:lpstr>Слайд 25</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Походи вікінгів і нормандські завоювання. Вільгельм Завойовник.</dc:title>
  <dc:creator>Laptop 4</dc:creator>
  <cp:lastModifiedBy>Комп-2</cp:lastModifiedBy>
  <cp:revision>122</cp:revision>
  <dcterms:created xsi:type="dcterms:W3CDTF">2019-12-17T14:27:03Z</dcterms:created>
  <dcterms:modified xsi:type="dcterms:W3CDTF">2020-12-04T09:16:22Z</dcterms:modified>
</cp:coreProperties>
</file>