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61" r:id="rId4"/>
    <p:sldId id="260" r:id="rId5"/>
    <p:sldId id="262" r:id="rId6"/>
    <p:sldId id="263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000"/>
    <a:srgbClr val="3333CC"/>
    <a:srgbClr val="00CC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34" autoAdjust="0"/>
    <p:restoredTop sz="94660"/>
  </p:normalViewPr>
  <p:slideViewPr>
    <p:cSldViewPr snapToGrid="0">
      <p:cViewPr varScale="1">
        <p:scale>
          <a:sx n="68" d="100"/>
          <a:sy n="68" d="100"/>
        </p:scale>
        <p:origin x="46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62" y="137952"/>
            <a:ext cx="4546200" cy="6593923"/>
          </a:xfrm>
        </p:spPr>
      </p:pic>
      <p:sp>
        <p:nvSpPr>
          <p:cNvPr id="5" name="Прямоугольник 4"/>
          <p:cNvSpPr/>
          <p:nvPr/>
        </p:nvSpPr>
        <p:spPr>
          <a:xfrm>
            <a:off x="5312980" y="405015"/>
            <a:ext cx="3815256" cy="709448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5000"/>
                  <a:shade val="30000"/>
                  <a:satMod val="115000"/>
                </a:schemeClr>
              </a:gs>
              <a:gs pos="50000">
                <a:schemeClr val="tx1">
                  <a:lumMod val="95000"/>
                  <a:shade val="67500"/>
                  <a:satMod val="115000"/>
                </a:schemeClr>
              </a:gs>
              <a:gs pos="100000">
                <a:schemeClr val="tx1">
                  <a:lumMod val="95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accent5">
                    <a:lumMod val="50000"/>
                  </a:schemeClr>
                </a:solidFill>
              </a:rPr>
              <a:t>Яка пора року зображена на картині?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90897" y="1326822"/>
            <a:ext cx="5880537" cy="709448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5000"/>
                  <a:shade val="30000"/>
                  <a:satMod val="115000"/>
                </a:schemeClr>
              </a:gs>
              <a:gs pos="50000">
                <a:schemeClr val="tx1">
                  <a:lumMod val="95000"/>
                  <a:shade val="67500"/>
                  <a:satMod val="115000"/>
                </a:schemeClr>
              </a:gs>
              <a:gs pos="100000">
                <a:schemeClr val="tx1">
                  <a:lumMod val="95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accent5">
                    <a:lumMod val="50000"/>
                  </a:schemeClr>
                </a:solidFill>
              </a:rPr>
              <a:t>Назвіть іменники і поставте  до них запитання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880538" y="2406284"/>
            <a:ext cx="5990896" cy="709448"/>
          </a:xfrm>
          <a:prstGeom prst="rect">
            <a:avLst/>
          </a:prstGeom>
          <a:gradFill flip="none" rotWithShape="1">
            <a:gsLst>
              <a:gs pos="0">
                <a:schemeClr val="tx1">
                  <a:shade val="30000"/>
                  <a:satMod val="115000"/>
                </a:schemeClr>
              </a:gs>
              <a:gs pos="50000">
                <a:schemeClr val="tx1">
                  <a:shade val="67500"/>
                  <a:satMod val="115000"/>
                </a:schemeClr>
              </a:gs>
              <a:gs pos="100000">
                <a:schemeClr val="tx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accent5">
                    <a:lumMod val="50000"/>
                  </a:schemeClr>
                </a:solidFill>
              </a:rPr>
              <a:t>Доберіть до іменників слова які відповідають на питання  ЯКА? ЯКЕ? ЯКИЙ? ЯКІ?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470635" y="3328091"/>
            <a:ext cx="6558454" cy="8198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3333CC"/>
                </a:solidFill>
              </a:rPr>
              <a:t>Зима  (яка?) …,  … ,  …. </a:t>
            </a:r>
            <a:r>
              <a:rPr lang="uk-UA" sz="3600" b="1" dirty="0">
                <a:solidFill>
                  <a:srgbClr val="3333CC"/>
                </a:solidFill>
              </a:rPr>
              <a:t>.</a:t>
            </a:r>
            <a:endParaRPr lang="ru-RU" sz="3600" b="1" dirty="0">
              <a:solidFill>
                <a:srgbClr val="3333CC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470635" y="4572000"/>
            <a:ext cx="6558454" cy="197069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bg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bg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dirty="0">
                <a:solidFill>
                  <a:srgbClr val="3333CC"/>
                </a:solidFill>
              </a:rPr>
              <a:t>б</a:t>
            </a:r>
            <a:r>
              <a:rPr lang="uk-UA" sz="3600" b="1" dirty="0" smtClean="0">
                <a:solidFill>
                  <a:srgbClr val="3333CC"/>
                </a:solidFill>
              </a:rPr>
              <a:t>ілосніжна, чарівна, казкова, морозна, снігова, красива, холодна, … .</a:t>
            </a:r>
            <a:endParaRPr lang="ru-RU" sz="3600" b="1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038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2749" y="167581"/>
            <a:ext cx="6236851" cy="699524"/>
          </a:xfrm>
        </p:spPr>
        <p:txBody>
          <a:bodyPr/>
          <a:lstStyle/>
          <a:p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Каліграфічна хвилинка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9904" y="867105"/>
            <a:ext cx="11193517" cy="677918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5000"/>
                  <a:shade val="30000"/>
                  <a:satMod val="115000"/>
                </a:schemeClr>
              </a:gs>
              <a:gs pos="50000">
                <a:schemeClr val="tx1">
                  <a:lumMod val="95000"/>
                  <a:shade val="67500"/>
                  <a:satMod val="115000"/>
                </a:schemeClr>
              </a:gs>
              <a:gs pos="100000">
                <a:schemeClr val="tx1">
                  <a:lumMod val="95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err="1" smtClean="0">
                <a:solidFill>
                  <a:schemeClr val="accent6">
                    <a:lumMod val="50000"/>
                  </a:schemeClr>
                </a:solidFill>
              </a:rPr>
              <a:t>Зз</a:t>
            </a:r>
            <a:r>
              <a:rPr lang="uk-UA" sz="3600" b="1" dirty="0" smtClean="0">
                <a:solidFill>
                  <a:schemeClr val="accent6">
                    <a:lumMod val="50000"/>
                  </a:schemeClr>
                </a:solidFill>
              </a:rPr>
              <a:t>   </a:t>
            </a:r>
            <a:r>
              <a:rPr lang="uk-UA" sz="3600" b="1" dirty="0" err="1" smtClean="0">
                <a:solidFill>
                  <a:schemeClr val="accent6">
                    <a:lumMod val="50000"/>
                  </a:schemeClr>
                </a:solidFill>
              </a:rPr>
              <a:t>зм</a:t>
            </a:r>
            <a:r>
              <a:rPr lang="uk-UA" sz="3600" b="1" dirty="0" smtClean="0">
                <a:solidFill>
                  <a:schemeClr val="accent6">
                    <a:lumMod val="50000"/>
                  </a:schemeClr>
                </a:solidFill>
              </a:rPr>
              <a:t>    </a:t>
            </a:r>
            <a:r>
              <a:rPr lang="uk-UA" sz="3600" b="1" dirty="0" err="1" smtClean="0">
                <a:solidFill>
                  <a:schemeClr val="accent6">
                    <a:lumMod val="50000"/>
                  </a:schemeClr>
                </a:solidFill>
              </a:rPr>
              <a:t>зу</a:t>
            </a:r>
            <a:r>
              <a:rPr lang="uk-UA" sz="3600" b="1" dirty="0" smtClean="0">
                <a:solidFill>
                  <a:schemeClr val="accent6">
                    <a:lumMod val="50000"/>
                  </a:schemeClr>
                </a:solidFill>
              </a:rPr>
              <a:t>    зі   </a:t>
            </a:r>
            <a:r>
              <a:rPr lang="uk-UA" sz="3600" b="1" dirty="0" err="1" smtClean="0">
                <a:solidFill>
                  <a:schemeClr val="accent6">
                    <a:lumMod val="50000"/>
                  </a:schemeClr>
                </a:solidFill>
              </a:rPr>
              <a:t>из</a:t>
            </a:r>
            <a:r>
              <a:rPr lang="uk-UA" sz="3600" b="1" dirty="0" smtClean="0">
                <a:solidFill>
                  <a:schemeClr val="accent6">
                    <a:lumMod val="50000"/>
                  </a:schemeClr>
                </a:solidFill>
              </a:rPr>
              <a:t>   </a:t>
            </a:r>
            <a:r>
              <a:rPr lang="uk-UA" sz="3600" b="1" dirty="0" err="1" smtClean="0">
                <a:solidFill>
                  <a:schemeClr val="accent6">
                    <a:lumMod val="50000"/>
                  </a:schemeClr>
                </a:solidFill>
              </a:rPr>
              <a:t>им</a:t>
            </a:r>
            <a:r>
              <a:rPr lang="uk-UA" sz="3600" b="1" dirty="0" smtClean="0">
                <a:solidFill>
                  <a:schemeClr val="accent6">
                    <a:lumMod val="50000"/>
                  </a:schemeClr>
                </a:solidFill>
              </a:rPr>
              <a:t>   </a:t>
            </a:r>
            <a:r>
              <a:rPr lang="uk-UA" sz="3600" b="1" dirty="0" err="1" smtClean="0">
                <a:solidFill>
                  <a:schemeClr val="accent6">
                    <a:lumMod val="50000"/>
                  </a:schemeClr>
                </a:solidFill>
              </a:rPr>
              <a:t>зи</a:t>
            </a:r>
            <a:r>
              <a:rPr lang="uk-UA" sz="3600" b="1" dirty="0" smtClean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uk-UA" sz="3600" b="1" dirty="0" err="1" smtClean="0">
                <a:solidFill>
                  <a:schemeClr val="accent6">
                    <a:lumMod val="50000"/>
                  </a:schemeClr>
                </a:solidFill>
              </a:rPr>
              <a:t>мо</a:t>
            </a:r>
            <a:r>
              <a:rPr lang="uk-UA" sz="3600" b="1" dirty="0" smtClean="0">
                <a:solidFill>
                  <a:schemeClr val="accent6">
                    <a:lumMod val="50000"/>
                  </a:schemeClr>
                </a:solidFill>
              </a:rPr>
              <a:t>  он  </a:t>
            </a:r>
            <a:r>
              <a:rPr lang="uk-UA" sz="3600" b="1" dirty="0" err="1" smtClean="0">
                <a:solidFill>
                  <a:schemeClr val="accent6">
                    <a:lumMod val="50000"/>
                  </a:schemeClr>
                </a:solidFill>
              </a:rPr>
              <a:t>ньк</a:t>
            </a:r>
            <a:r>
              <a:rPr lang="uk-UA" sz="3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9904" y="5954111"/>
            <a:ext cx="11193517" cy="677918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5000"/>
                  <a:shade val="30000"/>
                  <a:satMod val="115000"/>
                </a:schemeClr>
              </a:gs>
              <a:gs pos="50000">
                <a:schemeClr val="tx1">
                  <a:lumMod val="95000"/>
                  <a:shade val="67500"/>
                  <a:satMod val="115000"/>
                </a:schemeClr>
              </a:gs>
              <a:gs pos="100000">
                <a:schemeClr val="tx1">
                  <a:lumMod val="95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accent6">
                    <a:lumMod val="50000"/>
                  </a:schemeClr>
                </a:solidFill>
              </a:rPr>
              <a:t>Білосніжним килимом зима вкрила землю.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830" y="1715813"/>
            <a:ext cx="6285188" cy="3928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27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8" t="29874" r="4966" b="45787"/>
          <a:stretch/>
        </p:blipFill>
        <p:spPr>
          <a:xfrm>
            <a:off x="341577" y="153433"/>
            <a:ext cx="10941269" cy="4369542"/>
          </a:xfrm>
        </p:spPr>
      </p:pic>
      <p:sp>
        <p:nvSpPr>
          <p:cNvPr id="5" name="Прямоугольник 4"/>
          <p:cNvSpPr/>
          <p:nvPr/>
        </p:nvSpPr>
        <p:spPr>
          <a:xfrm>
            <a:off x="299545" y="220718"/>
            <a:ext cx="1686910" cy="2680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FFC000"/>
                </a:solidFill>
              </a:rPr>
              <a:t>С. 72, </a:t>
            </a:r>
            <a:r>
              <a:rPr lang="uk-UA" b="1" dirty="0" err="1" smtClean="0">
                <a:solidFill>
                  <a:srgbClr val="FFC000"/>
                </a:solidFill>
              </a:rPr>
              <a:t>впр</a:t>
            </a:r>
            <a:r>
              <a:rPr lang="uk-UA" b="1" dirty="0" smtClean="0">
                <a:solidFill>
                  <a:srgbClr val="FFC000"/>
                </a:solidFill>
              </a:rPr>
              <a:t>. 1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9904" y="4689424"/>
            <a:ext cx="6069724" cy="6463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4400" b="1" dirty="0" smtClean="0">
                <a:solidFill>
                  <a:schemeClr val="accent6">
                    <a:lumMod val="50000"/>
                  </a:schemeClr>
                </a:solidFill>
              </a:rPr>
              <a:t>Свято (яке?) веселе.</a:t>
            </a:r>
            <a:endParaRPr lang="ru-RU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5669" y="5583709"/>
            <a:ext cx="6053959" cy="6779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4400" b="1" dirty="0" smtClean="0">
                <a:solidFill>
                  <a:schemeClr val="accent6">
                    <a:lumMod val="50000"/>
                  </a:schemeClr>
                </a:solidFill>
              </a:rPr>
              <a:t>Рік (який?) новий.</a:t>
            </a:r>
            <a:endParaRPr lang="ru-RU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2" t="58850" r="6685" b="20230"/>
          <a:stretch/>
        </p:blipFill>
        <p:spPr>
          <a:xfrm>
            <a:off x="341577" y="2699552"/>
            <a:ext cx="11025335" cy="4158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102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93228" y="204952"/>
            <a:ext cx="10042634" cy="7567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923394" y="331076"/>
            <a:ext cx="8592206" cy="8671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accent6">
                    <a:lumMod val="50000"/>
                  </a:schemeClr>
                </a:solidFill>
              </a:rPr>
              <a:t>Коментований диктант за вправою 5, сторінка 73</a:t>
            </a:r>
            <a:r>
              <a:rPr lang="uk-UA" sz="2000" dirty="0" smtClean="0"/>
              <a:t>.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475186" y="2159875"/>
            <a:ext cx="6385035" cy="17972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</a:rPr>
              <a:t>Розібрати , чому слова написані з великої літери.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</a:rPr>
              <a:t>Записати під диктовку речення.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</a:rPr>
              <a:t>У третьому реченні назвати м'які приголосні.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</a:rPr>
              <a:t>Знайти слово у якому звуків більше, ніж букв.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200" y="1087821"/>
            <a:ext cx="11571890" cy="520262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5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5">
                  <a:lumMod val="40000"/>
                  <a:lumOff val="60000"/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dirty="0" smtClean="0"/>
              <a:t>            </a:t>
            </a:r>
            <a:r>
              <a:rPr lang="uk-UA" sz="3600" b="1" dirty="0" smtClean="0">
                <a:solidFill>
                  <a:schemeClr val="accent6">
                    <a:lumMod val="50000"/>
                  </a:schemeClr>
                </a:solidFill>
              </a:rPr>
              <a:t>Зимові канікули я провела в Карпатах. Там є чудова база відпочинку « Буковель ». Чисте повітря, лижні прогулянки, смачна їжа і веселі розваги.  Це був гарний день відпочинку! 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28" y="1087821"/>
            <a:ext cx="6936827" cy="520262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75" r="14387"/>
          <a:stretch/>
        </p:blipFill>
        <p:spPr>
          <a:xfrm>
            <a:off x="7015655" y="1103587"/>
            <a:ext cx="5013435" cy="518685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749972" y="6432331"/>
            <a:ext cx="8607973" cy="3153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Знайти прикметники до слів повітря, прогулянки, розваги, канікули, 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6816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49063" y="157655"/>
            <a:ext cx="7441324" cy="536028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4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4">
                  <a:lumMod val="40000"/>
                  <a:lumOff val="6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8000"/>
                </a:solidFill>
              </a:rPr>
              <a:t>Творча робота за вправою 6, сторінка 73</a:t>
            </a:r>
            <a:endParaRPr lang="ru-RU" sz="2400" b="1" dirty="0">
              <a:solidFill>
                <a:srgbClr val="008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8013" y="930167"/>
            <a:ext cx="11776842" cy="141889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4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4">
                  <a:lumMod val="40000"/>
                  <a:lumOff val="60000"/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dirty="0" smtClean="0">
                <a:solidFill>
                  <a:srgbClr val="FFFF00"/>
                </a:solidFill>
              </a:rPr>
              <a:t>ДОВІДКА:</a:t>
            </a:r>
            <a:r>
              <a:rPr lang="uk-UA" sz="3600" dirty="0" smtClean="0">
                <a:solidFill>
                  <a:srgbClr val="FFFF00"/>
                </a:solidFill>
              </a:rPr>
              <a:t> </a:t>
            </a:r>
            <a:r>
              <a:rPr lang="uk-UA" sz="3600" dirty="0" smtClean="0"/>
              <a:t> </a:t>
            </a:r>
            <a:r>
              <a:rPr lang="uk-UA" sz="3600" b="1" dirty="0" smtClean="0">
                <a:solidFill>
                  <a:srgbClr val="008000"/>
                </a:solidFill>
              </a:rPr>
              <a:t>льодовий, крижаний, казковий, хитрий, величезний, колючий.</a:t>
            </a:r>
            <a:endParaRPr lang="ru-RU" sz="3600" b="1" dirty="0">
              <a:solidFill>
                <a:srgbClr val="008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8013" y="2758965"/>
            <a:ext cx="11556125" cy="33107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dirty="0" smtClean="0"/>
              <a:t>      Я побував на виставці       …            фігур.  Там я бачив зоопарк із       …             звірів. У тому зоопарку були        …            зайці,    …       лисиця,  …                   слони,    …                 їжачок.</a:t>
            </a:r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282558" y="3421116"/>
            <a:ext cx="2475185" cy="409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008000"/>
                </a:solidFill>
              </a:rPr>
              <a:t>льодових</a:t>
            </a:r>
            <a:endParaRPr lang="ru-RU" sz="3600" b="1" dirty="0">
              <a:solidFill>
                <a:srgbClr val="008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84985" y="4004440"/>
            <a:ext cx="2475185" cy="409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008000"/>
                </a:solidFill>
              </a:rPr>
              <a:t>казкових</a:t>
            </a:r>
            <a:endParaRPr lang="ru-RU" sz="3600" b="1" dirty="0">
              <a:solidFill>
                <a:srgbClr val="008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033343" y="4493171"/>
            <a:ext cx="2475185" cy="409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rgbClr val="008000"/>
                </a:solidFill>
              </a:rPr>
              <a:t>к</a:t>
            </a:r>
            <a:r>
              <a:rPr lang="uk-UA" sz="3600" b="1" dirty="0" smtClean="0">
                <a:solidFill>
                  <a:srgbClr val="008000"/>
                </a:solidFill>
              </a:rPr>
              <a:t>рижані </a:t>
            </a:r>
            <a:endParaRPr lang="ru-RU" sz="3600" b="1" dirty="0">
              <a:solidFill>
                <a:srgbClr val="008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140267" y="4493171"/>
            <a:ext cx="1650120" cy="409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008000"/>
                </a:solidFill>
              </a:rPr>
              <a:t>хитра </a:t>
            </a:r>
            <a:endParaRPr lang="ru-RU" sz="3600" b="1" dirty="0">
              <a:solidFill>
                <a:srgbClr val="008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83626" y="5029198"/>
            <a:ext cx="2475185" cy="409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008000"/>
                </a:solidFill>
              </a:rPr>
              <a:t>величезні</a:t>
            </a:r>
            <a:endParaRPr lang="ru-RU" sz="3600" b="1" dirty="0">
              <a:solidFill>
                <a:srgbClr val="008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918841" y="5052846"/>
            <a:ext cx="2475185" cy="409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rgbClr val="008000"/>
                </a:solidFill>
              </a:rPr>
              <a:t>к</a:t>
            </a:r>
            <a:r>
              <a:rPr lang="uk-UA" sz="3600" b="1" dirty="0" smtClean="0">
                <a:solidFill>
                  <a:srgbClr val="008000"/>
                </a:solidFill>
              </a:rPr>
              <a:t>олючий </a:t>
            </a:r>
            <a:endParaRPr lang="ru-RU" sz="3600" b="1" dirty="0">
              <a:solidFill>
                <a:srgbClr val="008000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848" y="0"/>
            <a:ext cx="8946931" cy="6710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50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5311" y="134884"/>
            <a:ext cx="4981902" cy="1014833"/>
          </a:xfrm>
        </p:spPr>
        <p:txBody>
          <a:bodyPr>
            <a:noAutofit/>
          </a:bodyPr>
          <a:lstStyle/>
          <a:p>
            <a:pPr algn="ctr"/>
            <a:r>
              <a:rPr lang="uk-UA" sz="4400" b="1" dirty="0" smtClean="0">
                <a:solidFill>
                  <a:srgbClr val="0000FF"/>
                </a:solidFill>
              </a:rPr>
              <a:t>Рефлексія </a:t>
            </a:r>
            <a:endParaRPr lang="ru-RU" sz="4400" b="1" dirty="0">
              <a:solidFill>
                <a:srgbClr val="0000FF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590" y="0"/>
            <a:ext cx="51435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14218" y="1497724"/>
            <a:ext cx="4587766" cy="244365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tint val="66000"/>
                  <a:satMod val="160000"/>
                </a:schemeClr>
              </a:gs>
              <a:gs pos="50000">
                <a:schemeClr val="tx2">
                  <a:lumMod val="75000"/>
                  <a:tint val="44500"/>
                  <a:satMod val="160000"/>
                </a:schemeClr>
              </a:gs>
              <a:gs pos="100000">
                <a:schemeClr val="tx2">
                  <a:lumMod val="75000"/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0000FF"/>
                </a:solidFill>
              </a:rPr>
              <a:t>Доберіть прикметники до іменників</a:t>
            </a:r>
            <a:endParaRPr lang="ru-RU" sz="3600" b="1" dirty="0">
              <a:solidFill>
                <a:srgbClr val="0000FF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11" y="3240021"/>
            <a:ext cx="2426213" cy="3121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17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иний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190</TotalTime>
  <Words>244</Words>
  <Application>Microsoft Office PowerPoint</Application>
  <PresentationFormat>Широкоэкранный</PresentationFormat>
  <Paragraphs>29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Сектор</vt:lpstr>
      <vt:lpstr>Презентация PowerPoint</vt:lpstr>
      <vt:lpstr>Каліграфічна хвилинка</vt:lpstr>
      <vt:lpstr>Презентация PowerPoint</vt:lpstr>
      <vt:lpstr>Презентация PowerPoint</vt:lpstr>
      <vt:lpstr>Презентация PowerPoint</vt:lpstr>
      <vt:lpstr>Рефлексія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уроку:  «Розпізнаю слова – назви ознак»</dc:title>
  <dc:creator>Asus</dc:creator>
  <cp:lastModifiedBy>Кокоріна Оксана Олександрівна</cp:lastModifiedBy>
  <cp:revision>30</cp:revision>
  <dcterms:created xsi:type="dcterms:W3CDTF">2020-12-15T17:23:36Z</dcterms:created>
  <dcterms:modified xsi:type="dcterms:W3CDTF">2023-04-24T19:59:26Z</dcterms:modified>
</cp:coreProperties>
</file>