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751" r:id="rId3"/>
    <p:sldId id="3793" r:id="rId4"/>
    <p:sldId id="3865" r:id="rId5"/>
    <p:sldId id="3849" r:id="rId6"/>
    <p:sldId id="3787" r:id="rId7"/>
    <p:sldId id="3864" r:id="rId8"/>
    <p:sldId id="3818" r:id="rId9"/>
    <p:sldId id="3858" r:id="rId10"/>
    <p:sldId id="3850" r:id="rId11"/>
    <p:sldId id="3851" r:id="rId12"/>
    <p:sldId id="3863" r:id="rId13"/>
    <p:sldId id="3853" r:id="rId14"/>
    <p:sldId id="3859" r:id="rId15"/>
    <p:sldId id="3867" r:id="rId16"/>
    <p:sldId id="3840" r:id="rId17"/>
    <p:sldId id="3775" r:id="rId18"/>
    <p:sldId id="3754" r:id="rId19"/>
    <p:sldId id="38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>
      <p:ext uri="{19B8F6BF-5375-455C-9EA6-DF929625EA0E}">
        <p15:presenceInfo xmlns:p15="http://schemas.microsoft.com/office/powerpoint/2012/main" userId="Юлия Цупа" providerId="None"/>
      </p:ext>
    </p:extLst>
  </p:cmAuthor>
  <p:cmAuthor id="2" name="Василь Цупа" initials="ВЦ" lastIdx="1" clrIdx="1">
    <p:extLst>
      <p:ext uri="{19B8F6BF-5375-455C-9EA6-DF929625EA0E}">
        <p15:presenceInfo xmlns:p15="http://schemas.microsoft.com/office/powerpoint/2012/main" userId="c59f40493c0fa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0F2D69"/>
    <a:srgbClr val="E050AD"/>
    <a:srgbClr val="FF0000"/>
    <a:srgbClr val="2B6CA7"/>
    <a:srgbClr val="6293C0"/>
    <a:srgbClr val="D0CECE"/>
    <a:srgbClr val="FFFF00"/>
    <a:srgbClr val="FFFFF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5294" autoAdjust="0"/>
  </p:normalViewPr>
  <p:slideViewPr>
    <p:cSldViewPr snapToGrid="0">
      <p:cViewPr varScale="1">
        <p:scale>
          <a:sx n="100" d="100"/>
          <a:sy n="100" d="100"/>
        </p:scale>
        <p:origin x="63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9E810-234B-4017-AAF1-F3B2BC5C8A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726E3C5-0FEB-49D3-9E76-D0D3DDD53EE9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>
              <a:solidFill>
                <a:schemeClr val="tx1"/>
              </a:solidFill>
            </a:rPr>
            <a:t>Система числення десяткова.</a:t>
          </a:r>
          <a:endParaRPr lang="uk-UA" dirty="0">
            <a:solidFill>
              <a:schemeClr val="tx1"/>
            </a:solidFill>
          </a:endParaRPr>
        </a:p>
      </dgm:t>
    </dgm:pt>
    <dgm:pt modelId="{F1969528-5BB9-4B63-AC2C-5C21D494830C}" type="parTrans" cxnId="{DE6DFB55-552B-4EF6-8686-8E4CD75DE300}">
      <dgm:prSet/>
      <dgm:spPr/>
      <dgm:t>
        <a:bodyPr/>
        <a:lstStyle/>
        <a:p>
          <a:endParaRPr lang="uk-UA"/>
        </a:p>
      </dgm:t>
    </dgm:pt>
    <dgm:pt modelId="{1504CE53-B4AB-45CF-BB40-F6C3CEFDBC7D}" type="sibTrans" cxnId="{DE6DFB55-552B-4EF6-8686-8E4CD75DE300}">
      <dgm:prSet/>
      <dgm:spPr/>
      <dgm:t>
        <a:bodyPr/>
        <a:lstStyle/>
        <a:p>
          <a:endParaRPr lang="uk-UA"/>
        </a:p>
      </dgm:t>
    </dgm:pt>
    <dgm:pt modelId="{64732A2B-8E85-4DA6-A143-F42271DE9470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>
              <a:solidFill>
                <a:schemeClr val="tx1"/>
              </a:solidFill>
              <a:cs typeface="Times New Roman" panose="02020603050405020304" pitchFamily="18" charset="0"/>
            </a:rPr>
            <a:t>Десяткова система числення </a:t>
          </a:r>
          <a:r>
            <a:rPr lang="uk-UA" b="1" dirty="0">
              <a:solidFill>
                <a:schemeClr val="tx1"/>
              </a:solidFill>
            </a:rPr>
            <a:t>позиційна</a:t>
          </a:r>
          <a:endParaRPr lang="uk-UA" dirty="0">
            <a:solidFill>
              <a:schemeClr val="tx1"/>
            </a:solidFill>
          </a:endParaRPr>
        </a:p>
      </dgm:t>
    </dgm:pt>
    <dgm:pt modelId="{95C57596-1930-4758-B6B5-10C8D6645190}" type="parTrans" cxnId="{459DAE92-2961-4DB1-B1DD-8F75857B81FA}">
      <dgm:prSet/>
      <dgm:spPr/>
      <dgm:t>
        <a:bodyPr/>
        <a:lstStyle/>
        <a:p>
          <a:endParaRPr lang="uk-UA"/>
        </a:p>
      </dgm:t>
    </dgm:pt>
    <dgm:pt modelId="{2D5F858D-FF97-4AD6-8AC6-4E6D4210BDA8}" type="sibTrans" cxnId="{459DAE92-2961-4DB1-B1DD-8F75857B81FA}">
      <dgm:prSet/>
      <dgm:spPr/>
      <dgm:t>
        <a:bodyPr/>
        <a:lstStyle/>
        <a:p>
          <a:endParaRPr lang="uk-UA"/>
        </a:p>
      </dgm:t>
    </dgm:pt>
    <dgm:pt modelId="{BF8F6A1E-F09D-4409-A3AB-055B986A3181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b="1" dirty="0">
              <a:solidFill>
                <a:schemeClr val="tx1"/>
              </a:solidFill>
              <a:effectLst/>
              <a:cs typeface="Times New Roman" panose="02020603050405020304" pitchFamily="18" charset="0"/>
            </a:rPr>
            <a:t>При зміні місця (позиції) цифри, змінюється </a:t>
          </a:r>
          <a:r>
            <a:rPr lang="ru-RU" b="1" dirty="0">
              <a:solidFill>
                <a:schemeClr val="tx1"/>
              </a:solidFill>
              <a:effectLst/>
              <a:cs typeface="Times New Roman" panose="02020603050405020304" pitchFamily="18" charset="0"/>
            </a:rPr>
            <a:t>число 725 і 527 – </a:t>
          </a:r>
          <a:r>
            <a:rPr lang="ru-RU" b="1" dirty="0" err="1">
              <a:solidFill>
                <a:schemeClr val="tx1"/>
              </a:solidFill>
              <a:effectLst/>
              <a:cs typeface="Times New Roman" panose="02020603050405020304" pitchFamily="18" charset="0"/>
            </a:rPr>
            <a:t>різні</a:t>
          </a:r>
          <a:r>
            <a:rPr lang="ru-RU" b="1" dirty="0">
              <a:solidFill>
                <a:schemeClr val="tx1"/>
              </a:solidFill>
              <a:effectLst/>
              <a:cs typeface="Times New Roman" panose="02020603050405020304" pitchFamily="18" charset="0"/>
            </a:rPr>
            <a:t> </a:t>
          </a:r>
          <a:endParaRPr lang="uk-UA" dirty="0">
            <a:solidFill>
              <a:schemeClr val="tx1"/>
            </a:solidFill>
          </a:endParaRPr>
        </a:p>
      </dgm:t>
    </dgm:pt>
    <dgm:pt modelId="{01F1AD86-F712-4E1A-AD15-861FDF036E67}" type="parTrans" cxnId="{9A25BC1F-B6DA-4110-8C36-A62A920EDDC1}">
      <dgm:prSet/>
      <dgm:spPr/>
      <dgm:t>
        <a:bodyPr/>
        <a:lstStyle/>
        <a:p>
          <a:endParaRPr lang="uk-UA"/>
        </a:p>
      </dgm:t>
    </dgm:pt>
    <dgm:pt modelId="{58102B28-38B1-4E4F-80C5-368C231664C8}" type="sibTrans" cxnId="{9A25BC1F-B6DA-4110-8C36-A62A920EDDC1}">
      <dgm:prSet/>
      <dgm:spPr/>
      <dgm:t>
        <a:bodyPr/>
        <a:lstStyle/>
        <a:p>
          <a:endParaRPr lang="uk-UA"/>
        </a:p>
      </dgm:t>
    </dgm:pt>
    <dgm:pt modelId="{44ED3004-C397-4426-B953-5DEF0691EAB1}" type="pres">
      <dgm:prSet presAssocID="{5EC9E810-234B-4017-AAF1-F3B2BC5C8AC5}" presName="CompostProcess" presStyleCnt="0">
        <dgm:presLayoutVars>
          <dgm:dir/>
          <dgm:resizeHandles val="exact"/>
        </dgm:presLayoutVars>
      </dgm:prSet>
      <dgm:spPr/>
    </dgm:pt>
    <dgm:pt modelId="{89A48A31-706B-4BA6-B65F-FD750785AEE6}" type="pres">
      <dgm:prSet presAssocID="{5EC9E810-234B-4017-AAF1-F3B2BC5C8AC5}" presName="arrow" presStyleLbl="bgShp" presStyleIdx="0" presStyleCnt="1"/>
      <dgm:spPr/>
    </dgm:pt>
    <dgm:pt modelId="{86183830-68CD-49DE-AA81-8047C02C76DF}" type="pres">
      <dgm:prSet presAssocID="{5EC9E810-234B-4017-AAF1-F3B2BC5C8AC5}" presName="linearProcess" presStyleCnt="0"/>
      <dgm:spPr/>
    </dgm:pt>
    <dgm:pt modelId="{4F386C09-0CBF-4379-9DAB-C74A5699A51D}" type="pres">
      <dgm:prSet presAssocID="{4726E3C5-0FEB-49D3-9E76-D0D3DDD53EE9}" presName="textNode" presStyleLbl="node1" presStyleIdx="0" presStyleCnt="3">
        <dgm:presLayoutVars>
          <dgm:bulletEnabled val="1"/>
        </dgm:presLayoutVars>
      </dgm:prSet>
      <dgm:spPr/>
    </dgm:pt>
    <dgm:pt modelId="{5A6C51BA-818A-44B6-BB4C-7C8DF4B0B1E1}" type="pres">
      <dgm:prSet presAssocID="{1504CE53-B4AB-45CF-BB40-F6C3CEFDBC7D}" presName="sibTrans" presStyleCnt="0"/>
      <dgm:spPr/>
    </dgm:pt>
    <dgm:pt modelId="{809C7917-F078-4FC4-823A-BF605EF315F9}" type="pres">
      <dgm:prSet presAssocID="{64732A2B-8E85-4DA6-A143-F42271DE9470}" presName="textNode" presStyleLbl="node1" presStyleIdx="1" presStyleCnt="3">
        <dgm:presLayoutVars>
          <dgm:bulletEnabled val="1"/>
        </dgm:presLayoutVars>
      </dgm:prSet>
      <dgm:spPr/>
    </dgm:pt>
    <dgm:pt modelId="{1E88E969-0FD6-40CA-869C-62019F4F8F44}" type="pres">
      <dgm:prSet presAssocID="{2D5F858D-FF97-4AD6-8AC6-4E6D4210BDA8}" presName="sibTrans" presStyleCnt="0"/>
      <dgm:spPr/>
    </dgm:pt>
    <dgm:pt modelId="{E794B0DE-5E38-4EBD-980A-31A13640048C}" type="pres">
      <dgm:prSet presAssocID="{BF8F6A1E-F09D-4409-A3AB-055B986A3181}" presName="textNode" presStyleLbl="node1" presStyleIdx="2" presStyleCnt="3" custScaleX="143974">
        <dgm:presLayoutVars>
          <dgm:bulletEnabled val="1"/>
        </dgm:presLayoutVars>
      </dgm:prSet>
      <dgm:spPr/>
    </dgm:pt>
  </dgm:ptLst>
  <dgm:cxnLst>
    <dgm:cxn modelId="{9A25BC1F-B6DA-4110-8C36-A62A920EDDC1}" srcId="{5EC9E810-234B-4017-AAF1-F3B2BC5C8AC5}" destId="{BF8F6A1E-F09D-4409-A3AB-055B986A3181}" srcOrd="2" destOrd="0" parTransId="{01F1AD86-F712-4E1A-AD15-861FDF036E67}" sibTransId="{58102B28-38B1-4E4F-80C5-368C231664C8}"/>
    <dgm:cxn modelId="{B38B6230-03DA-4C98-9792-12E0C94CB175}" type="presOf" srcId="{5EC9E810-234B-4017-AAF1-F3B2BC5C8AC5}" destId="{44ED3004-C397-4426-B953-5DEF0691EAB1}" srcOrd="0" destOrd="0" presId="urn:microsoft.com/office/officeart/2005/8/layout/hProcess9"/>
    <dgm:cxn modelId="{77CB4738-23B7-482F-A84B-DB380C458F53}" type="presOf" srcId="{64732A2B-8E85-4DA6-A143-F42271DE9470}" destId="{809C7917-F078-4FC4-823A-BF605EF315F9}" srcOrd="0" destOrd="0" presId="urn:microsoft.com/office/officeart/2005/8/layout/hProcess9"/>
    <dgm:cxn modelId="{9B10F751-3C82-4ED5-BC9F-7C9E3C2D106A}" type="presOf" srcId="{BF8F6A1E-F09D-4409-A3AB-055B986A3181}" destId="{E794B0DE-5E38-4EBD-980A-31A13640048C}" srcOrd="0" destOrd="0" presId="urn:microsoft.com/office/officeart/2005/8/layout/hProcess9"/>
    <dgm:cxn modelId="{DE6DFB55-552B-4EF6-8686-8E4CD75DE300}" srcId="{5EC9E810-234B-4017-AAF1-F3B2BC5C8AC5}" destId="{4726E3C5-0FEB-49D3-9E76-D0D3DDD53EE9}" srcOrd="0" destOrd="0" parTransId="{F1969528-5BB9-4B63-AC2C-5C21D494830C}" sibTransId="{1504CE53-B4AB-45CF-BB40-F6C3CEFDBC7D}"/>
    <dgm:cxn modelId="{459DAE92-2961-4DB1-B1DD-8F75857B81FA}" srcId="{5EC9E810-234B-4017-AAF1-F3B2BC5C8AC5}" destId="{64732A2B-8E85-4DA6-A143-F42271DE9470}" srcOrd="1" destOrd="0" parTransId="{95C57596-1930-4758-B6B5-10C8D6645190}" sibTransId="{2D5F858D-FF97-4AD6-8AC6-4E6D4210BDA8}"/>
    <dgm:cxn modelId="{BB0A04A1-7203-41BD-ABC6-61738F1576BF}" type="presOf" srcId="{4726E3C5-0FEB-49D3-9E76-D0D3DDD53EE9}" destId="{4F386C09-0CBF-4379-9DAB-C74A5699A51D}" srcOrd="0" destOrd="0" presId="urn:microsoft.com/office/officeart/2005/8/layout/hProcess9"/>
    <dgm:cxn modelId="{CB3107AC-8895-4FFD-ADD9-EA1755EBC63D}" type="presParOf" srcId="{44ED3004-C397-4426-B953-5DEF0691EAB1}" destId="{89A48A31-706B-4BA6-B65F-FD750785AEE6}" srcOrd="0" destOrd="0" presId="urn:microsoft.com/office/officeart/2005/8/layout/hProcess9"/>
    <dgm:cxn modelId="{2DAB7F4D-EC06-43C4-9069-9F310EE25DD3}" type="presParOf" srcId="{44ED3004-C397-4426-B953-5DEF0691EAB1}" destId="{86183830-68CD-49DE-AA81-8047C02C76DF}" srcOrd="1" destOrd="0" presId="urn:microsoft.com/office/officeart/2005/8/layout/hProcess9"/>
    <dgm:cxn modelId="{464D3B65-60DA-450E-BEAD-F1A7EA5F669C}" type="presParOf" srcId="{86183830-68CD-49DE-AA81-8047C02C76DF}" destId="{4F386C09-0CBF-4379-9DAB-C74A5699A51D}" srcOrd="0" destOrd="0" presId="urn:microsoft.com/office/officeart/2005/8/layout/hProcess9"/>
    <dgm:cxn modelId="{B3CC0AC3-F8DE-4C7A-905F-57CD6AF45387}" type="presParOf" srcId="{86183830-68CD-49DE-AA81-8047C02C76DF}" destId="{5A6C51BA-818A-44B6-BB4C-7C8DF4B0B1E1}" srcOrd="1" destOrd="0" presId="urn:microsoft.com/office/officeart/2005/8/layout/hProcess9"/>
    <dgm:cxn modelId="{C8E14ABB-F6C7-4685-A521-CC50E366DD62}" type="presParOf" srcId="{86183830-68CD-49DE-AA81-8047C02C76DF}" destId="{809C7917-F078-4FC4-823A-BF605EF315F9}" srcOrd="2" destOrd="0" presId="urn:microsoft.com/office/officeart/2005/8/layout/hProcess9"/>
    <dgm:cxn modelId="{3B2F0F03-BB72-4CAD-93D5-278593608F71}" type="presParOf" srcId="{86183830-68CD-49DE-AA81-8047C02C76DF}" destId="{1E88E969-0FD6-40CA-869C-62019F4F8F44}" srcOrd="3" destOrd="0" presId="urn:microsoft.com/office/officeart/2005/8/layout/hProcess9"/>
    <dgm:cxn modelId="{10B77ABE-C1B1-4328-9703-E56533F185FF}" type="presParOf" srcId="{86183830-68CD-49DE-AA81-8047C02C76DF}" destId="{E794B0DE-5E38-4EBD-980A-31A13640048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48A31-706B-4BA6-B65F-FD750785AEE6}">
      <dsp:nvSpPr>
        <dsp:cNvPr id="0" name=""/>
        <dsp:cNvSpPr/>
      </dsp:nvSpPr>
      <dsp:spPr>
        <a:xfrm>
          <a:off x="694452" y="0"/>
          <a:ext cx="7870463" cy="40482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86C09-0CBF-4379-9DAB-C74A5699A51D}">
      <dsp:nvSpPr>
        <dsp:cNvPr id="0" name=""/>
        <dsp:cNvSpPr/>
      </dsp:nvSpPr>
      <dsp:spPr>
        <a:xfrm>
          <a:off x="4589" y="1214482"/>
          <a:ext cx="2613239" cy="161931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solidFill>
                <a:schemeClr val="tx1"/>
              </a:solidFill>
            </a:rPr>
            <a:t>Система числення десяткова.</a:t>
          </a:r>
          <a:endParaRPr lang="uk-UA" sz="2300" kern="1200" dirty="0">
            <a:solidFill>
              <a:schemeClr val="tx1"/>
            </a:solidFill>
          </a:endParaRPr>
        </a:p>
      </dsp:txBody>
      <dsp:txXfrm>
        <a:off x="83637" y="1293530"/>
        <a:ext cx="2455143" cy="1461214"/>
      </dsp:txXfrm>
    </dsp:sp>
    <dsp:sp modelId="{809C7917-F078-4FC4-823A-BF605EF315F9}">
      <dsp:nvSpPr>
        <dsp:cNvPr id="0" name=""/>
        <dsp:cNvSpPr/>
      </dsp:nvSpPr>
      <dsp:spPr>
        <a:xfrm>
          <a:off x="2748491" y="1214482"/>
          <a:ext cx="2613239" cy="161931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solidFill>
                <a:schemeClr val="tx1"/>
              </a:solidFill>
              <a:cs typeface="Times New Roman" panose="02020603050405020304" pitchFamily="18" charset="0"/>
            </a:rPr>
            <a:t>Десяткова система числення </a:t>
          </a:r>
          <a:r>
            <a:rPr lang="uk-UA" sz="2300" b="1" kern="1200" dirty="0">
              <a:solidFill>
                <a:schemeClr val="tx1"/>
              </a:solidFill>
            </a:rPr>
            <a:t>позиційна</a:t>
          </a:r>
          <a:endParaRPr lang="uk-UA" sz="2300" kern="1200" dirty="0">
            <a:solidFill>
              <a:schemeClr val="tx1"/>
            </a:solidFill>
          </a:endParaRPr>
        </a:p>
      </dsp:txBody>
      <dsp:txXfrm>
        <a:off x="2827539" y="1293530"/>
        <a:ext cx="2455143" cy="1461214"/>
      </dsp:txXfrm>
    </dsp:sp>
    <dsp:sp modelId="{E794B0DE-5E38-4EBD-980A-31A13640048C}">
      <dsp:nvSpPr>
        <dsp:cNvPr id="0" name=""/>
        <dsp:cNvSpPr/>
      </dsp:nvSpPr>
      <dsp:spPr>
        <a:xfrm>
          <a:off x="5492393" y="1214482"/>
          <a:ext cx="3762385" cy="161931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solidFill>
                <a:schemeClr val="tx1"/>
              </a:solidFill>
              <a:effectLst/>
              <a:cs typeface="Times New Roman" panose="02020603050405020304" pitchFamily="18" charset="0"/>
            </a:rPr>
            <a:t>При зміні місця (позиції) цифри, змінюється </a:t>
          </a:r>
          <a:r>
            <a:rPr lang="ru-RU" sz="2300" b="1" kern="1200" dirty="0">
              <a:solidFill>
                <a:schemeClr val="tx1"/>
              </a:solidFill>
              <a:effectLst/>
              <a:cs typeface="Times New Roman" panose="02020603050405020304" pitchFamily="18" charset="0"/>
            </a:rPr>
            <a:t>число 725 і 527 – </a:t>
          </a:r>
          <a:r>
            <a:rPr lang="ru-RU" sz="2300" b="1" kern="1200" dirty="0" err="1">
              <a:solidFill>
                <a:schemeClr val="tx1"/>
              </a:solidFill>
              <a:effectLst/>
              <a:cs typeface="Times New Roman" panose="02020603050405020304" pitchFamily="18" charset="0"/>
            </a:rPr>
            <a:t>різні</a:t>
          </a:r>
          <a:r>
            <a:rPr lang="ru-RU" sz="2300" b="1" kern="1200" dirty="0">
              <a:solidFill>
                <a:schemeClr val="tx1"/>
              </a:solidFill>
              <a:effectLst/>
              <a:cs typeface="Times New Roman" panose="02020603050405020304" pitchFamily="18" charset="0"/>
            </a:rPr>
            <a:t> </a:t>
          </a:r>
          <a:endParaRPr lang="uk-UA" sz="2300" kern="1200" dirty="0">
            <a:solidFill>
              <a:schemeClr val="tx1"/>
            </a:solidFill>
          </a:endParaRPr>
        </a:p>
      </dsp:txBody>
      <dsp:txXfrm>
        <a:off x="5571441" y="1293530"/>
        <a:ext cx="3604289" cy="1461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3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</a:t>
            </a:r>
            <a:r>
              <a:rPr lang="ru-RU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147" y="309486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Математика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AutoShape 4" descr="Не йдеться про те, що діти в 5 років мають сісти за парти”: Шкарлет про  організацію 12-річного навчання у школах – Новини Полтавщ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43" y="140142"/>
            <a:ext cx="4581832" cy="4343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59294" y="4230481"/>
            <a:ext cx="85589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rgbClr val="2F3242"/>
                </a:solidFill>
              </a:rPr>
              <a:t>Цифри</a:t>
            </a:r>
            <a:r>
              <a:rPr lang="ru-RU" sz="4000" b="1" dirty="0">
                <a:solidFill>
                  <a:srgbClr val="2F3242"/>
                </a:solidFill>
              </a:rPr>
              <a:t>. </a:t>
            </a:r>
            <a:r>
              <a:rPr lang="ru-RU" sz="4000" b="1" dirty="0" err="1">
                <a:solidFill>
                  <a:srgbClr val="2F3242"/>
                </a:solidFill>
              </a:rPr>
              <a:t>Десятковий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запис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натуральних</a:t>
            </a:r>
            <a:r>
              <a:rPr lang="ru-RU" sz="4000" b="1" dirty="0">
                <a:solidFill>
                  <a:srgbClr val="2F3242"/>
                </a:solidFill>
              </a:rPr>
              <a:t> чисел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9997305" y="1582741"/>
            <a:ext cx="2024023" cy="18941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9997305" y="3885464"/>
            <a:ext cx="2113830" cy="1908271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3" y="50135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Історичний екскурс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4" descr="Чиж - векторные изображения, Чиж картинк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>
            <a:off x="307975" y="1164134"/>
            <a:ext cx="98437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Найдавніший</a:t>
            </a:r>
            <a:r>
              <a:rPr lang="ru-RU" sz="2800" b="1" i="1" dirty="0"/>
              <a:t> </a:t>
            </a:r>
            <a:r>
              <a:rPr lang="ru-RU" sz="2800" b="1" i="1" dirty="0" err="1"/>
              <a:t>відомий</a:t>
            </a:r>
            <a:r>
              <a:rPr lang="ru-RU" sz="2800" b="1" i="1" dirty="0"/>
              <a:t> </a:t>
            </a:r>
            <a:r>
              <a:rPr lang="ru-RU" sz="2800" b="1" i="1" dirty="0" err="1"/>
              <a:t>запис</a:t>
            </a:r>
            <a:r>
              <a:rPr lang="ru-RU" sz="2800" b="1" i="1" dirty="0"/>
              <a:t> </a:t>
            </a:r>
            <a:r>
              <a:rPr lang="ru-RU" sz="2800" b="1" i="1" dirty="0" err="1"/>
              <a:t>позиційної</a:t>
            </a:r>
            <a:r>
              <a:rPr lang="ru-RU" sz="2800" b="1" i="1" dirty="0"/>
              <a:t> </a:t>
            </a:r>
            <a:r>
              <a:rPr lang="ru-RU" sz="2800" b="1" i="1" dirty="0" err="1"/>
              <a:t>десяткової</a:t>
            </a:r>
            <a:r>
              <a:rPr lang="ru-RU" sz="2800" b="1" i="1" dirty="0"/>
              <a:t> </a:t>
            </a:r>
            <a:r>
              <a:rPr lang="ru-RU" sz="2800" b="1" i="1" dirty="0" err="1"/>
              <a:t>системи</a:t>
            </a:r>
            <a:r>
              <a:rPr lang="ru-RU" sz="2800" b="1" i="1" dirty="0"/>
              <a:t> </a:t>
            </a:r>
            <a:r>
              <a:rPr lang="ru-RU" sz="2800" b="1" i="1" dirty="0" err="1"/>
              <a:t>виявлено</a:t>
            </a:r>
            <a:r>
              <a:rPr lang="ru-RU" sz="2800" b="1" i="1" dirty="0"/>
              <a:t> в </a:t>
            </a:r>
            <a:r>
              <a:rPr lang="ru-RU" sz="2800" b="1" i="1" dirty="0" err="1"/>
              <a:t>Індії</a:t>
            </a:r>
            <a:r>
              <a:rPr lang="ru-RU" sz="2800" b="1" i="1" dirty="0"/>
              <a:t> в 595 р. Нуль </a:t>
            </a:r>
            <a:r>
              <a:rPr lang="ru-RU" sz="2800" b="1" i="1" dirty="0" err="1"/>
              <a:t>тоді</a:t>
            </a:r>
            <a:r>
              <a:rPr lang="en-US" sz="2800" b="1" i="1" dirty="0"/>
              <a:t> </a:t>
            </a:r>
            <a:r>
              <a:rPr lang="ru-RU" sz="2800" b="1" i="1" dirty="0" err="1"/>
              <a:t>застосовували</a:t>
            </a:r>
            <a:r>
              <a:rPr lang="en-US" sz="2800" b="1" i="1" dirty="0"/>
              <a:t> </a:t>
            </a:r>
            <a:r>
              <a:rPr lang="ru-RU" sz="2800" b="1" i="1" dirty="0"/>
              <a:t>не </a:t>
            </a:r>
            <a:r>
              <a:rPr lang="ru-RU" sz="2800" b="1" i="1" dirty="0" err="1"/>
              <a:t>тільки</a:t>
            </a:r>
            <a:r>
              <a:rPr lang="ru-RU" sz="2800" b="1" i="1" dirty="0"/>
              <a:t> в </a:t>
            </a:r>
            <a:r>
              <a:rPr lang="ru-RU" sz="2800" b="1" i="1" dirty="0" err="1"/>
              <a:t>Індії</a:t>
            </a:r>
            <a:r>
              <a:rPr lang="ru-RU" sz="2800" b="1" i="1" dirty="0"/>
              <a:t>, але й у </a:t>
            </a:r>
            <a:r>
              <a:rPr lang="ru-RU" sz="2800" b="1" i="1" dirty="0" err="1"/>
              <a:t>Китаї</a:t>
            </a:r>
            <a:r>
              <a:rPr lang="ru-RU" sz="2800" b="1" i="1" dirty="0"/>
              <a:t>. </a:t>
            </a:r>
            <a:endParaRPr lang="en-US" sz="2800" b="1" i="1" dirty="0"/>
          </a:p>
          <a:p>
            <a:r>
              <a:rPr lang="ru-RU" sz="2800" b="1" i="1" dirty="0"/>
              <a:t>У </a:t>
            </a:r>
            <a:r>
              <a:rPr lang="ru-RU" sz="2800" b="1" i="1" dirty="0" err="1"/>
              <a:t>цих</a:t>
            </a:r>
            <a:r>
              <a:rPr lang="ru-RU" sz="2800" b="1" i="1" dirty="0"/>
              <a:t> </a:t>
            </a:r>
            <a:r>
              <a:rPr lang="ru-RU" sz="2800" b="1" i="1" dirty="0" err="1"/>
              <a:t>старовинних</a:t>
            </a:r>
            <a:r>
              <a:rPr lang="ru-RU" sz="2800" b="1" i="1" dirty="0"/>
              <a:t> системах для </a:t>
            </a:r>
            <a:r>
              <a:rPr lang="ru-RU" sz="2800" b="1" i="1" dirty="0" err="1"/>
              <a:t>запису</a:t>
            </a:r>
            <a:r>
              <a:rPr lang="ru-RU" sz="2800" b="1" i="1" dirty="0"/>
              <a:t> </a:t>
            </a:r>
            <a:r>
              <a:rPr lang="ru-RU" sz="2800" b="1" i="1" dirty="0" err="1"/>
              <a:t>однакового</a:t>
            </a:r>
            <a:r>
              <a:rPr lang="ru-RU" sz="2800" b="1" i="1" dirty="0"/>
              <a:t> числа </a:t>
            </a:r>
            <a:r>
              <a:rPr lang="ru-RU" sz="2800" b="1" i="1" dirty="0" err="1"/>
              <a:t>використовувалися</a:t>
            </a:r>
            <a:r>
              <a:rPr lang="ru-RU" sz="2800" b="1" i="1" dirty="0"/>
              <a:t> </a:t>
            </a:r>
            <a:r>
              <a:rPr lang="ru-RU" sz="2800" b="1" i="1" dirty="0" err="1"/>
              <a:t>символи</a:t>
            </a:r>
            <a:r>
              <a:rPr lang="ru-RU" sz="2800" b="1" i="1" dirty="0"/>
              <a:t>, </a:t>
            </a:r>
            <a:r>
              <a:rPr lang="ru-RU" sz="2800" b="1" i="1" dirty="0" err="1"/>
              <a:t>поруч</a:t>
            </a:r>
            <a:r>
              <a:rPr lang="ru-RU" sz="2800" b="1" i="1" dirty="0"/>
              <a:t> з </a:t>
            </a:r>
            <a:r>
              <a:rPr lang="ru-RU" sz="2800" b="1" i="1" dirty="0" err="1"/>
              <a:t>якими</a:t>
            </a:r>
            <a:r>
              <a:rPr lang="ru-RU" sz="2800" b="1" i="1" dirty="0"/>
              <a:t> </a:t>
            </a:r>
            <a:r>
              <a:rPr lang="ru-RU" sz="2800" b="1" i="1" dirty="0" err="1"/>
              <a:t>додатково</a:t>
            </a:r>
            <a:r>
              <a:rPr lang="ru-RU" sz="2800" b="1" i="1" dirty="0"/>
              <a:t> </a:t>
            </a:r>
            <a:r>
              <a:rPr lang="ru-RU" sz="2800" b="1" i="1" dirty="0" err="1"/>
              <a:t>позначали</a:t>
            </a:r>
            <a:r>
              <a:rPr lang="ru-RU" sz="2800" b="1" i="1" dirty="0"/>
              <a:t>, в </a:t>
            </a:r>
            <a:r>
              <a:rPr lang="ru-RU" sz="2800" b="1" i="1" dirty="0" err="1"/>
              <a:t>якому</a:t>
            </a:r>
            <a:r>
              <a:rPr lang="ru-RU" sz="2800" b="1" i="1" dirty="0"/>
              <a:t> </a:t>
            </a:r>
            <a:r>
              <a:rPr lang="ru-RU" sz="2800" b="1" i="1" dirty="0" err="1"/>
              <a:t>розряді</a:t>
            </a:r>
            <a:r>
              <a:rPr lang="ru-RU" sz="2800" b="1" i="1" dirty="0"/>
              <a:t> вони стоять. </a:t>
            </a:r>
            <a:r>
              <a:rPr lang="ru-RU" sz="2800" b="1" i="1" dirty="0" err="1"/>
              <a:t>Потім</a:t>
            </a:r>
            <a:r>
              <a:rPr lang="ru-RU" sz="2800" b="1" i="1" dirty="0"/>
              <a:t> перестали </a:t>
            </a:r>
            <a:r>
              <a:rPr lang="ru-RU" sz="2800" b="1" i="1" dirty="0" err="1"/>
              <a:t>позначати</a:t>
            </a:r>
            <a:r>
              <a:rPr lang="ru-RU" sz="2800" b="1" i="1" dirty="0"/>
              <a:t> </a:t>
            </a:r>
            <a:r>
              <a:rPr lang="ru-RU" sz="2800" b="1" i="1" dirty="0" err="1"/>
              <a:t>розряди</a:t>
            </a:r>
            <a:r>
              <a:rPr lang="ru-RU" sz="2800" b="1" i="1" dirty="0"/>
              <a:t>, але число все одно </a:t>
            </a:r>
            <a:r>
              <a:rPr lang="ru-RU" sz="2800" b="1" i="1" dirty="0" err="1"/>
              <a:t>можна</a:t>
            </a:r>
            <a:r>
              <a:rPr lang="ru-RU" sz="2800" b="1" i="1" dirty="0"/>
              <a:t> </a:t>
            </a:r>
            <a:r>
              <a:rPr lang="ru-RU" sz="2800" b="1" i="1" dirty="0" err="1"/>
              <a:t>було</a:t>
            </a:r>
            <a:r>
              <a:rPr lang="ru-RU" sz="2800" b="1" i="1" dirty="0"/>
              <a:t> </a:t>
            </a:r>
            <a:r>
              <a:rPr lang="ru-RU" sz="2800" b="1" i="1" dirty="0" err="1"/>
              <a:t>прочитати</a:t>
            </a:r>
            <a:r>
              <a:rPr lang="ru-RU" sz="2800" b="1" i="1" dirty="0"/>
              <a:t>, </a:t>
            </a:r>
            <a:r>
              <a:rPr lang="ru-RU" sz="2800" b="1" i="1" dirty="0" err="1"/>
              <a:t>оскільки</a:t>
            </a:r>
            <a:r>
              <a:rPr lang="ru-RU" sz="2800" b="1" i="1" dirty="0"/>
              <a:t> у кожного </a:t>
            </a:r>
            <a:r>
              <a:rPr lang="ru-RU" sz="2800" b="1" i="1" dirty="0" err="1"/>
              <a:t>розряду</a:t>
            </a:r>
            <a:r>
              <a:rPr lang="ru-RU" sz="2800" b="1" i="1" dirty="0"/>
              <a:t> є своя </a:t>
            </a:r>
            <a:r>
              <a:rPr lang="ru-RU" sz="2800" b="1" i="1" dirty="0" err="1"/>
              <a:t>позиція</a:t>
            </a:r>
            <a:r>
              <a:rPr lang="ru-RU" sz="2800" b="1" i="1" dirty="0"/>
              <a:t>. А </a:t>
            </a:r>
            <a:r>
              <a:rPr lang="ru-RU" sz="2800" b="1" i="1" dirty="0" err="1"/>
              <a:t>якщо</a:t>
            </a:r>
            <a:r>
              <a:rPr lang="ru-RU" sz="2800" b="1" i="1" dirty="0"/>
              <a:t> </a:t>
            </a:r>
            <a:r>
              <a:rPr lang="ru-RU" sz="2800" b="1" i="1" dirty="0" err="1"/>
              <a:t>позиція</a:t>
            </a:r>
            <a:r>
              <a:rPr lang="ru-RU" sz="2800" b="1" i="1" dirty="0"/>
              <a:t> </a:t>
            </a:r>
            <a:r>
              <a:rPr lang="ru-RU" sz="2800" b="1" i="1" dirty="0" err="1"/>
              <a:t>порожня</a:t>
            </a:r>
            <a:r>
              <a:rPr lang="ru-RU" sz="2800" b="1" i="1" dirty="0"/>
              <a:t>, </a:t>
            </a:r>
            <a:r>
              <a:rPr lang="ru-RU" sz="2800" b="1" i="1" dirty="0" err="1"/>
              <a:t>її</a:t>
            </a:r>
            <a:r>
              <a:rPr lang="ru-RU" sz="2800" b="1" i="1" dirty="0"/>
              <a:t> </a:t>
            </a:r>
            <a:r>
              <a:rPr lang="ru-RU" sz="2800" b="1" i="1" dirty="0" err="1"/>
              <a:t>потрібно</a:t>
            </a:r>
            <a:r>
              <a:rPr lang="ru-RU" sz="2800" b="1" i="1" dirty="0"/>
              <a:t> </a:t>
            </a:r>
            <a:r>
              <a:rPr lang="ru-RU" sz="2800" b="1" i="1" dirty="0" err="1"/>
              <a:t>позначити</a:t>
            </a:r>
            <a:r>
              <a:rPr lang="ru-RU" sz="2800" b="1" i="1" dirty="0"/>
              <a:t> нулем. У </a:t>
            </a:r>
            <a:r>
              <a:rPr lang="ru-RU" sz="2800" b="1" i="1" dirty="0" err="1"/>
              <a:t>пізніх</a:t>
            </a:r>
            <a:r>
              <a:rPr lang="ru-RU" sz="2800" b="1" i="1" dirty="0"/>
              <a:t> </a:t>
            </a:r>
            <a:r>
              <a:rPr lang="ru-RU" sz="2800" b="1" i="1" dirty="0" err="1"/>
              <a:t>вавилонських</a:t>
            </a:r>
            <a:r>
              <a:rPr lang="ru-RU" sz="2800" b="1" i="1" dirty="0"/>
              <a:t> текстах </a:t>
            </a:r>
            <a:r>
              <a:rPr lang="ru-RU" sz="2800" b="1" i="1" dirty="0" err="1"/>
              <a:t>такий</a:t>
            </a:r>
            <a:r>
              <a:rPr lang="ru-RU" sz="2800" b="1" i="1" dirty="0"/>
              <a:t> знак став </a:t>
            </a:r>
            <a:r>
              <a:rPr lang="ru-RU" sz="2800" b="1" i="1" dirty="0" err="1"/>
              <a:t>з'являтися</a:t>
            </a:r>
            <a:r>
              <a:rPr lang="ru-RU" sz="2800" b="1" i="1" dirty="0"/>
              <a:t>, але в </a:t>
            </a:r>
            <a:r>
              <a:rPr lang="ru-RU" sz="2800" b="1" i="1" dirty="0" err="1"/>
              <a:t>кінці</a:t>
            </a:r>
            <a:r>
              <a:rPr lang="ru-RU" sz="2800" b="1" i="1" dirty="0"/>
              <a:t> числа </a:t>
            </a:r>
            <a:r>
              <a:rPr lang="ru-RU" sz="2800" b="1" i="1" dirty="0" err="1"/>
              <a:t>його</a:t>
            </a:r>
            <a:r>
              <a:rPr lang="ru-RU" sz="2800" b="1" i="1" dirty="0"/>
              <a:t> не ставили. Лише в </a:t>
            </a:r>
            <a:r>
              <a:rPr lang="ru-RU" sz="2800" b="1" i="1" dirty="0" err="1"/>
              <a:t>Індії</a:t>
            </a:r>
            <a:r>
              <a:rPr lang="ru-RU" sz="2800" b="1" i="1" dirty="0"/>
              <a:t> нуль остаточно </a:t>
            </a:r>
            <a:r>
              <a:rPr lang="ru-RU" sz="2800" b="1" i="1" dirty="0" err="1"/>
              <a:t>зайняв</a:t>
            </a:r>
            <a:r>
              <a:rPr lang="ru-RU" sz="2800" b="1" i="1" dirty="0"/>
              <a:t> </a:t>
            </a:r>
            <a:r>
              <a:rPr lang="ru-RU" sz="2800" b="1" i="1" dirty="0" err="1"/>
              <a:t>своє</a:t>
            </a:r>
            <a:r>
              <a:rPr lang="ru-RU" sz="2800" b="1" i="1" dirty="0"/>
              <a:t> </a:t>
            </a:r>
            <a:r>
              <a:rPr lang="ru-RU" sz="2800" b="1" i="1" dirty="0" err="1"/>
              <a:t>місце</a:t>
            </a:r>
            <a:r>
              <a:rPr lang="ru-RU" sz="2800" b="1" i="1" dirty="0"/>
              <a:t>, </a:t>
            </a:r>
            <a:r>
              <a:rPr lang="ru-RU" sz="2800" b="1" i="1" dirty="0" err="1"/>
              <a:t>цей</a:t>
            </a:r>
            <a:r>
              <a:rPr lang="ru-RU" sz="2800" b="1" i="1" dirty="0"/>
              <a:t> </a:t>
            </a:r>
            <a:r>
              <a:rPr lang="ru-RU" sz="2800" b="1" i="1" dirty="0" err="1"/>
              <a:t>запис</a:t>
            </a:r>
            <a:r>
              <a:rPr lang="ru-RU" sz="2800" b="1" i="1" dirty="0"/>
              <a:t> </a:t>
            </a:r>
            <a:r>
              <a:rPr lang="ru-RU" sz="2800" b="1" i="1" dirty="0" err="1"/>
              <a:t>поширився</a:t>
            </a:r>
            <a:r>
              <a:rPr lang="ru-RU" sz="2800" b="1" i="1" dirty="0"/>
              <a:t> </a:t>
            </a:r>
            <a:r>
              <a:rPr lang="ru-RU" sz="2800" b="1" i="1" dirty="0" err="1"/>
              <a:t>потім</a:t>
            </a:r>
            <a:r>
              <a:rPr lang="ru-RU" sz="2800" b="1" i="1" dirty="0"/>
              <a:t> по </a:t>
            </a:r>
            <a:r>
              <a:rPr lang="ru-RU" sz="2800" b="1" i="1" dirty="0" err="1"/>
              <a:t>всьому</a:t>
            </a:r>
            <a:r>
              <a:rPr lang="ru-RU" sz="2800" b="1" i="1" dirty="0"/>
              <a:t> </a:t>
            </a:r>
            <a:r>
              <a:rPr lang="ru-RU" sz="2800" b="1" i="1" dirty="0" err="1"/>
              <a:t>світу</a:t>
            </a:r>
            <a:r>
              <a:rPr lang="ru-RU" sz="2800" b="1" i="1" dirty="0"/>
              <a:t>.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4614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612775" y="1635268"/>
            <a:ext cx="98095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000" b="1" i="1" dirty="0"/>
              <a:t>25.° </a:t>
            </a:r>
            <a:r>
              <a:rPr lang="ru-RU" sz="2000" b="1" i="1" dirty="0" err="1"/>
              <a:t>Запишіть</a:t>
            </a:r>
            <a:r>
              <a:rPr lang="ru-RU" sz="2000" b="1" i="1" dirty="0"/>
              <a:t> цифрами число:</a:t>
            </a:r>
          </a:p>
          <a:p>
            <a:pPr fontAlgn="base">
              <a:lnSpc>
                <a:spcPct val="150000"/>
              </a:lnSpc>
            </a:pPr>
            <a:r>
              <a:rPr lang="ru-RU" sz="2000" b="1" i="1" dirty="0"/>
              <a:t>1) сорок </a:t>
            </a:r>
            <a:r>
              <a:rPr lang="ru-RU" sz="2000" b="1" i="1" dirty="0" err="1"/>
              <a:t>шість</a:t>
            </a:r>
            <a:r>
              <a:rPr lang="ru-RU" sz="2000" b="1" i="1" dirty="0"/>
              <a:t> </a:t>
            </a:r>
            <a:r>
              <a:rPr lang="ru-RU" sz="2000" b="1" i="1" dirty="0" err="1"/>
              <a:t>мільярдів</a:t>
            </a:r>
            <a:r>
              <a:rPr lang="ru-RU" sz="2000" b="1" i="1" dirty="0"/>
              <a:t> </a:t>
            </a:r>
            <a:r>
              <a:rPr lang="ru-RU" sz="2000" b="1" i="1" dirty="0" err="1"/>
              <a:t>чотириста</a:t>
            </a:r>
            <a:r>
              <a:rPr lang="ru-RU" sz="2000" b="1" i="1" dirty="0"/>
              <a:t> </a:t>
            </a:r>
            <a:r>
              <a:rPr lang="ru-RU" sz="2000" b="1" i="1" dirty="0" err="1"/>
              <a:t>п’ятдесят</a:t>
            </a:r>
            <a:r>
              <a:rPr lang="ru-RU" sz="2000" b="1" i="1" dirty="0"/>
              <a:t> </a:t>
            </a:r>
            <a:r>
              <a:rPr lang="ru-RU" sz="2000" b="1" i="1" dirty="0" err="1"/>
              <a:t>сім</a:t>
            </a:r>
            <a:r>
              <a:rPr lang="en-US" sz="2000" b="1" i="1" dirty="0"/>
              <a:t> </a:t>
            </a:r>
            <a:r>
              <a:rPr lang="ru-RU" sz="2000" b="1" i="1" dirty="0" err="1"/>
              <a:t>мільйонів</a:t>
            </a:r>
            <a:r>
              <a:rPr lang="ru-RU" sz="2000" b="1" i="1" dirty="0"/>
              <a:t> </a:t>
            </a:r>
            <a:r>
              <a:rPr lang="ru-RU" sz="2000" b="1" i="1" dirty="0" err="1"/>
              <a:t>сімсот</a:t>
            </a:r>
            <a:r>
              <a:rPr lang="ru-RU" sz="2000" b="1" i="1" dirty="0"/>
              <a:t> </a:t>
            </a:r>
            <a:r>
              <a:rPr lang="ru-RU" sz="2000" b="1" i="1" dirty="0" err="1"/>
              <a:t>двадцять</a:t>
            </a:r>
            <a:r>
              <a:rPr lang="ru-RU" sz="2000" b="1" i="1" dirty="0"/>
              <a:t> </a:t>
            </a:r>
            <a:r>
              <a:rPr lang="ru-RU" sz="2000" b="1" i="1" dirty="0" err="1"/>
              <a:t>сім</a:t>
            </a:r>
            <a:r>
              <a:rPr lang="ru-RU" sz="2000" b="1" i="1" dirty="0"/>
              <a:t> </a:t>
            </a:r>
            <a:r>
              <a:rPr lang="ru-RU" sz="2000" b="1" i="1" dirty="0" err="1"/>
              <a:t>тисяч</a:t>
            </a:r>
            <a:r>
              <a:rPr lang="ru-RU" sz="2000" b="1" i="1" dirty="0"/>
              <a:t> триста</a:t>
            </a:r>
            <a:r>
              <a:rPr lang="en-US" sz="2000" b="1" i="1" dirty="0"/>
              <a:t> </a:t>
            </a:r>
            <a:r>
              <a:rPr lang="ru-RU" sz="2000" b="1" i="1" dirty="0" err="1"/>
              <a:t>вісімдесят</a:t>
            </a:r>
            <a:r>
              <a:rPr lang="ru-RU" sz="2000" b="1" i="1" dirty="0"/>
              <a:t> </a:t>
            </a:r>
            <a:r>
              <a:rPr lang="ru-RU" sz="2000" b="1" i="1" dirty="0" err="1"/>
              <a:t>вісім</a:t>
            </a:r>
            <a:r>
              <a:rPr lang="ru-RU" sz="2000" b="1" i="1" dirty="0"/>
              <a:t>;</a:t>
            </a:r>
          </a:p>
          <a:p>
            <a:pPr fontAlgn="base">
              <a:lnSpc>
                <a:spcPct val="150000"/>
              </a:lnSpc>
            </a:pPr>
            <a:r>
              <a:rPr lang="ru-RU" sz="2000" b="1" i="1" dirty="0"/>
              <a:t>2) </a:t>
            </a:r>
            <a:r>
              <a:rPr lang="ru-RU" sz="2000" b="1" i="1" dirty="0" err="1"/>
              <a:t>шістсот</a:t>
            </a:r>
            <a:r>
              <a:rPr lang="ru-RU" sz="2000" b="1" i="1" dirty="0"/>
              <a:t> </a:t>
            </a:r>
            <a:r>
              <a:rPr lang="ru-RU" sz="2000" b="1" i="1" dirty="0" err="1"/>
              <a:t>тридцять</a:t>
            </a:r>
            <a:r>
              <a:rPr lang="ru-RU" sz="2000" b="1" i="1" dirty="0"/>
              <a:t> два </a:t>
            </a:r>
            <a:r>
              <a:rPr lang="ru-RU" sz="2000" b="1" i="1" dirty="0" err="1"/>
              <a:t>мільярди</a:t>
            </a:r>
            <a:r>
              <a:rPr lang="ru-RU" sz="2000" b="1" i="1" dirty="0"/>
              <a:t> </a:t>
            </a:r>
            <a:r>
              <a:rPr lang="ru-RU" sz="2000" b="1" i="1" dirty="0" err="1"/>
              <a:t>двісті</a:t>
            </a:r>
            <a:r>
              <a:rPr lang="ru-RU" sz="2000" b="1" i="1" dirty="0"/>
              <a:t> </a:t>
            </a:r>
            <a:r>
              <a:rPr lang="ru-RU" sz="2000" b="1" i="1" dirty="0" err="1"/>
              <a:t>чотири</a:t>
            </a:r>
            <a:r>
              <a:rPr lang="en-US" sz="2000" b="1" i="1" dirty="0"/>
              <a:t> </a:t>
            </a:r>
            <a:r>
              <a:rPr lang="ru-RU" sz="2000" b="1" i="1" dirty="0" err="1"/>
              <a:t>мільйони</a:t>
            </a:r>
            <a:r>
              <a:rPr lang="ru-RU" sz="2000" b="1" i="1" dirty="0"/>
              <a:t> </a:t>
            </a:r>
            <a:r>
              <a:rPr lang="ru-RU" sz="2000" b="1" i="1" dirty="0" err="1"/>
              <a:t>тридцять</a:t>
            </a:r>
            <a:r>
              <a:rPr lang="en-US" sz="2000" b="1" i="1" dirty="0"/>
              <a:t> </a:t>
            </a:r>
            <a:r>
              <a:rPr lang="ru-RU" sz="2000" b="1" i="1" dirty="0" err="1"/>
              <a:t>п’ять</a:t>
            </a:r>
            <a:r>
              <a:rPr lang="ru-RU" sz="2000" b="1" i="1" dirty="0"/>
              <a:t> </a:t>
            </a:r>
            <a:r>
              <a:rPr lang="ru-RU" sz="2000" b="1" i="1" dirty="0" err="1"/>
              <a:t>тисяч</a:t>
            </a:r>
            <a:r>
              <a:rPr lang="ru-RU" sz="2000" b="1" i="1" dirty="0"/>
              <a:t> сорок </a:t>
            </a:r>
            <a:r>
              <a:rPr lang="ru-RU" sz="2000" b="1" i="1" dirty="0" err="1"/>
              <a:t>сім</a:t>
            </a:r>
            <a:r>
              <a:rPr lang="ru-RU" sz="2000" b="1" i="1" dirty="0"/>
              <a:t>;</a:t>
            </a:r>
          </a:p>
          <a:p>
            <a:pPr fontAlgn="base">
              <a:lnSpc>
                <a:spcPct val="150000"/>
              </a:lnSpc>
            </a:pPr>
            <a:r>
              <a:rPr lang="ru-RU" sz="2000" b="1" i="1" dirty="0"/>
              <a:t>3) сто </a:t>
            </a:r>
            <a:r>
              <a:rPr lang="ru-RU" sz="2000" b="1" i="1" dirty="0" err="1"/>
              <a:t>п’ять</a:t>
            </a:r>
            <a:r>
              <a:rPr lang="ru-RU" sz="2000" b="1" i="1" dirty="0"/>
              <a:t> </a:t>
            </a:r>
            <a:r>
              <a:rPr lang="ru-RU" sz="2000" b="1" i="1" dirty="0" err="1"/>
              <a:t>мільярдів</a:t>
            </a:r>
            <a:r>
              <a:rPr lang="ru-RU" sz="2000" b="1" i="1" dirty="0"/>
              <a:t> </a:t>
            </a:r>
            <a:r>
              <a:rPr lang="ru-RU" sz="2000" b="1" i="1" dirty="0" err="1"/>
              <a:t>п’ятсот</a:t>
            </a:r>
            <a:r>
              <a:rPr lang="ru-RU" sz="2000" b="1" i="1" dirty="0"/>
              <a:t> </a:t>
            </a:r>
            <a:r>
              <a:rPr lang="ru-RU" sz="2000" b="1" i="1" dirty="0" err="1"/>
              <a:t>тридцять</a:t>
            </a:r>
            <a:r>
              <a:rPr lang="ru-RU" sz="2000" b="1" i="1" dirty="0"/>
              <a:t> </a:t>
            </a:r>
            <a:r>
              <a:rPr lang="ru-RU" sz="2000" b="1" i="1" dirty="0" err="1"/>
              <a:t>дев’ять</a:t>
            </a:r>
            <a:r>
              <a:rPr lang="en-US" sz="2000" b="1" i="1" dirty="0"/>
              <a:t> </a:t>
            </a:r>
            <a:r>
              <a:rPr lang="ru-RU" sz="2000" b="1" i="1" dirty="0" err="1"/>
              <a:t>тисяч</a:t>
            </a:r>
            <a:r>
              <a:rPr lang="en-US" sz="2000" b="1" i="1" dirty="0"/>
              <a:t> </a:t>
            </a:r>
            <a:r>
              <a:rPr lang="ru-RU" sz="2000" b="1" i="1" dirty="0"/>
              <a:t>сто;</a:t>
            </a:r>
          </a:p>
          <a:p>
            <a:pPr fontAlgn="base">
              <a:lnSpc>
                <a:spcPct val="150000"/>
              </a:lnSpc>
            </a:pPr>
            <a:r>
              <a:rPr lang="ru-RU" sz="2000" b="1" i="1" dirty="0"/>
              <a:t>4) </a:t>
            </a:r>
            <a:r>
              <a:rPr lang="ru-RU" sz="2000" b="1" i="1" dirty="0" err="1"/>
              <a:t>тридцять</a:t>
            </a:r>
            <a:r>
              <a:rPr lang="ru-RU" sz="2000" b="1" i="1" dirty="0"/>
              <a:t> </a:t>
            </a:r>
            <a:r>
              <a:rPr lang="ru-RU" sz="2000" b="1" i="1" dirty="0" err="1"/>
              <a:t>мільярдів</a:t>
            </a:r>
            <a:r>
              <a:rPr lang="ru-RU" sz="2000" b="1" i="1" dirty="0"/>
              <a:t> </a:t>
            </a:r>
            <a:r>
              <a:rPr lang="ru-RU" sz="2000" b="1" i="1" dirty="0" err="1"/>
              <a:t>двадцять</a:t>
            </a:r>
            <a:r>
              <a:rPr lang="ru-RU" sz="2000" b="1" i="1" dirty="0"/>
              <a:t> </a:t>
            </a:r>
            <a:r>
              <a:rPr lang="ru-RU" sz="2000" b="1" i="1" dirty="0" err="1"/>
              <a:t>тисяч</a:t>
            </a:r>
            <a:r>
              <a:rPr lang="ru-RU" sz="2000" b="1" i="1" dirty="0"/>
              <a:t> </a:t>
            </a:r>
            <a:r>
              <a:rPr lang="ru-RU" sz="2000" b="1" i="1" dirty="0" err="1"/>
              <a:t>дев’яносто</a:t>
            </a:r>
            <a:r>
              <a:rPr lang="ru-RU" sz="2000" b="1" i="1" dirty="0"/>
              <a:t>;</a:t>
            </a:r>
          </a:p>
          <a:p>
            <a:pPr fontAlgn="base">
              <a:lnSpc>
                <a:spcPct val="150000"/>
              </a:lnSpc>
            </a:pPr>
            <a:r>
              <a:rPr lang="ru-RU" sz="2000" b="1" i="1" dirty="0"/>
              <a:t>5) </a:t>
            </a:r>
            <a:r>
              <a:rPr lang="ru-RU" sz="2000" b="1" i="1" dirty="0" err="1"/>
              <a:t>вісім</a:t>
            </a:r>
            <a:r>
              <a:rPr lang="ru-RU" sz="2000" b="1" i="1" dirty="0"/>
              <a:t> </a:t>
            </a:r>
            <a:r>
              <a:rPr lang="ru-RU" sz="2000" b="1" i="1" dirty="0" err="1"/>
              <a:t>мільярдів</a:t>
            </a:r>
            <a:r>
              <a:rPr lang="ru-RU" sz="2000" b="1" i="1" dirty="0"/>
              <a:t> </a:t>
            </a:r>
            <a:r>
              <a:rPr lang="ru-RU" sz="2000" b="1" i="1" dirty="0" err="1"/>
              <a:t>сім</a:t>
            </a:r>
            <a:r>
              <a:rPr lang="ru-RU" sz="2000" b="1" i="1" dirty="0"/>
              <a:t> </a:t>
            </a:r>
            <a:r>
              <a:rPr lang="ru-RU" sz="2000" b="1" i="1" dirty="0" err="1"/>
              <a:t>мільйонів</a:t>
            </a:r>
            <a:r>
              <a:rPr lang="ru-RU" sz="2000" b="1" i="1" dirty="0"/>
              <a:t> </a:t>
            </a:r>
            <a:r>
              <a:rPr lang="ru-RU" sz="2000" b="1" i="1" dirty="0" err="1"/>
              <a:t>п’ятнадцять</a:t>
            </a:r>
            <a:r>
              <a:rPr lang="ru-RU" sz="2000" b="1" i="1" dirty="0"/>
              <a:t> </a:t>
            </a:r>
            <a:r>
              <a:rPr lang="ru-RU" sz="2000" b="1" i="1" dirty="0" err="1"/>
              <a:t>тисяч</a:t>
            </a:r>
            <a:r>
              <a:rPr lang="ru-RU" sz="2000" b="1" i="1" dirty="0"/>
              <a:t> </a:t>
            </a:r>
            <a:r>
              <a:rPr lang="ru-RU" sz="2000" b="1" i="1" dirty="0" err="1"/>
              <a:t>чотирнадцять</a:t>
            </a:r>
            <a:r>
              <a:rPr lang="ru-RU" sz="2000" b="1" i="1" dirty="0"/>
              <a:t>;</a:t>
            </a:r>
          </a:p>
          <a:p>
            <a:pPr fontAlgn="base">
              <a:lnSpc>
                <a:spcPct val="150000"/>
              </a:lnSpc>
            </a:pPr>
            <a:r>
              <a:rPr lang="ru-RU" sz="2000" b="1" i="1" dirty="0"/>
              <a:t>6) один </a:t>
            </a:r>
            <a:r>
              <a:rPr lang="ru-RU" sz="2000" b="1" i="1" dirty="0" err="1"/>
              <a:t>мільярд</a:t>
            </a:r>
            <a:r>
              <a:rPr lang="ru-RU" sz="2000" b="1" i="1" dirty="0"/>
              <a:t> </a:t>
            </a:r>
            <a:r>
              <a:rPr lang="ru-RU" sz="2000" b="1" i="1" dirty="0" err="1"/>
              <a:t>дві</a:t>
            </a:r>
            <a:r>
              <a:rPr lang="ru-RU" sz="2000" b="1" i="1" dirty="0"/>
              <a:t> </a:t>
            </a:r>
            <a:r>
              <a:rPr lang="ru-RU" sz="2000" b="1" i="1" dirty="0" err="1"/>
              <a:t>тисячі</a:t>
            </a:r>
            <a:r>
              <a:rPr lang="ru-RU" sz="2000" b="1" i="1" dirty="0"/>
              <a:t> два.</a:t>
            </a: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3" y="50135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Робота з підручником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4" descr="Чиж - векторные изображения, Чиж картинк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94763" y="1044100"/>
            <a:ext cx="26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chemeClr val="accent1"/>
                </a:solidFill>
              </a:rPr>
              <a:t>Виконати вправу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9434" y="2565075"/>
            <a:ext cx="285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46 457 727 388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2354" y="3536692"/>
            <a:ext cx="324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632 204 035 047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24105" y="3947276"/>
            <a:ext cx="312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105 000 539 100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8970" y="4439888"/>
            <a:ext cx="35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30 000 020 090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2294" y="1680074"/>
            <a:ext cx="1455576" cy="2057664"/>
          </a:xfrm>
          <a:prstGeom prst="rect">
            <a:avLst/>
          </a:prstGeom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67C8FD9C-3766-9EA4-1442-EFD0EC088AE3}"/>
              </a:ext>
            </a:extLst>
          </p:cNvPr>
          <p:cNvSpPr/>
          <p:nvPr/>
        </p:nvSpPr>
        <p:spPr>
          <a:xfrm>
            <a:off x="0" y="5719391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12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0529" y="4876930"/>
            <a:ext cx="35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8 007 015 014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1067" y="5359365"/>
            <a:ext cx="358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1 000 002 002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1203612" y="4491645"/>
            <a:ext cx="3724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ru-RU" sz="3200" b="1" i="1" dirty="0">
                <a:solidFill>
                  <a:prstClr val="black"/>
                </a:solidFill>
              </a:rPr>
              <a:t>4) </a:t>
            </a:r>
            <a:r>
              <a:rPr lang="uk-UA" sz="3200" b="1" i="1" dirty="0"/>
              <a:t>791 105</a:t>
            </a:r>
            <a:r>
              <a:rPr lang="en-US" sz="3200" b="1" i="1" dirty="0"/>
              <a:t> = </a:t>
            </a:r>
          </a:p>
          <a:p>
            <a:pPr lvl="0" fontAlgn="base">
              <a:lnSpc>
                <a:spcPct val="150000"/>
              </a:lnSpc>
            </a:pPr>
            <a:r>
              <a:rPr lang="ru-RU" sz="3200" b="1" i="1" dirty="0">
                <a:solidFill>
                  <a:prstClr val="black"/>
                </a:solidFill>
              </a:rPr>
              <a:t>5) </a:t>
            </a:r>
            <a:r>
              <a:rPr lang="uk-UA" sz="3200" b="1" i="1" dirty="0"/>
              <a:t>32 598</a:t>
            </a:r>
            <a:r>
              <a:rPr lang="ru-RU" sz="3200" b="1" i="1" dirty="0">
                <a:solidFill>
                  <a:prstClr val="black"/>
                </a:solidFill>
              </a:rPr>
              <a:t> </a:t>
            </a:r>
            <a:r>
              <a:rPr lang="uk-UA" sz="3200" b="1" i="1" dirty="0"/>
              <a:t>009 </a:t>
            </a:r>
            <a:r>
              <a:rPr lang="ru-RU" sz="3200" b="1" i="1" dirty="0">
                <a:solidFill>
                  <a:prstClr val="black"/>
                </a:solidFill>
              </a:rPr>
              <a:t>= </a:t>
            </a:r>
          </a:p>
          <a:p>
            <a:pPr fontAlgn="base">
              <a:lnSpc>
                <a:spcPct val="150000"/>
              </a:lnSpc>
            </a:pPr>
            <a:r>
              <a:rPr lang="ru-RU" sz="3200" b="1" i="1" dirty="0">
                <a:solidFill>
                  <a:prstClr val="black"/>
                </a:solidFill>
              </a:rPr>
              <a:t>6) </a:t>
            </a:r>
            <a:r>
              <a:rPr lang="uk-UA" sz="3200" b="1" i="1" dirty="0"/>
              <a:t>540 007 020</a:t>
            </a:r>
            <a:r>
              <a:rPr lang="en-US" sz="3200" b="1" i="1" dirty="0"/>
              <a:t> </a:t>
            </a:r>
            <a:r>
              <a:rPr lang="ru-RU" sz="3200" b="1" i="1" dirty="0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877" y="951039"/>
            <a:ext cx="1688825" cy="2241369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936535" y="1516074"/>
            <a:ext cx="906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30.</a:t>
            </a:r>
            <a:r>
              <a:rPr lang="ru-RU" sz="2800" b="1" i="1" baseline="30000" dirty="0"/>
              <a:t>•</a:t>
            </a:r>
            <a:r>
              <a:rPr lang="ru-RU" sz="2800" b="1" i="1" dirty="0"/>
              <a:t> Подайте у </a:t>
            </a:r>
            <a:r>
              <a:rPr lang="ru-RU" sz="2800" b="1" i="1" dirty="0" err="1"/>
              <a:t>вигляді</a:t>
            </a:r>
            <a:r>
              <a:rPr lang="ru-RU" sz="2800" b="1" i="1" dirty="0"/>
              <a:t> </a:t>
            </a:r>
            <a:r>
              <a:rPr lang="ru-RU" sz="2800" b="1" i="1" dirty="0" err="1"/>
              <a:t>суми</a:t>
            </a:r>
            <a:r>
              <a:rPr lang="ru-RU" sz="2800" b="1" i="1" dirty="0"/>
              <a:t> </a:t>
            </a:r>
            <a:r>
              <a:rPr lang="ru-RU" sz="2800" b="1" i="1" dirty="0" err="1"/>
              <a:t>розрядних</a:t>
            </a:r>
            <a:r>
              <a:rPr lang="ru-RU" sz="2800" b="1" i="1" dirty="0"/>
              <a:t> </a:t>
            </a:r>
            <a:r>
              <a:rPr lang="ru-RU" sz="2800" b="1" i="1" dirty="0" err="1"/>
              <a:t>доданків</a:t>
            </a:r>
            <a:r>
              <a:rPr lang="ru-RU" sz="2800" b="1" i="1" dirty="0"/>
              <a:t> число:</a:t>
            </a: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3" y="50135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Робота з підручником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4" descr="Чиж - векторные изображения, Чиж картинк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94763" y="1044100"/>
            <a:ext cx="26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chemeClr val="accent1"/>
                </a:solidFill>
              </a:rPr>
              <a:t>Виконати вправу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6393" y="4659881"/>
            <a:ext cx="543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700 000 + 90 000 + 1 000 + 100 + 5 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46999" y="3114965"/>
            <a:ext cx="310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2000 + 300 + 70 + 5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15450" y="2371425"/>
            <a:ext cx="2354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800 + 40 + 6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6293" y="3829414"/>
            <a:ext cx="450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10 000 + 2 000 + 600 + 10 + 9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9200" y="5370321"/>
            <a:ext cx="821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30 000 000 + 2 000 000 + 500 000 + 90 000 + 8 000 + 9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5798" y="6137738"/>
            <a:ext cx="792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2F3242"/>
                </a:solidFill>
              </a:rPr>
              <a:t>500 000 000 + 40 000 000 + 7 000 + 20</a:t>
            </a:r>
            <a:endParaRPr lang="uk-UA" sz="2800" b="1" i="1" dirty="0">
              <a:solidFill>
                <a:srgbClr val="2F3242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id="{67C8FD9C-3766-9EA4-1442-EFD0EC088AE3}"/>
              </a:ext>
            </a:extLst>
          </p:cNvPr>
          <p:cNvSpPr/>
          <p:nvPr/>
        </p:nvSpPr>
        <p:spPr>
          <a:xfrm>
            <a:off x="0" y="5719391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13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12775" y="215110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/>
              <a:t>1) 846</a:t>
            </a:r>
            <a:r>
              <a:rPr lang="en-US" sz="3200" b="1" i="1" dirty="0"/>
              <a:t> = </a:t>
            </a:r>
            <a:endParaRPr lang="uk-UA" sz="3200" b="1" i="1" dirty="0"/>
          </a:p>
          <a:p>
            <a:pPr>
              <a:lnSpc>
                <a:spcPct val="150000"/>
              </a:lnSpc>
            </a:pPr>
            <a:r>
              <a:rPr lang="uk-UA" sz="3200" b="1" i="1" dirty="0"/>
              <a:t>2) 2375</a:t>
            </a:r>
            <a:r>
              <a:rPr lang="en-US" sz="3200" b="1" i="1" dirty="0"/>
              <a:t> =</a:t>
            </a:r>
          </a:p>
          <a:p>
            <a:pPr>
              <a:lnSpc>
                <a:spcPct val="150000"/>
              </a:lnSpc>
            </a:pPr>
            <a:r>
              <a:rPr lang="uk-UA" sz="3200" b="1" i="1" dirty="0"/>
              <a:t>3) 12 619</a:t>
            </a:r>
            <a:r>
              <a:rPr lang="en-US" sz="3200" b="1" i="1" dirty="0"/>
              <a:t> = 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24927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  <p:bldP spid="2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b="11398"/>
          <a:stretch/>
        </p:blipFill>
        <p:spPr>
          <a:xfrm>
            <a:off x="9422636" y="919467"/>
            <a:ext cx="2588824" cy="185452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2775" y="1115197"/>
            <a:ext cx="1079581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dirty="0"/>
              <a:t>32.</a:t>
            </a:r>
            <a:r>
              <a:rPr lang="uk-UA" sz="2800" b="1" i="1" baseline="30000" dirty="0"/>
              <a:t>•</a:t>
            </a:r>
            <a:r>
              <a:rPr lang="uk-UA" sz="2800" b="1" i="1" dirty="0"/>
              <a:t> Запишіть число, яке:</a:t>
            </a:r>
          </a:p>
          <a:p>
            <a:pPr marL="514350" indent="-514350">
              <a:buAutoNum type="arabicParenR"/>
            </a:pPr>
            <a:r>
              <a:rPr lang="ru-RU" sz="2800" b="1" i="1" dirty="0"/>
              <a:t>на 1 </a:t>
            </a:r>
            <a:r>
              <a:rPr lang="ru-RU" sz="2800" b="1" i="1" dirty="0" err="1"/>
              <a:t>менше</a:t>
            </a:r>
            <a:r>
              <a:rPr lang="ru-RU" sz="2800" b="1" i="1" dirty="0"/>
              <a:t> </a:t>
            </a:r>
            <a:r>
              <a:rPr lang="ru-RU" sz="2800" b="1" i="1" dirty="0" err="1"/>
              <a:t>від</a:t>
            </a:r>
            <a:r>
              <a:rPr lang="ru-RU" sz="2800" b="1" i="1" dirty="0"/>
              <a:t> </a:t>
            </a:r>
            <a:r>
              <a:rPr lang="ru-RU" sz="2800" b="1" i="1" dirty="0" err="1"/>
              <a:t>найменшого</a:t>
            </a:r>
            <a:r>
              <a:rPr lang="ru-RU" sz="2800" b="1" i="1" dirty="0"/>
              <a:t> </a:t>
            </a:r>
            <a:r>
              <a:rPr lang="ru-RU" sz="2800" b="1" i="1" dirty="0" err="1"/>
              <a:t>трицифрового</a:t>
            </a:r>
            <a:r>
              <a:rPr lang="en-US" sz="2800" b="1" i="1" dirty="0"/>
              <a:t> </a:t>
            </a:r>
            <a:r>
              <a:rPr lang="uk-UA" sz="2800" b="1" i="1" dirty="0"/>
              <a:t>числа;</a:t>
            </a:r>
            <a:endParaRPr lang="en-US" sz="2800" b="1" i="1" dirty="0"/>
          </a:p>
          <a:p>
            <a:pPr marL="514350" indent="-514350">
              <a:buAutoNum type="arabicParenR"/>
            </a:pPr>
            <a:endParaRPr lang="uk-UA" sz="2800" b="1" i="1" dirty="0"/>
          </a:p>
          <a:p>
            <a:r>
              <a:rPr lang="ru-RU" sz="2800" b="1" i="1" dirty="0"/>
              <a:t>2) на 4 </a:t>
            </a:r>
            <a:r>
              <a:rPr lang="ru-RU" sz="2800" b="1" i="1" dirty="0" err="1"/>
              <a:t>більше</a:t>
            </a:r>
            <a:r>
              <a:rPr lang="ru-RU" sz="2800" b="1" i="1" dirty="0"/>
              <a:t> за </a:t>
            </a:r>
            <a:r>
              <a:rPr lang="ru-RU" sz="2800" b="1" i="1" dirty="0" err="1"/>
              <a:t>найбільше</a:t>
            </a:r>
            <a:r>
              <a:rPr lang="ru-RU" sz="2800" b="1" i="1" dirty="0"/>
              <a:t> </a:t>
            </a:r>
            <a:r>
              <a:rPr lang="ru-RU" sz="2800" b="1" i="1" dirty="0" err="1"/>
              <a:t>трицифрове</a:t>
            </a:r>
            <a:r>
              <a:rPr lang="ru-RU" sz="2800" b="1" i="1" dirty="0"/>
              <a:t> число;</a:t>
            </a:r>
            <a:endParaRPr lang="en-US" sz="2800" b="1" i="1" dirty="0"/>
          </a:p>
          <a:p>
            <a:endParaRPr lang="ru-RU" sz="2800" b="1" i="1" dirty="0"/>
          </a:p>
          <a:p>
            <a:r>
              <a:rPr lang="ru-RU" sz="2800" b="1" i="1" dirty="0"/>
              <a:t>3) на 5 </a:t>
            </a:r>
            <a:r>
              <a:rPr lang="ru-RU" sz="2800" b="1" i="1" dirty="0" err="1"/>
              <a:t>менше</a:t>
            </a:r>
            <a:r>
              <a:rPr lang="ru-RU" sz="2800" b="1" i="1" dirty="0"/>
              <a:t> </a:t>
            </a:r>
            <a:r>
              <a:rPr lang="ru-RU" sz="2800" b="1" i="1" dirty="0" err="1"/>
              <a:t>від</a:t>
            </a:r>
            <a:r>
              <a:rPr lang="ru-RU" sz="2800" b="1" i="1" dirty="0"/>
              <a:t> </a:t>
            </a:r>
            <a:r>
              <a:rPr lang="ru-RU" sz="2800" b="1" i="1" dirty="0" err="1"/>
              <a:t>найменшого</a:t>
            </a:r>
            <a:r>
              <a:rPr lang="ru-RU" sz="2800" b="1" i="1" dirty="0"/>
              <a:t> </a:t>
            </a:r>
            <a:r>
              <a:rPr lang="ru-RU" sz="2800" b="1" i="1" dirty="0" err="1"/>
              <a:t>п’ятицифрового</a:t>
            </a:r>
            <a:r>
              <a:rPr lang="ru-RU" sz="2800" b="1" i="1"/>
              <a:t> </a:t>
            </a:r>
            <a:r>
              <a:rPr lang="uk-UA" sz="2800" b="1" i="1"/>
              <a:t>числа</a:t>
            </a:r>
            <a:r>
              <a:rPr lang="uk-UA" sz="2800" b="1" i="1" dirty="0"/>
              <a:t>;</a:t>
            </a:r>
            <a:endParaRPr lang="en-US" sz="2800" b="1" i="1" dirty="0"/>
          </a:p>
          <a:p>
            <a:endParaRPr lang="uk-UA" sz="2800" b="1" i="1" dirty="0"/>
          </a:p>
          <a:p>
            <a:r>
              <a:rPr lang="ru-RU" sz="2800" b="1" i="1" dirty="0"/>
              <a:t>4) на 6 </a:t>
            </a:r>
            <a:r>
              <a:rPr lang="ru-RU" sz="2800" b="1" i="1" dirty="0" err="1"/>
              <a:t>більше</a:t>
            </a:r>
            <a:r>
              <a:rPr lang="ru-RU" sz="2800" b="1" i="1" dirty="0"/>
              <a:t> за </a:t>
            </a:r>
            <a:r>
              <a:rPr lang="ru-RU" sz="2800" b="1" i="1" dirty="0" err="1"/>
              <a:t>найбільше</a:t>
            </a:r>
            <a:r>
              <a:rPr lang="ru-RU" sz="2800" b="1" i="1" dirty="0"/>
              <a:t> </a:t>
            </a:r>
            <a:r>
              <a:rPr lang="ru-RU" sz="2800" b="1" i="1" dirty="0" err="1"/>
              <a:t>шестицифрове</a:t>
            </a:r>
            <a:r>
              <a:rPr lang="ru-RU" sz="2800" b="1" i="1" dirty="0"/>
              <a:t> число;</a:t>
            </a:r>
            <a:endParaRPr lang="en-US" sz="2800" b="1" i="1" dirty="0"/>
          </a:p>
          <a:p>
            <a:endParaRPr lang="ru-RU" sz="2800" b="1" i="1" dirty="0"/>
          </a:p>
          <a:p>
            <a:r>
              <a:rPr lang="ru-RU" sz="2800" b="1" i="1" dirty="0"/>
              <a:t>5) на 7 </a:t>
            </a:r>
            <a:r>
              <a:rPr lang="ru-RU" sz="2800" b="1" i="1" dirty="0" err="1"/>
              <a:t>більше</a:t>
            </a:r>
            <a:r>
              <a:rPr lang="ru-RU" sz="2800" b="1" i="1" dirty="0"/>
              <a:t> за </a:t>
            </a:r>
            <a:r>
              <a:rPr lang="ru-RU" sz="2800" b="1" i="1" dirty="0" err="1"/>
              <a:t>найменше</a:t>
            </a:r>
            <a:r>
              <a:rPr lang="ru-RU" sz="2800" b="1" i="1" dirty="0"/>
              <a:t> </a:t>
            </a:r>
            <a:r>
              <a:rPr lang="ru-RU" sz="2800" b="1" i="1" dirty="0" err="1"/>
              <a:t>восьмицифрове</a:t>
            </a:r>
            <a:r>
              <a:rPr lang="ru-RU" sz="2800" b="1" i="1" dirty="0"/>
              <a:t> число.</a:t>
            </a:r>
            <a:endParaRPr lang="uk-UA" sz="3200" b="1" i="1" dirty="0">
              <a:solidFill>
                <a:srgbClr val="2F3242"/>
              </a:solidFill>
            </a:endParaRPr>
          </a:p>
        </p:txBody>
      </p:sp>
      <p:sp>
        <p:nvSpPr>
          <p:cNvPr id="9" name="AutoShape 4" descr="Чиж - векторные изображения, Чиж картинк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08337" y="2231526"/>
            <a:ext cx="32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100 – 1 </a:t>
            </a:r>
            <a:endParaRPr lang="uk-UA" sz="2400" b="1" i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2617" y="2231525"/>
            <a:ext cx="24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accent2"/>
                </a:solidFill>
              </a:rPr>
              <a:t>= </a:t>
            </a:r>
            <a:r>
              <a:rPr lang="en-US" sz="2400" b="1" i="1" dirty="0">
                <a:solidFill>
                  <a:schemeClr val="accent2"/>
                </a:solidFill>
              </a:rPr>
              <a:t>99 </a:t>
            </a:r>
            <a:endParaRPr lang="uk-UA" sz="2400" b="1" i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8336" y="3157883"/>
            <a:ext cx="32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999</a:t>
            </a:r>
            <a:r>
              <a:rPr lang="uk-UA" sz="2400" b="1" i="1" dirty="0">
                <a:solidFill>
                  <a:schemeClr val="accent2"/>
                </a:solidFill>
              </a:rPr>
              <a:t> </a:t>
            </a:r>
            <a:r>
              <a:rPr lang="en-US" sz="2400" b="1" i="1" dirty="0">
                <a:solidFill>
                  <a:schemeClr val="accent2"/>
                </a:solidFill>
              </a:rPr>
              <a:t>+ 4 </a:t>
            </a:r>
            <a:endParaRPr lang="uk-UA" sz="2400" b="1" i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2617" y="3148415"/>
            <a:ext cx="24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accent2"/>
                </a:solidFill>
              </a:rPr>
              <a:t>= </a:t>
            </a:r>
            <a:r>
              <a:rPr lang="en-US" sz="2400" b="1" i="1" dirty="0">
                <a:solidFill>
                  <a:schemeClr val="accent2"/>
                </a:solidFill>
              </a:rPr>
              <a:t>1003 </a:t>
            </a:r>
            <a:endParaRPr lang="uk-UA" sz="2400" b="1" i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8335" y="4005035"/>
            <a:ext cx="32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10 000 – 5 </a:t>
            </a:r>
            <a:endParaRPr lang="uk-UA" sz="2400" b="1" i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1597" y="4005034"/>
            <a:ext cx="24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accent2"/>
                </a:solidFill>
              </a:rPr>
              <a:t>= </a:t>
            </a:r>
            <a:r>
              <a:rPr lang="en-US" sz="2400" b="1" i="1" dirty="0">
                <a:solidFill>
                  <a:schemeClr val="accent2"/>
                </a:solidFill>
              </a:rPr>
              <a:t>9 995</a:t>
            </a:r>
            <a:endParaRPr lang="uk-UA" sz="2400" b="1" i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8336" y="4872027"/>
            <a:ext cx="19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999 999 + 6</a:t>
            </a:r>
            <a:endParaRPr lang="uk-UA" sz="2400" b="1" i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065" y="4868439"/>
            <a:ext cx="24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accent2"/>
                </a:solidFill>
              </a:rPr>
              <a:t>= </a:t>
            </a:r>
            <a:r>
              <a:rPr lang="en-US" sz="2400" b="1" i="1" dirty="0">
                <a:solidFill>
                  <a:schemeClr val="accent2"/>
                </a:solidFill>
              </a:rPr>
              <a:t>1 000 005</a:t>
            </a:r>
            <a:endParaRPr lang="uk-UA" sz="2400" b="1" i="1" dirty="0">
              <a:solidFill>
                <a:schemeClr val="accent2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67C8FD9C-3766-9EA4-1442-EFD0EC088AE3}"/>
              </a:ext>
            </a:extLst>
          </p:cNvPr>
          <p:cNvSpPr/>
          <p:nvPr/>
        </p:nvSpPr>
        <p:spPr>
          <a:xfrm>
            <a:off x="0" y="5719391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prstClr val="white"/>
                </a:solidFill>
                <a:latin typeface="Calibri" panose="020F0502020204030204"/>
              </a:rPr>
              <a:t>13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8336" y="5761539"/>
            <a:ext cx="213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10 000 000 + 7</a:t>
            </a:r>
            <a:endParaRPr lang="uk-UA" sz="2400" b="1" i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4387" y="5764764"/>
            <a:ext cx="24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accent2"/>
                </a:solidFill>
              </a:rPr>
              <a:t>= </a:t>
            </a:r>
            <a:r>
              <a:rPr lang="en-US" sz="2400" b="1" i="1" dirty="0">
                <a:solidFill>
                  <a:schemeClr val="accent2"/>
                </a:solidFill>
              </a:rPr>
              <a:t>10 000 007</a:t>
            </a:r>
            <a:endParaRPr lang="uk-UA" sz="2400" b="1" i="1" dirty="0">
              <a:solidFill>
                <a:schemeClr val="accent2"/>
              </a:solidFill>
            </a:endParaRPr>
          </a:p>
        </p:txBody>
      </p:sp>
      <p:sp>
        <p:nvSpPr>
          <p:cNvPr id="23" name="Прямоугольник 4"/>
          <p:cNvSpPr/>
          <p:nvPr/>
        </p:nvSpPr>
        <p:spPr>
          <a:xfrm>
            <a:off x="3268425" y="45536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Робота з підручником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57537" y="858939"/>
            <a:ext cx="264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chemeClr val="accent1"/>
                </a:solidFill>
              </a:rPr>
              <a:t>Виконати вправу</a:t>
            </a:r>
          </a:p>
        </p:txBody>
      </p:sp>
    </p:spTree>
    <p:extLst>
      <p:ext uri="{BB962C8B-B14F-4D97-AF65-F5344CB8AC3E}">
        <p14:creationId xmlns:p14="http://schemas.microsoft.com/office/powerpoint/2010/main" val="14782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7094407" y="3249411"/>
            <a:ext cx="476297" cy="5014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5993329" y="3249411"/>
            <a:ext cx="476297" cy="5014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r="14387" b="10681"/>
          <a:stretch/>
        </p:blipFill>
        <p:spPr>
          <a:xfrm>
            <a:off x="9947936" y="2809105"/>
            <a:ext cx="2035277" cy="372934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3" y="50135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Виконай завдання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867555" y="1539434"/>
            <a:ext cx="7406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Aft>
                <a:spcPts val="0"/>
              </a:spcAft>
              <a:buAutoNum type="arabicPeriod"/>
            </a:pPr>
            <a:r>
              <a:rPr lang="uk-UA" sz="28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Якою цифрою закінчується добуток усіх натуральних чисел від 1 до 81?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330" y="3219707"/>
            <a:ext cx="565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1 </a:t>
            </a:r>
            <a:r>
              <a:rPr 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· 2 · … · 10 · … · 80 · 81  </a:t>
            </a:r>
            <a:r>
              <a:rPr lang="uk-UA" sz="2800" b="1" i="1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5019" r="3703" b="11827"/>
          <a:stretch/>
        </p:blipFill>
        <p:spPr>
          <a:xfrm>
            <a:off x="672198" y="1715074"/>
            <a:ext cx="3006202" cy="2955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кутник 6"/>
          <p:cNvSpPr/>
          <p:nvPr/>
        </p:nvSpPr>
        <p:spPr>
          <a:xfrm>
            <a:off x="2762864" y="4555974"/>
            <a:ext cx="7236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uk-UA" sz="28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Добуток усіх натуральних чисел від 1 до 81 закінчується нулем.</a:t>
            </a:r>
            <a:endParaRPr lang="ru-RU" sz="2800" b="1" dirty="0"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3257068" y="1796517"/>
            <a:ext cx="589936" cy="5899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8925329" y="1796517"/>
            <a:ext cx="589936" cy="5899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вал 18"/>
          <p:cNvSpPr/>
          <p:nvPr/>
        </p:nvSpPr>
        <p:spPr>
          <a:xfrm>
            <a:off x="4051120" y="1796517"/>
            <a:ext cx="589936" cy="5899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8271129" y="1796517"/>
            <a:ext cx="589936" cy="5899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>
            <a:off x="4756969" y="1795772"/>
            <a:ext cx="577972" cy="5906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7528265" y="1792613"/>
            <a:ext cx="577972" cy="5906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5500937" y="1792612"/>
            <a:ext cx="577972" cy="5906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6834380" y="1792612"/>
            <a:ext cx="577972" cy="5906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4" y="1748389"/>
            <a:ext cx="3023633" cy="2071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r="14387" b="10681"/>
          <a:stretch/>
        </p:blipFill>
        <p:spPr>
          <a:xfrm>
            <a:off x="9719381" y="2307659"/>
            <a:ext cx="2035277" cy="372934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3" y="50135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Виконай завдання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330723" y="1398988"/>
            <a:ext cx="7406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AutoNum type="arabicPeriod" startAt="2"/>
            </a:pPr>
            <a:r>
              <a:rPr lang="en-US" sz="2800" b="1" i="1" dirty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Обчислити</a:t>
            </a:r>
            <a:r>
              <a:rPr lang="ru-RU" sz="2800" b="1" i="1" dirty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найзручнішим</a:t>
            </a:r>
            <a:r>
              <a:rPr lang="ru-RU" sz="2800" b="1" i="1" dirty="0">
                <a:ea typeface="Cambria Math" panose="02040503050406030204" pitchFamily="18" charset="0"/>
                <a:cs typeface="Times New Roman" panose="02020603050405020304" pitchFamily="18" charset="0"/>
              </a:rPr>
              <a:t> способом:       </a:t>
            </a:r>
          </a:p>
          <a:p>
            <a:pPr lvl="0">
              <a:spcAft>
                <a:spcPts val="0"/>
              </a:spcAft>
            </a:pPr>
            <a:r>
              <a:rPr lang="ru-RU" sz="2800" b="1" i="1" dirty="0">
                <a:ea typeface="Cambria Math" panose="02040503050406030204" pitchFamily="18" charset="0"/>
                <a:cs typeface="Times New Roman" panose="02020603050405020304" pitchFamily="18" charset="0"/>
              </a:rPr>
              <a:t>11 + 12 + 13 + 14 + 15 + 16 + 17 + 18 + 19 + 20.</a:t>
            </a:r>
          </a:p>
          <a:p>
            <a:pPr lvl="0" algn="just">
              <a:spcAft>
                <a:spcPts val="0"/>
              </a:spcAft>
            </a:pPr>
            <a:endParaRPr lang="uk-UA" sz="2800" b="1" i="1" dirty="0">
              <a:solidFill>
                <a:srgbClr val="002060"/>
              </a:solidFill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594" y="3887274"/>
            <a:ext cx="7118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/>
              <a:t>11 + 19 + 12 +18 + 13 + 17 + 14 + 16 + 15 +20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2825" y="4823907"/>
            <a:ext cx="649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/>
              <a:t>= 30 + 30 + 30 + 30 + 35 = 120 + 35 = 155</a:t>
            </a:r>
          </a:p>
        </p:txBody>
      </p:sp>
    </p:spTree>
    <p:extLst>
      <p:ext uri="{BB962C8B-B14F-4D97-AF65-F5344CB8AC3E}">
        <p14:creationId xmlns:p14="http://schemas.microsoft.com/office/powerpoint/2010/main" val="14842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/>
      <p:bldP spid="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7"/>
          <a:stretch/>
        </p:blipFill>
        <p:spPr>
          <a:xfrm>
            <a:off x="9026135" y="3795252"/>
            <a:ext cx="2438277" cy="2543594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0DDBAAD8-F601-E1E5-5EFB-0E3FCF3AF431}"/>
              </a:ext>
            </a:extLst>
          </p:cNvPr>
          <p:cNvSpPr/>
          <p:nvPr/>
        </p:nvSpPr>
        <p:spPr>
          <a:xfrm>
            <a:off x="3315228" y="427659"/>
            <a:ext cx="8732066" cy="56707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Закріплення вивченого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116" y="1533094"/>
            <a:ext cx="107073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i="1" dirty="0" err="1"/>
              <a:t>Назвіть</a:t>
            </a:r>
            <a:r>
              <a:rPr lang="ru-RU" sz="2400" b="1" i="1" dirty="0"/>
              <a:t>, </a:t>
            </a:r>
            <a:r>
              <a:rPr lang="ru-RU" sz="2400" b="1" i="1" dirty="0" err="1"/>
              <a:t>із</a:t>
            </a:r>
            <a:r>
              <a:rPr lang="ru-RU" sz="2400" b="1" i="1" dirty="0"/>
              <a:t> </a:t>
            </a:r>
            <a:r>
              <a:rPr lang="ru-RU" sz="2400" b="1" i="1" dirty="0" err="1"/>
              <a:t>скількох</a:t>
            </a:r>
            <a:r>
              <a:rPr lang="ru-RU" sz="2400" b="1" i="1" dirty="0"/>
              <a:t> </a:t>
            </a:r>
            <a:r>
              <a:rPr lang="ru-RU" sz="2400" b="1" i="1" dirty="0" err="1"/>
              <a:t>одиниць</a:t>
            </a:r>
            <a:r>
              <a:rPr lang="ru-RU" sz="2400" b="1" i="1" dirty="0"/>
              <a:t> кожного </a:t>
            </a:r>
            <a:r>
              <a:rPr lang="ru-RU" sz="2400" b="1" i="1" dirty="0" err="1"/>
              <a:t>розряду</a:t>
            </a:r>
            <a:r>
              <a:rPr lang="ru-RU" sz="2400" b="1" i="1" dirty="0"/>
              <a:t> </a:t>
            </a:r>
            <a:r>
              <a:rPr lang="ru-RU" sz="2400" b="1" i="1" dirty="0" err="1"/>
              <a:t>складається</a:t>
            </a:r>
            <a:r>
              <a:rPr lang="ru-RU" sz="2400" b="1" i="1" dirty="0"/>
              <a:t> число 2958.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i="1" dirty="0" err="1"/>
              <a:t>Назвіть</a:t>
            </a:r>
            <a:r>
              <a:rPr lang="ru-RU" sz="2400" b="1" i="1" dirty="0"/>
              <a:t>, </a:t>
            </a:r>
            <a:r>
              <a:rPr lang="ru-RU" sz="2400" b="1" i="1" dirty="0" err="1"/>
              <a:t>із</a:t>
            </a:r>
            <a:r>
              <a:rPr lang="ru-RU" sz="2400" b="1" i="1" dirty="0"/>
              <a:t> </a:t>
            </a:r>
            <a:r>
              <a:rPr lang="ru-RU" sz="2400" b="1" i="1" dirty="0" err="1"/>
              <a:t>скількох</a:t>
            </a:r>
            <a:r>
              <a:rPr lang="ru-RU" sz="2400" b="1" i="1" dirty="0"/>
              <a:t> </a:t>
            </a:r>
            <a:r>
              <a:rPr lang="ru-RU" sz="2400" b="1" i="1" dirty="0" err="1"/>
              <a:t>одиниць</a:t>
            </a:r>
            <a:r>
              <a:rPr lang="ru-RU" sz="2400" b="1" i="1" dirty="0"/>
              <a:t> кожного </a:t>
            </a:r>
            <a:r>
              <a:rPr lang="ru-RU" sz="2400" b="1" i="1" dirty="0" err="1"/>
              <a:t>розряду</a:t>
            </a:r>
            <a:r>
              <a:rPr lang="ru-RU" sz="2400" b="1" i="1" dirty="0"/>
              <a:t> </a:t>
            </a:r>
            <a:r>
              <a:rPr lang="ru-RU" sz="2400" b="1" i="1" dirty="0" err="1"/>
              <a:t>складається</a:t>
            </a:r>
            <a:r>
              <a:rPr lang="ru-RU" sz="2400" b="1" i="1" dirty="0"/>
              <a:t> число 3626.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i="1" dirty="0" err="1"/>
              <a:t>Назвіть</a:t>
            </a:r>
            <a:r>
              <a:rPr lang="ru-RU" sz="2400" b="1" i="1" dirty="0"/>
              <a:t> </a:t>
            </a:r>
            <a:r>
              <a:rPr lang="ru-RU" sz="2400" b="1" i="1" dirty="0" err="1"/>
              <a:t>найменші</a:t>
            </a:r>
            <a:r>
              <a:rPr lang="ru-RU" sz="2400" b="1" i="1" dirty="0"/>
              <a:t> і </a:t>
            </a:r>
            <a:r>
              <a:rPr lang="ru-RU" sz="2400" b="1" i="1" dirty="0" err="1"/>
              <a:t>найбільші</a:t>
            </a:r>
            <a:r>
              <a:rPr lang="ru-RU" sz="2400" b="1" i="1" dirty="0"/>
              <a:t> числа: </a:t>
            </a:r>
            <a:r>
              <a:rPr lang="ru-RU" sz="2400" b="1" i="1" dirty="0" err="1"/>
              <a:t>однозначні</a:t>
            </a:r>
            <a:r>
              <a:rPr lang="ru-RU" sz="2400" b="1" i="1" dirty="0"/>
              <a:t>; </a:t>
            </a:r>
            <a:r>
              <a:rPr lang="ru-RU" sz="2400" b="1" i="1" dirty="0" err="1"/>
              <a:t>тризначні</a:t>
            </a:r>
            <a:r>
              <a:rPr lang="ru-RU" sz="2400" b="1" i="1" dirty="0"/>
              <a:t>; </a:t>
            </a:r>
            <a:r>
              <a:rPr lang="ru-RU" sz="2400" b="1" i="1" dirty="0" err="1"/>
              <a:t>п'ятизначні</a:t>
            </a:r>
            <a:r>
              <a:rPr lang="ru-RU" sz="2400" b="1" i="1" dirty="0"/>
              <a:t>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i="1" dirty="0" err="1"/>
              <a:t>Назвіть</a:t>
            </a:r>
            <a:r>
              <a:rPr lang="ru-RU" sz="2400" b="1" i="1" dirty="0"/>
              <a:t> числа, </a:t>
            </a:r>
            <a:r>
              <a:rPr lang="ru-RU" sz="2400" b="1" i="1" dirty="0" err="1"/>
              <a:t>подані</a:t>
            </a:r>
            <a:r>
              <a:rPr lang="ru-RU" sz="2400" b="1" i="1" dirty="0"/>
              <a:t> у </a:t>
            </a:r>
            <a:r>
              <a:rPr lang="ru-RU" sz="2400" b="1" i="1" dirty="0" err="1"/>
              <a:t>вигляді</a:t>
            </a:r>
            <a:r>
              <a:rPr lang="ru-RU" sz="2400" b="1" i="1" dirty="0"/>
              <a:t> </a:t>
            </a:r>
            <a:r>
              <a:rPr lang="ru-RU" sz="2400" b="1" i="1" dirty="0" err="1"/>
              <a:t>суми</a:t>
            </a:r>
            <a:r>
              <a:rPr lang="ru-RU" sz="2400" b="1" i="1" dirty="0"/>
              <a:t> </a:t>
            </a:r>
            <a:r>
              <a:rPr lang="ru-RU" sz="2400" b="1" i="1" dirty="0" err="1"/>
              <a:t>розрядних</a:t>
            </a:r>
            <a:r>
              <a:rPr lang="ru-RU" sz="2400" b="1" i="1" dirty="0"/>
              <a:t> </a:t>
            </a:r>
            <a:r>
              <a:rPr lang="ru-RU" sz="2400" b="1" i="1" dirty="0" err="1"/>
              <a:t>доданків</a:t>
            </a:r>
            <a:r>
              <a:rPr lang="ru-RU" sz="2400" b="1" i="1" dirty="0"/>
              <a:t>: </a:t>
            </a:r>
          </a:p>
          <a:p>
            <a:pPr lvl="0">
              <a:lnSpc>
                <a:spcPct val="150000"/>
              </a:lnSpc>
            </a:pPr>
            <a:r>
              <a:rPr lang="ru-RU" sz="2400" b="1" i="1" dirty="0"/>
              <a:t>а) 9 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400" b="1" i="1" dirty="0"/>
              <a:t> 1000 + 2 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400" b="1" i="1" dirty="0"/>
              <a:t> 100 + 3 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400" b="1" i="1" dirty="0"/>
              <a:t> 10 + 1 =  </a:t>
            </a:r>
          </a:p>
          <a:p>
            <a:pPr lvl="0">
              <a:lnSpc>
                <a:spcPct val="150000"/>
              </a:lnSpc>
            </a:pPr>
            <a:r>
              <a:rPr lang="ru-RU" sz="2400" b="1" i="1" dirty="0"/>
              <a:t>б) 5 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400" b="1" i="1" dirty="0"/>
              <a:t> 100 + 3 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400" b="1" i="1" dirty="0"/>
              <a:t> 10 + 5 = </a:t>
            </a:r>
          </a:p>
          <a:p>
            <a:pPr lvl="0">
              <a:lnSpc>
                <a:spcPct val="150000"/>
              </a:lnSpc>
            </a:pPr>
            <a:r>
              <a:rPr lang="ru-RU" sz="2400" b="1" i="1" dirty="0"/>
              <a:t>в) 7 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400" b="1" i="1" dirty="0"/>
              <a:t> 10000 + 4 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400" b="1" i="1" dirty="0"/>
              <a:t> 1000 + 3 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400" b="1" i="1" dirty="0"/>
              <a:t> 100 + 2 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400" b="1" i="1" dirty="0"/>
              <a:t> 10 + 1 =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40825" y="3873095"/>
            <a:ext cx="143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2F3242"/>
                </a:solidFill>
              </a:rPr>
              <a:t>9 231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85535" y="4411452"/>
            <a:ext cx="143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2F3242"/>
                </a:solidFill>
              </a:rPr>
              <a:t>535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725" y="4965252"/>
            <a:ext cx="143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2F3242"/>
                </a:solidFill>
              </a:rPr>
              <a:t>74 321</a:t>
            </a:r>
          </a:p>
        </p:txBody>
      </p:sp>
    </p:spTree>
    <p:extLst>
      <p:ext uri="{BB962C8B-B14F-4D97-AF65-F5344CB8AC3E}">
        <p14:creationId xmlns:p14="http://schemas.microsoft.com/office/powerpoint/2010/main" val="17952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439"/>
          <a:stretch/>
        </p:blipFill>
        <p:spPr>
          <a:xfrm>
            <a:off x="4537374" y="3235979"/>
            <a:ext cx="3059071" cy="3451123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1601" y="1168502"/>
            <a:ext cx="1048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644"/>
                </a:solidFill>
              </a:rPr>
              <a:t>Розкажіть про результати власних навчальних досягнень:</a:t>
            </a:r>
          </a:p>
        </p:txBody>
      </p:sp>
      <p:sp>
        <p:nvSpPr>
          <p:cNvPr id="11" name="Прямоугольник 86">
            <a:extLst>
              <a:ext uri="{FF2B5EF4-FFF2-40B4-BE49-F238E27FC236}">
                <a16:creationId xmlns:a16="http://schemas.microsoft.com/office/drawing/2014/main" id="{8DFC1084-1ED8-34DF-B021-2A4B66C2C18D}"/>
              </a:ext>
            </a:extLst>
          </p:cNvPr>
          <p:cNvSpPr/>
          <p:nvPr/>
        </p:nvSpPr>
        <p:spPr>
          <a:xfrm>
            <a:off x="3380636" y="498000"/>
            <a:ext cx="8669554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 Рефлексія навчально-пізнавальної діяльності учнів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222990" y="4079681"/>
            <a:ext cx="1932525" cy="131567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2F3242"/>
                </a:solidFill>
              </a:rPr>
              <a:t>Я розумію…</a:t>
            </a:r>
            <a:endParaRPr lang="ru-RU" sz="2000" dirty="0">
              <a:solidFill>
                <a:srgbClr val="2F3242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9837561" y="5150455"/>
            <a:ext cx="2160537" cy="146855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2F3242"/>
                </a:solidFill>
              </a:rPr>
              <a:t>Мені цікаво… 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9454575" y="2791207"/>
            <a:ext cx="2595615" cy="154916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2F3242"/>
                </a:solidFill>
              </a:rPr>
              <a:t>В мене добре виходить… 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1609500" y="4917632"/>
            <a:ext cx="2621902" cy="169051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2F3242"/>
                </a:solidFill>
              </a:rPr>
              <a:t>Мені ще слід попрацювати над …</a:t>
            </a:r>
            <a:endParaRPr lang="ru-RU" sz="2000" b="1" dirty="0">
              <a:solidFill>
                <a:srgbClr val="2F3242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7561070" y="3060803"/>
            <a:ext cx="1913735" cy="118258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2F3242"/>
                </a:solidFill>
              </a:rPr>
              <a:t>Я вмію …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4527013" y="1749204"/>
            <a:ext cx="2741084" cy="131567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2F3242"/>
                </a:solidFill>
              </a:rPr>
              <a:t>Найбільше мені сподобалось…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7644269" y="4365418"/>
            <a:ext cx="2741084" cy="131567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F3242"/>
                </a:solidFill>
              </a:rPr>
              <a:t>я хочу </a:t>
            </a:r>
            <a:r>
              <a:rPr lang="ru-RU" sz="2000" b="1" dirty="0" err="1">
                <a:solidFill>
                  <a:srgbClr val="2F3242"/>
                </a:solidFill>
              </a:rPr>
              <a:t>похвалити</a:t>
            </a:r>
            <a:r>
              <a:rPr lang="ru-RU" sz="2000" b="1" dirty="0">
                <a:solidFill>
                  <a:srgbClr val="2F3242"/>
                </a:solidFill>
              </a:rPr>
              <a:t> себе за…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958976" y="1936613"/>
            <a:ext cx="3148780" cy="131567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2F3242"/>
                </a:solidFill>
              </a:rPr>
              <a:t>Найбільше мені запам’яталось…</a:t>
            </a:r>
          </a:p>
        </p:txBody>
      </p:sp>
      <p:sp>
        <p:nvSpPr>
          <p:cNvPr id="18" name="Облако 17"/>
          <p:cNvSpPr/>
          <p:nvPr/>
        </p:nvSpPr>
        <p:spPr>
          <a:xfrm>
            <a:off x="1820623" y="3235979"/>
            <a:ext cx="2741084" cy="131567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2F3242"/>
                </a:solidFill>
              </a:rPr>
              <a:t>Сьогодні я дізнався…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7822703" y="1672519"/>
            <a:ext cx="2584845" cy="136324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2F3242"/>
                </a:solidFill>
              </a:rPr>
              <a:t>Я можу пояснити… </a:t>
            </a:r>
          </a:p>
        </p:txBody>
      </p:sp>
    </p:spTree>
    <p:extLst>
      <p:ext uri="{BB962C8B-B14F-4D97-AF65-F5344CB8AC3E}">
        <p14:creationId xmlns:p14="http://schemas.microsoft.com/office/powerpoint/2010/main" val="26149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4154D-B4CE-578C-540D-A8CF207302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3"/>
          <a:stretch/>
        </p:blipFill>
        <p:spPr>
          <a:xfrm>
            <a:off x="8282818" y="1270750"/>
            <a:ext cx="3542703" cy="2362828"/>
          </a:xfrm>
          <a:prstGeom prst="rect">
            <a:avLst/>
          </a:prstGeom>
        </p:spPr>
      </p:pic>
      <p:sp>
        <p:nvSpPr>
          <p:cNvPr id="10" name="Прямоугольник 86">
            <a:extLst>
              <a:ext uri="{FF2B5EF4-FFF2-40B4-BE49-F238E27FC236}">
                <a16:creationId xmlns:a16="http://schemas.microsoft.com/office/drawing/2014/main" id="{6C67100D-FBFB-EAB6-6D29-89BD8FE4B1C9}"/>
              </a:ext>
            </a:extLst>
          </p:cNvPr>
          <p:cNvSpPr/>
          <p:nvPr/>
        </p:nvSpPr>
        <p:spPr>
          <a:xfrm>
            <a:off x="3380636" y="498000"/>
            <a:ext cx="8669554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для домашньої роботи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33068" y="2200011"/>
            <a:ext cx="18473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3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39471" y="1270750"/>
            <a:ext cx="10960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2F3242"/>
                </a:solidFill>
              </a:rPr>
              <a:t>Опрацювати теоретичний матеріал  пункт  </a:t>
            </a:r>
          </a:p>
          <a:p>
            <a:r>
              <a:rPr lang="uk-UA" sz="2800" b="1" i="1" dirty="0">
                <a:solidFill>
                  <a:srgbClr val="2F3242"/>
                </a:solidFill>
              </a:rPr>
              <a:t>2 </a:t>
            </a:r>
            <a:r>
              <a:rPr lang="uk-UA" sz="2800" b="1" i="1" dirty="0" err="1">
                <a:solidFill>
                  <a:srgbClr val="2F3242"/>
                </a:solidFill>
              </a:rPr>
              <a:t>стр</a:t>
            </a:r>
            <a:r>
              <a:rPr lang="uk-UA" sz="2800" b="1" i="1" dirty="0">
                <a:solidFill>
                  <a:srgbClr val="2F3242"/>
                </a:solidFill>
              </a:rPr>
              <a:t>. 9 - 11 за підручником.</a:t>
            </a:r>
          </a:p>
          <a:p>
            <a:r>
              <a:rPr lang="uk-UA" sz="2800" b="1" i="1" dirty="0">
                <a:solidFill>
                  <a:srgbClr val="2F3242"/>
                </a:solidFill>
              </a:rPr>
              <a:t>Виконати вправи № 24, 31. 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739472" y="2747092"/>
            <a:ext cx="92418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24.° </a:t>
            </a:r>
            <a:r>
              <a:rPr lang="ru-RU" sz="2800" b="1" dirty="0" err="1"/>
              <a:t>Запишіть</a:t>
            </a:r>
            <a:r>
              <a:rPr lang="ru-RU" sz="2800" b="1" dirty="0"/>
              <a:t> </a:t>
            </a:r>
            <a:r>
              <a:rPr lang="ru-RU" sz="2800" b="1" dirty="0" err="1"/>
              <a:t>десятковим</a:t>
            </a:r>
            <a:r>
              <a:rPr lang="ru-RU" sz="2800" b="1" dirty="0"/>
              <a:t> </a:t>
            </a:r>
            <a:r>
              <a:rPr lang="ru-RU" sz="2800" b="1" dirty="0" err="1"/>
              <a:t>записом</a:t>
            </a:r>
            <a:r>
              <a:rPr lang="ru-RU" sz="2800" b="1" dirty="0"/>
              <a:t> число:</a:t>
            </a:r>
          </a:p>
          <a:p>
            <a:endParaRPr lang="ru-RU" sz="2800" b="1" dirty="0"/>
          </a:p>
          <a:p>
            <a:r>
              <a:rPr lang="ru-RU" sz="2800" b="1" dirty="0"/>
              <a:t>1) 23 млн 275 тис. 649;                4) 1 млрд 5 млн 19;</a:t>
            </a:r>
          </a:p>
          <a:p>
            <a:r>
              <a:rPr lang="ru-RU" sz="2800" b="1" dirty="0"/>
              <a:t>2) 12 млн 20 тис. 21;                     5) 8 млрд 742 тис.;</a:t>
            </a:r>
          </a:p>
          <a:p>
            <a:r>
              <a:rPr lang="ru-RU" sz="2800" b="1" dirty="0"/>
              <a:t>3) 8 млн 7 тис. 3;                            6) 92 млрд 29.</a:t>
            </a:r>
          </a:p>
          <a:p>
            <a:endParaRPr lang="uk-UA" sz="2800" b="1" i="1" dirty="0">
              <a:solidFill>
                <a:srgbClr val="000000"/>
              </a:solidFill>
            </a:endParaRPr>
          </a:p>
          <a:p>
            <a:r>
              <a:rPr lang="ru-RU" sz="2800" b="1" dirty="0"/>
              <a:t>31.</a:t>
            </a:r>
            <a:r>
              <a:rPr lang="ru-RU" sz="2800" b="1" baseline="30000" dirty="0"/>
              <a:t>•</a:t>
            </a:r>
            <a:r>
              <a:rPr lang="ru-RU" sz="2800" b="1" dirty="0"/>
              <a:t> Подайте у </a:t>
            </a:r>
            <a:r>
              <a:rPr lang="ru-RU" sz="2800" b="1" dirty="0" err="1"/>
              <a:t>вигляді</a:t>
            </a:r>
            <a:r>
              <a:rPr lang="ru-RU" sz="2800" b="1" dirty="0"/>
              <a:t> </a:t>
            </a:r>
            <a:r>
              <a:rPr lang="ru-RU" sz="2800" b="1" dirty="0" err="1"/>
              <a:t>суми</a:t>
            </a:r>
            <a:r>
              <a:rPr lang="ru-RU" sz="2800" b="1" dirty="0"/>
              <a:t> </a:t>
            </a:r>
            <a:r>
              <a:rPr lang="ru-RU" sz="2800" b="1" dirty="0" err="1"/>
              <a:t>розрядних</a:t>
            </a:r>
            <a:r>
              <a:rPr lang="ru-RU" sz="2800" b="1" dirty="0"/>
              <a:t> </a:t>
            </a:r>
            <a:r>
              <a:rPr lang="ru-RU" sz="2800" b="1" dirty="0" err="1"/>
              <a:t>доданків</a:t>
            </a:r>
            <a:r>
              <a:rPr lang="ru-RU" sz="2800" b="1" dirty="0"/>
              <a:t> число:</a:t>
            </a:r>
          </a:p>
          <a:p>
            <a:r>
              <a:rPr lang="uk-UA" sz="2800" b="1" dirty="0"/>
              <a:t>1) 34 729; 2) 478 254; 3) 23 487 901.</a:t>
            </a:r>
            <a:endParaRPr lang="uk-UA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Рефлексія.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Вправа «Емоційна ромашка».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632946" y="5008765"/>
            <a:ext cx="2956415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все вийшло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628951" y="4933993"/>
            <a:ext cx="2956415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Було важко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264320" y="4930428"/>
            <a:ext cx="2956415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Нічого не зрозумів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632946" y="1229660"/>
            <a:ext cx="2983846" cy="3170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46807" y="1084908"/>
            <a:ext cx="3073928" cy="3332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522380" y="1102744"/>
            <a:ext cx="3169088" cy="329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3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41" b="68492"/>
          <a:stretch/>
        </p:blipFill>
        <p:spPr>
          <a:xfrm>
            <a:off x="82269" y="1118943"/>
            <a:ext cx="11769388" cy="5263952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5228" y="427659"/>
            <a:ext cx="8732066" cy="56707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Записуємо в зошиті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772394" y="1708511"/>
            <a:ext cx="6578153" cy="202174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64605" y="-765238"/>
            <a:ext cx="578402" cy="72159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4" t="43638" r="13175" b="42520"/>
          <a:stretch/>
        </p:blipFill>
        <p:spPr>
          <a:xfrm>
            <a:off x="8585157" y="-758390"/>
            <a:ext cx="578402" cy="72159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124593" y="-770158"/>
            <a:ext cx="578402" cy="72159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43310" r="39896" b="42848"/>
          <a:stretch/>
        </p:blipFill>
        <p:spPr>
          <a:xfrm>
            <a:off x="6657837" y="-767117"/>
            <a:ext cx="595268" cy="7426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940523" y="-826060"/>
            <a:ext cx="578402" cy="721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t="43000" r="85690" b="43158"/>
          <a:stretch/>
        </p:blipFill>
        <p:spPr>
          <a:xfrm>
            <a:off x="4200788" y="-754417"/>
            <a:ext cx="578402" cy="72159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95704" y="-777971"/>
            <a:ext cx="578402" cy="72159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2" t="1429" r="32846" b="90028"/>
          <a:stretch/>
        </p:blipFill>
        <p:spPr>
          <a:xfrm>
            <a:off x="7696467" y="-727838"/>
            <a:ext cx="527431" cy="60809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42337" r="76354" b="43821"/>
          <a:stretch/>
        </p:blipFill>
        <p:spPr>
          <a:xfrm>
            <a:off x="4795439" y="-788431"/>
            <a:ext cx="556590" cy="69438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9" t="42635" r="32160" b="43523"/>
          <a:stretch/>
        </p:blipFill>
        <p:spPr>
          <a:xfrm>
            <a:off x="7061471" y="-804421"/>
            <a:ext cx="578402" cy="72159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0" t="43000" r="57899" b="43158"/>
          <a:stretch/>
        </p:blipFill>
        <p:spPr>
          <a:xfrm>
            <a:off x="5750413" y="-777970"/>
            <a:ext cx="578402" cy="721593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769830" y="3750919"/>
            <a:ext cx="9277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>
                <a:solidFill>
                  <a:schemeClr val="tx2">
                    <a:lumMod val="50000"/>
                  </a:schemeClr>
                </a:solidFill>
              </a:rPr>
              <a:t>Цифри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4400" b="1" i="1" dirty="0" err="1">
                <a:solidFill>
                  <a:schemeClr val="tx2">
                    <a:lumMod val="50000"/>
                  </a:schemeClr>
                </a:solidFill>
              </a:rPr>
              <a:t>Десятковий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tx2">
                    <a:lumMod val="50000"/>
                  </a:schemeClr>
                </a:solidFill>
              </a:rPr>
              <a:t>запис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b="1" i="1" dirty="0" err="1">
                <a:solidFill>
                  <a:schemeClr val="tx2">
                    <a:lumMod val="50000"/>
                  </a:schemeClr>
                </a:solidFill>
              </a:rPr>
              <a:t>натуральних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</a:rPr>
              <a:t> чисел</a:t>
            </a:r>
          </a:p>
        </p:txBody>
      </p:sp>
      <p:pic>
        <p:nvPicPr>
          <p:cNvPr id="22" name="Picture 2" descr="Учитель векторы, картинки, клипарт Учитель | скачать на Depositphotos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r="14528"/>
          <a:stretch/>
        </p:blipFill>
        <p:spPr bwMode="auto">
          <a:xfrm flipH="1">
            <a:off x="231074" y="2109979"/>
            <a:ext cx="2596101" cy="37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4154D-B4CE-578C-540D-A8CF207302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3"/>
          <a:stretch/>
        </p:blipFill>
        <p:spPr>
          <a:xfrm>
            <a:off x="85786" y="1970144"/>
            <a:ext cx="2881174" cy="1921618"/>
          </a:xfrm>
          <a:prstGeom prst="rect">
            <a:avLst/>
          </a:prstGeom>
        </p:spPr>
      </p:pic>
      <p:sp>
        <p:nvSpPr>
          <p:cNvPr id="10" name="Прямоугольник 86">
            <a:extLst>
              <a:ext uri="{FF2B5EF4-FFF2-40B4-BE49-F238E27FC236}">
                <a16:creationId xmlns:a16="http://schemas.microsoft.com/office/drawing/2014/main" id="{6C67100D-FBFB-EAB6-6D29-89BD8FE4B1C9}"/>
              </a:ext>
            </a:extLst>
          </p:cNvPr>
          <p:cNvSpPr/>
          <p:nvPr/>
        </p:nvSpPr>
        <p:spPr>
          <a:xfrm>
            <a:off x="3380636" y="498000"/>
            <a:ext cx="8669554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2649682" y="1270199"/>
            <a:ext cx="93250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14</a:t>
            </a:r>
            <a:r>
              <a:rPr lang="en-US" sz="2800" b="1" dirty="0"/>
              <a:t>.</a:t>
            </a:r>
            <a:r>
              <a:rPr lang="ru-RU" sz="2800" b="1" baseline="30000" dirty="0"/>
              <a:t>••</a:t>
            </a:r>
            <a:r>
              <a:rPr lang="en-US" sz="2800" dirty="0"/>
              <a:t> </a:t>
            </a:r>
            <a:r>
              <a:rPr lang="ru-RU" sz="2800" b="1" dirty="0" err="1"/>
              <a:t>Установіть</a:t>
            </a:r>
            <a:r>
              <a:rPr lang="ru-RU" sz="2800" b="1" dirty="0"/>
              <a:t> </a:t>
            </a:r>
            <a:r>
              <a:rPr lang="ru-RU" sz="2800" b="1" dirty="0" err="1"/>
              <a:t>закономірність</a:t>
            </a:r>
            <a:r>
              <a:rPr lang="ru-RU" sz="2800" b="1" dirty="0"/>
              <a:t>, </a:t>
            </a:r>
            <a:r>
              <a:rPr lang="en-US" sz="2800" b="1" dirty="0"/>
              <a:t> </a:t>
            </a:r>
            <a:r>
              <a:rPr lang="ru-RU" sz="2800" b="1" dirty="0"/>
              <a:t>на </a:t>
            </a:r>
            <a:r>
              <a:rPr lang="ru-RU" sz="2800" b="1" dirty="0" err="1"/>
              <a:t>основі</a:t>
            </a:r>
            <a:r>
              <a:rPr lang="ru-RU" sz="2800" b="1" dirty="0"/>
              <a:t> </a:t>
            </a:r>
            <a:r>
              <a:rPr lang="ru-RU" sz="2800" b="1" dirty="0" err="1"/>
              <a:t>якої</a:t>
            </a:r>
            <a:r>
              <a:rPr lang="ru-RU" sz="2800" b="1" dirty="0"/>
              <a:t> </a:t>
            </a:r>
            <a:r>
              <a:rPr lang="ru-RU" sz="2800" b="1" dirty="0" err="1"/>
              <a:t>складено</a:t>
            </a:r>
            <a:r>
              <a:rPr lang="ru-RU" sz="2800" b="1" dirty="0"/>
              <a:t> </a:t>
            </a:r>
            <a:r>
              <a:rPr lang="ru-RU" sz="2800" b="1" dirty="0" err="1"/>
              <a:t>запис</a:t>
            </a:r>
            <a:r>
              <a:rPr lang="ru-RU" sz="2800" b="1" dirty="0"/>
              <a:t>, і </a:t>
            </a:r>
            <a:r>
              <a:rPr lang="ru-RU" sz="2800" b="1" dirty="0" err="1"/>
              <a:t>вкажіть</a:t>
            </a:r>
            <a:r>
              <a:rPr lang="ru-RU" sz="2800" b="1" dirty="0"/>
              <a:t> три </a:t>
            </a:r>
            <a:r>
              <a:rPr lang="ru-RU" sz="2800" b="1" dirty="0" err="1"/>
              <a:t>наступних</a:t>
            </a:r>
            <a:r>
              <a:rPr lang="ru-RU" sz="2800" b="1" dirty="0"/>
              <a:t> числа:</a:t>
            </a:r>
            <a:endParaRPr lang="en-US" sz="2800" b="1" dirty="0"/>
          </a:p>
          <a:p>
            <a:endParaRPr lang="ru-RU" sz="2800" b="1" dirty="0"/>
          </a:p>
          <a:p>
            <a:pPr>
              <a:lnSpc>
                <a:spcPct val="200000"/>
              </a:lnSpc>
            </a:pPr>
            <a:r>
              <a:rPr lang="uk-UA" sz="3600" b="1" dirty="0"/>
              <a:t>1) 2, 4, 6, 8, …</a:t>
            </a:r>
          </a:p>
          <a:p>
            <a:pPr>
              <a:lnSpc>
                <a:spcPct val="200000"/>
              </a:lnSpc>
            </a:pPr>
            <a:r>
              <a:rPr lang="uk-UA" sz="3600" b="1" dirty="0"/>
              <a:t>2) 7, 11, 15, 19, …</a:t>
            </a:r>
          </a:p>
          <a:p>
            <a:pPr>
              <a:lnSpc>
                <a:spcPct val="200000"/>
              </a:lnSpc>
            </a:pPr>
            <a:r>
              <a:rPr lang="uk-UA" sz="3600" b="1" dirty="0"/>
              <a:t>3) 5, 6, 8, 9, 11, 12, 14, … </a:t>
            </a:r>
          </a:p>
          <a:p>
            <a:endParaRPr lang="uk-UA" sz="2400" b="1" i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4364" y="2930953"/>
            <a:ext cx="322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2F3242"/>
                </a:solidFill>
              </a:rPr>
              <a:t>10, 12, 14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7037" y="3993401"/>
            <a:ext cx="235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2F3242"/>
                </a:solidFill>
              </a:rPr>
              <a:t>23, 27, 31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14152" y="5147034"/>
            <a:ext cx="235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2F3242"/>
                </a:solidFill>
              </a:rPr>
              <a:t>15, 17, 18</a:t>
            </a: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id="{67C8FD9C-3766-9EA4-1442-EFD0EC088AE3}"/>
              </a:ext>
            </a:extLst>
          </p:cNvPr>
          <p:cNvSpPr/>
          <p:nvPr/>
        </p:nvSpPr>
        <p:spPr>
          <a:xfrm>
            <a:off x="0" y="5719391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4154D-B4CE-578C-540D-A8CF207302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3"/>
          <a:stretch/>
        </p:blipFill>
        <p:spPr>
          <a:xfrm>
            <a:off x="168913" y="1887738"/>
            <a:ext cx="2881174" cy="1921618"/>
          </a:xfrm>
          <a:prstGeom prst="rect">
            <a:avLst/>
          </a:prstGeom>
        </p:spPr>
      </p:pic>
      <p:sp>
        <p:nvSpPr>
          <p:cNvPr id="10" name="Прямоугольник 86">
            <a:extLst>
              <a:ext uri="{FF2B5EF4-FFF2-40B4-BE49-F238E27FC236}">
                <a16:creationId xmlns:a16="http://schemas.microsoft.com/office/drawing/2014/main" id="{6C67100D-FBFB-EAB6-6D29-89BD8FE4B1C9}"/>
              </a:ext>
            </a:extLst>
          </p:cNvPr>
          <p:cNvSpPr/>
          <p:nvPr/>
        </p:nvSpPr>
        <p:spPr>
          <a:xfrm>
            <a:off x="3380636" y="498000"/>
            <a:ext cx="8669554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2911151" y="1513774"/>
            <a:ext cx="8845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18. </a:t>
            </a:r>
            <a:r>
              <a:rPr lang="ru-RU" sz="2400" b="1" dirty="0" err="1"/>
              <a:t>Маса</a:t>
            </a:r>
            <a:r>
              <a:rPr lang="ru-RU" sz="2400" b="1" dirty="0"/>
              <a:t> </a:t>
            </a:r>
            <a:r>
              <a:rPr lang="ru-RU" sz="2400" b="1" dirty="0" err="1"/>
              <a:t>палиці</a:t>
            </a:r>
            <a:r>
              <a:rPr lang="ru-RU" sz="2400" b="1" dirty="0"/>
              <a:t> </a:t>
            </a:r>
            <a:r>
              <a:rPr lang="ru-RU" sz="2400" b="1" dirty="0" err="1"/>
              <a:t>Котигорошка</a:t>
            </a:r>
            <a:r>
              <a:rPr lang="ru-RU" sz="2400" b="1" dirty="0"/>
              <a:t> </a:t>
            </a:r>
            <a:r>
              <a:rPr lang="ru-RU" sz="2400" b="1" dirty="0" err="1"/>
              <a:t>дорівнює</a:t>
            </a:r>
            <a:r>
              <a:rPr lang="ru-RU" sz="2400" b="1" dirty="0"/>
              <a:t> 60 </a:t>
            </a:r>
            <a:r>
              <a:rPr lang="ru-RU" sz="2400" b="1" dirty="0" err="1"/>
              <a:t>пудів</a:t>
            </a:r>
            <a:r>
              <a:rPr lang="ru-RU" sz="2400" b="1" dirty="0"/>
              <a:t>, а </a:t>
            </a:r>
            <a:r>
              <a:rPr lang="ru-RU" sz="2400" b="1" dirty="0" err="1"/>
              <a:t>маса</a:t>
            </a:r>
            <a:endParaRPr lang="ru-RU" sz="2400" b="1" dirty="0"/>
          </a:p>
          <a:p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шаблі</a:t>
            </a:r>
            <a:r>
              <a:rPr lang="ru-RU" sz="2400" b="1" dirty="0"/>
              <a:t> у 12 </a:t>
            </a:r>
            <a:r>
              <a:rPr lang="ru-RU" sz="2400" b="1" dirty="0" err="1"/>
              <a:t>разів</a:t>
            </a:r>
            <a:r>
              <a:rPr lang="ru-RU" sz="2400" b="1" dirty="0"/>
              <a:t> </a:t>
            </a:r>
            <a:r>
              <a:rPr lang="ru-RU" sz="2400" b="1" dirty="0" err="1"/>
              <a:t>менша</a:t>
            </a:r>
            <a:r>
              <a:rPr lang="ru-RU" sz="2400" b="1" dirty="0"/>
              <a:t>. Яка </a:t>
            </a:r>
            <a:r>
              <a:rPr lang="ru-RU" sz="2400" b="1" dirty="0" err="1"/>
              <a:t>загальна</a:t>
            </a:r>
            <a:r>
              <a:rPr lang="ru-RU" sz="2400" b="1" dirty="0"/>
              <a:t> </a:t>
            </a:r>
            <a:r>
              <a:rPr lang="ru-RU" sz="2400" b="1" dirty="0" err="1"/>
              <a:t>маса</a:t>
            </a:r>
            <a:r>
              <a:rPr lang="ru-RU" sz="2400" b="1" dirty="0"/>
              <a:t> </a:t>
            </a:r>
            <a:r>
              <a:rPr lang="ru-RU" sz="2400" b="1" dirty="0" err="1"/>
              <a:t>палиці</a:t>
            </a:r>
            <a:endParaRPr lang="ru-RU" sz="2400" b="1" dirty="0"/>
          </a:p>
          <a:p>
            <a:r>
              <a:rPr lang="uk-UA" sz="2400" b="1" dirty="0"/>
              <a:t>та шаблі Котигорошка?</a:t>
            </a:r>
            <a:endParaRPr lang="uk-UA" sz="2400" b="1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1151" y="2996181"/>
            <a:ext cx="8482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/>
              <a:t>Розв'язання</a:t>
            </a:r>
          </a:p>
          <a:p>
            <a:pPr marL="457200" indent="-457200">
              <a:buAutoNum type="arabicParenR"/>
            </a:pPr>
            <a:r>
              <a:rPr lang="ru-RU" sz="2800" b="1" i="1" dirty="0"/>
              <a:t>60 : 12 </a:t>
            </a:r>
            <a:r>
              <a:rPr lang="en-US" sz="2800" b="1" i="1" dirty="0"/>
              <a:t>= </a:t>
            </a:r>
            <a:r>
              <a:rPr lang="ru-RU" sz="2800" b="1" i="1" dirty="0"/>
              <a:t>5</a:t>
            </a:r>
            <a:r>
              <a:rPr lang="en-US" sz="2800" b="1" i="1" dirty="0"/>
              <a:t> (</a:t>
            </a:r>
            <a:r>
              <a:rPr lang="uk-UA" sz="2800" b="1" i="1" dirty="0"/>
              <a:t>пудів) – маса шаблі;</a:t>
            </a:r>
            <a:endParaRPr lang="en-US" sz="2800" b="1" i="1" dirty="0"/>
          </a:p>
          <a:p>
            <a:pPr marL="457200" indent="-457200">
              <a:buAutoNum type="arabicParenR"/>
            </a:pPr>
            <a:r>
              <a:rPr lang="ru-RU" sz="2800" b="1" i="1" dirty="0"/>
              <a:t>60</a:t>
            </a:r>
            <a:r>
              <a:rPr lang="uk-UA" sz="2800" b="1" i="1" dirty="0"/>
              <a:t> + 5 = 65 (пудів)</a:t>
            </a:r>
          </a:p>
        </p:txBody>
      </p:sp>
      <p:sp>
        <p:nvSpPr>
          <p:cNvPr id="9" name="Прямоугольник 15"/>
          <p:cNvSpPr/>
          <p:nvPr/>
        </p:nvSpPr>
        <p:spPr>
          <a:xfrm>
            <a:off x="2835239" y="4972987"/>
            <a:ext cx="8557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Відповідь: 65 пудів </a:t>
            </a:r>
            <a:r>
              <a:rPr lang="ru-RU" sz="2800" b="1" dirty="0" err="1"/>
              <a:t>загальна</a:t>
            </a:r>
            <a:r>
              <a:rPr lang="ru-RU" sz="2800" b="1" dirty="0"/>
              <a:t> </a:t>
            </a:r>
            <a:r>
              <a:rPr lang="ru-RU" sz="2800" b="1" dirty="0" err="1"/>
              <a:t>маса</a:t>
            </a:r>
            <a:r>
              <a:rPr lang="ru-RU" sz="2800" b="1" dirty="0"/>
              <a:t> </a:t>
            </a:r>
            <a:r>
              <a:rPr lang="ru-RU" sz="2800" b="1" dirty="0" err="1"/>
              <a:t>палиці</a:t>
            </a:r>
            <a:endParaRPr lang="ru-RU" sz="2800" b="1" dirty="0"/>
          </a:p>
          <a:p>
            <a:r>
              <a:rPr lang="uk-UA" sz="2800" b="1" dirty="0"/>
              <a:t>та шаблі Котигорошка.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id="{67C8FD9C-3766-9EA4-1442-EFD0EC088AE3}"/>
              </a:ext>
            </a:extLst>
          </p:cNvPr>
          <p:cNvSpPr/>
          <p:nvPr/>
        </p:nvSpPr>
        <p:spPr>
          <a:xfrm>
            <a:off x="0" y="5719391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7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3" y="50135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Теоретичний блок. Десяткова система числення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4" descr="Чиж - векторные изображения, Чиж картинк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13"/>
          <p:cNvSpPr/>
          <p:nvPr/>
        </p:nvSpPr>
        <p:spPr>
          <a:xfrm>
            <a:off x="1733068" y="1418932"/>
            <a:ext cx="66736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Для запису чисел використовують цифри </a:t>
            </a:r>
          </a:p>
          <a:p>
            <a:pPr algn="ctr"/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0, 1, 2, 3, 4, 5, 6, 7, 8, 9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16463"/>
          <a:stretch/>
        </p:blipFill>
        <p:spPr>
          <a:xfrm>
            <a:off x="8109977" y="1108807"/>
            <a:ext cx="3614111" cy="222068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32841179"/>
              </p:ext>
            </p:extLst>
          </p:nvPr>
        </p:nvGraphicFramePr>
        <p:xfrm>
          <a:off x="744982" y="2380215"/>
          <a:ext cx="9259369" cy="40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1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1"/>
          <a:stretch/>
        </p:blipFill>
        <p:spPr>
          <a:xfrm flipH="1">
            <a:off x="341411" y="2418127"/>
            <a:ext cx="2058921" cy="285414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3" y="50135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Теоретичний блок. Запис натурального числа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4" descr="Чиж - векторные изображения, Чиж картинк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1609500" y="1335592"/>
            <a:ext cx="96659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b="1" dirty="0">
                <a:solidFill>
                  <a:srgbClr val="2F3242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Щоб прочитати багатоцифрове число, цифри його запису розбивають </a:t>
            </a:r>
            <a:r>
              <a:rPr lang="uk-UA" sz="2400" b="1" u="sng" dirty="0">
                <a:solidFill>
                  <a:srgbClr val="2F3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справа наліво </a:t>
            </a:r>
            <a:r>
              <a:rPr lang="uk-UA" sz="2400" b="1" dirty="0">
                <a:solidFill>
                  <a:srgbClr val="2F3242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на групи по три цифри (при цьому крайня зліва група може складатися з трьох цифр, із двох цифр, або з однієї цифри).</a:t>
            </a:r>
          </a:p>
          <a:p>
            <a:pPr algn="ctr" fontAlgn="base"/>
            <a:endParaRPr lang="ru-RU" sz="2400" b="1" i="1" dirty="0">
              <a:solidFill>
                <a:srgbClr val="2F3242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323852" y="2828922"/>
            <a:ext cx="4488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Назвіть число 29015643404 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5167032" y="3614367"/>
            <a:ext cx="2521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/>
              <a:t>29 015 643 404 </a:t>
            </a:r>
          </a:p>
        </p:txBody>
      </p:sp>
      <p:graphicFrame>
        <p:nvGraphicFramePr>
          <p:cNvPr id="10" name="Таблиця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6895402"/>
              </p:ext>
            </p:extLst>
          </p:nvPr>
        </p:nvGraphicFramePr>
        <p:xfrm>
          <a:off x="1870367" y="4285511"/>
          <a:ext cx="8790706" cy="219841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2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5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73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81518">
                <a:tc gridSpan="3"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Клас мільярдів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Клас мільйонів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Клас тисяч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Клас одиниць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74">
                <a:tc>
                  <a:txBody>
                    <a:bodyPr/>
                    <a:lstStyle/>
                    <a:p>
                      <a:pPr algn="ctr"/>
                      <a:endParaRPr lang="uk-U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62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Сотні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Десятки </a:t>
                      </a:r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Одиниці </a:t>
                      </a: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Сотні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Десятки </a:t>
                      </a:r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Одиниці </a:t>
                      </a: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Сотні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Десятки </a:t>
                      </a:r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Одиниці </a:t>
                      </a: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Сотні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Десятки </a:t>
                      </a:r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/>
                        <a:t>Одиниці </a:t>
                      </a: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6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543" y="2384591"/>
            <a:ext cx="1964642" cy="2607427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3" y="50135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Теоретичний блок. Запис натурального числа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4" descr="Чиж - векторные изображения, Чиж картинк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кутник 5"/>
          <p:cNvSpPr/>
          <p:nvPr/>
        </p:nvSpPr>
        <p:spPr>
          <a:xfrm>
            <a:off x="1193864" y="1553594"/>
            <a:ext cx="1016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 чисел є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одиниць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мільярдів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), а в кожному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 по три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розряди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, десятки і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сотні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a typeface="Cambria Math" panose="020405030504060302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b="1" dirty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Таблиця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43725248"/>
              </p:ext>
            </p:extLst>
          </p:nvPr>
        </p:nvGraphicFramePr>
        <p:xfrm>
          <a:off x="1951278" y="3163291"/>
          <a:ext cx="8678623" cy="244779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2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1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0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4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7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68126">
                <a:tc gridSpan="3"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Клас мільярдів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Клас мільйонів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Клас тисяч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Клас одиниць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673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Сотні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Десятки </a:t>
                      </a:r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Одиниці </a:t>
                      </a: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Сотні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Десятки </a:t>
                      </a:r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Одиниці </a:t>
                      </a: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Сотні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Десятки </a:t>
                      </a:r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Одиниці </a:t>
                      </a: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Сотні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Десятки </a:t>
                      </a:r>
                    </a:p>
                  </a:txBody>
                  <a:tcPr vert="vert27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/>
                        <a:t>Одиниці </a:t>
                      </a: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6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3" y="50135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Виконай усно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017037" y="1336981"/>
            <a:ext cx="90973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uk-UA" sz="2400" b="1" dirty="0">
                <a:ea typeface="Times New Roman" panose="02020603050405020304" pitchFamily="18" charset="0"/>
              </a:rPr>
              <a:t>Назви одним словом кожне із наведених чисел: 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b="1" dirty="0">
                <a:ea typeface="Times New Roman" panose="02020603050405020304" pitchFamily="18" charset="0"/>
              </a:rPr>
              <a:t>десять одиниць; 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b="1" dirty="0">
                <a:ea typeface="Times New Roman" panose="02020603050405020304" pitchFamily="18" charset="0"/>
              </a:rPr>
              <a:t>десять десятків; 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b="1" dirty="0">
                <a:ea typeface="Times New Roman" panose="02020603050405020304" pitchFamily="18" charset="0"/>
              </a:rPr>
              <a:t>десять сотень;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b="1" dirty="0">
                <a:ea typeface="Times New Roman" panose="02020603050405020304" pitchFamily="18" charset="0"/>
              </a:rPr>
              <a:t>сто одиниць;</a:t>
            </a: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uk-UA" sz="2400" b="1" dirty="0">
                <a:ea typeface="Times New Roman" panose="02020603050405020304" pitchFamily="18" charset="0"/>
              </a:rPr>
              <a:t>сто десятків.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uk-UA" sz="2400" b="1" dirty="0">
              <a:ea typeface="Times New Roman" panose="02020603050405020304" pitchFamily="18" charset="0"/>
            </a:endParaRPr>
          </a:p>
          <a:p>
            <a:pPr marL="457200" lvl="0" indent="-45720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uk-UA" sz="2400" b="1" dirty="0">
                <a:ea typeface="Times New Roman" panose="02020603050405020304" pitchFamily="18" charset="0"/>
              </a:rPr>
              <a:t>Назви, із скількох одиниць кожного розряду складається число 2958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uk-UA" sz="2400" b="1" dirty="0" err="1">
                <a:ea typeface="Times New Roman" panose="02020603050405020304" pitchFamily="18" charset="0"/>
              </a:rPr>
              <a:t>Подамо</a:t>
            </a:r>
            <a:r>
              <a:rPr lang="uk-UA" sz="2400" b="1" dirty="0">
                <a:ea typeface="Times New Roman" panose="02020603050405020304" pitchFamily="18" charset="0"/>
              </a:rPr>
              <a:t>  у вигляді суми:</a:t>
            </a:r>
            <a:endParaRPr lang="ru-RU" sz="2400" b="1" dirty="0"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288" y="5214966"/>
            <a:ext cx="9244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2F3242"/>
                </a:solidFill>
                <a:ea typeface="Times New Roman" panose="02020603050405020304" pitchFamily="18" charset="0"/>
              </a:rPr>
              <a:t>2958 = 2000 + 900 + 50 + 8 – запис числа у вигляді суми розрядних доданків.</a:t>
            </a:r>
            <a:endParaRPr lang="ru-RU" sz="2400" b="1" dirty="0">
              <a:solidFill>
                <a:srgbClr val="2F3242"/>
              </a:solidFill>
              <a:ea typeface="Times New Roman" panose="02020603050405020304" pitchFamily="18" charset="0"/>
            </a:endParaRPr>
          </a:p>
          <a:p>
            <a:endParaRPr lang="ru-RU" sz="2400" b="1" dirty="0">
              <a:solidFill>
                <a:srgbClr val="2F3242"/>
              </a:solidFill>
              <a:ea typeface="Times New Roman" panose="02020603050405020304" pitchFamily="18" charset="0"/>
            </a:endParaRPr>
          </a:p>
          <a:p>
            <a:endParaRPr lang="uk-UA" sz="2400" dirty="0">
              <a:solidFill>
                <a:srgbClr val="2F324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2914" y="17541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0F2D69"/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2914" y="2154265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0F2D69"/>
                </a:solidFill>
              </a:rPr>
              <a:t>100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22914" y="255437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0F2D69"/>
                </a:solidFill>
              </a:rPr>
              <a:t>1000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22914" y="2923941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0F2D69"/>
                </a:solidFill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4" y="328914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0F2D69"/>
                </a:solidFill>
              </a:rPr>
              <a:t>1000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5"/>
          <a:stretch/>
        </p:blipFill>
        <p:spPr>
          <a:xfrm flipH="1">
            <a:off x="8840362" y="1265710"/>
            <a:ext cx="2677887" cy="25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24.06.2023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3" y="501351"/>
            <a:ext cx="8780412" cy="3739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Робота з підручником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" b="16846"/>
          <a:stretch/>
        </p:blipFill>
        <p:spPr>
          <a:xfrm>
            <a:off x="8752114" y="994737"/>
            <a:ext cx="2856917" cy="214704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054100" y="1160309"/>
            <a:ext cx="7310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2"/>
                </a:solidFill>
              </a:rPr>
              <a:t>23.° </a:t>
            </a:r>
            <a:r>
              <a:rPr lang="ru-RU" sz="2800" b="1" dirty="0" err="1"/>
              <a:t>Запишіть</a:t>
            </a:r>
            <a:r>
              <a:rPr lang="ru-RU" sz="2800" b="1" dirty="0"/>
              <a:t> </a:t>
            </a:r>
            <a:r>
              <a:rPr lang="ru-RU" sz="2800" b="1" dirty="0" err="1"/>
              <a:t>десятковим</a:t>
            </a:r>
            <a:r>
              <a:rPr lang="ru-RU" sz="2800" b="1" dirty="0"/>
              <a:t> </a:t>
            </a:r>
            <a:r>
              <a:rPr lang="ru-RU" sz="2800" b="1" dirty="0" err="1"/>
              <a:t>записом</a:t>
            </a:r>
            <a:r>
              <a:rPr lang="ru-RU" sz="2800" b="1" dirty="0"/>
              <a:t> число: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1) 34 </a:t>
            </a:r>
            <a:r>
              <a:rPr lang="ru-RU" sz="2800" b="1" dirty="0" err="1"/>
              <a:t>мільйони</a:t>
            </a:r>
            <a:r>
              <a:rPr lang="ru-RU" sz="2800" b="1" dirty="0"/>
              <a:t> 384 </a:t>
            </a:r>
            <a:r>
              <a:rPr lang="ru-RU" sz="2800" b="1" dirty="0" err="1"/>
              <a:t>тисячі</a:t>
            </a:r>
            <a:r>
              <a:rPr lang="ru-RU" sz="2800" b="1" dirty="0"/>
              <a:t> 523;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2) 85 </a:t>
            </a:r>
            <a:r>
              <a:rPr lang="ru-RU" sz="2800" b="1" dirty="0" err="1"/>
              <a:t>мільйонів</a:t>
            </a:r>
            <a:r>
              <a:rPr lang="ru-RU" sz="2800" b="1" dirty="0"/>
              <a:t> 128 </a:t>
            </a:r>
            <a:r>
              <a:rPr lang="ru-RU" sz="2800" b="1" dirty="0" err="1"/>
              <a:t>тисяч</a:t>
            </a:r>
            <a:r>
              <a:rPr lang="ru-RU" sz="2800" b="1" dirty="0"/>
              <a:t> 23;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3) 16 </a:t>
            </a:r>
            <a:r>
              <a:rPr lang="ru-RU" sz="2800" b="1" dirty="0" err="1"/>
              <a:t>мільйонів</a:t>
            </a:r>
            <a:r>
              <a:rPr lang="ru-RU" sz="2800" b="1" dirty="0"/>
              <a:t> 26 </a:t>
            </a:r>
            <a:r>
              <a:rPr lang="ru-RU" sz="2800" b="1" dirty="0" err="1"/>
              <a:t>тисяч</a:t>
            </a:r>
            <a:r>
              <a:rPr lang="ru-RU" sz="2800" b="1" dirty="0"/>
              <a:t> 4;</a:t>
            </a:r>
          </a:p>
          <a:p>
            <a:pPr>
              <a:lnSpc>
                <a:spcPct val="150000"/>
              </a:lnSpc>
            </a:pPr>
            <a:r>
              <a:rPr lang="uk-UA" sz="2800" b="1" dirty="0"/>
              <a:t>4) 8 мільярдів 801 мільйон 30 тисяч 5;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5) 22 </a:t>
            </a:r>
            <a:r>
              <a:rPr lang="ru-RU" sz="2800" b="1" dirty="0" err="1"/>
              <a:t>мільярди</a:t>
            </a:r>
            <a:r>
              <a:rPr lang="ru-RU" sz="2800" b="1" dirty="0"/>
              <a:t> 33 </a:t>
            </a:r>
            <a:r>
              <a:rPr lang="ru-RU" sz="2800" b="1" dirty="0" err="1"/>
              <a:t>мільйони</a:t>
            </a:r>
            <a:r>
              <a:rPr lang="ru-RU" sz="2800" b="1" dirty="0"/>
              <a:t> 418;</a:t>
            </a:r>
          </a:p>
          <a:p>
            <a:pPr>
              <a:lnSpc>
                <a:spcPct val="150000"/>
              </a:lnSpc>
            </a:pPr>
            <a:r>
              <a:rPr lang="uk-UA" sz="2800" b="1" dirty="0"/>
              <a:t>6) 251 мільярд 538;</a:t>
            </a:r>
          </a:p>
          <a:p>
            <a:pPr>
              <a:lnSpc>
                <a:spcPct val="150000"/>
              </a:lnSpc>
            </a:pPr>
            <a:r>
              <a:rPr lang="uk-UA" sz="2800" b="1" dirty="0"/>
              <a:t>7) 607 мільярдів 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7283" y="4558367"/>
            <a:ext cx="252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22 033 000 418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169" y="2002430"/>
            <a:ext cx="193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34 384 523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169" y="3270974"/>
            <a:ext cx="193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16 026 004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6169" y="3904983"/>
            <a:ext cx="193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8 801 030 005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169" y="2636965"/>
            <a:ext cx="193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85 128 023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7811" y="5182428"/>
            <a:ext cx="252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251 000 000 538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7812" y="5816963"/>
            <a:ext cx="252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607 000 000 003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id="{67C8FD9C-3766-9EA4-1442-EFD0EC088AE3}"/>
              </a:ext>
            </a:extLst>
          </p:cNvPr>
          <p:cNvSpPr/>
          <p:nvPr/>
        </p:nvSpPr>
        <p:spPr>
          <a:xfrm>
            <a:off x="0" y="5719391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/>
              </a:rPr>
              <a:t>12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9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82915</TotalTime>
  <Words>1359</Words>
  <Application>Microsoft Office PowerPoint</Application>
  <PresentationFormat>Широкий екран</PresentationFormat>
  <Paragraphs>273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Tsupa;VsimPPTX;info@vsimpptx.com</dc:creator>
  <cp:lastModifiedBy>Ірина Олейніченко</cp:lastModifiedBy>
  <cp:revision>5739</cp:revision>
  <dcterms:created xsi:type="dcterms:W3CDTF">2018-01-05T16:38:53Z</dcterms:created>
  <dcterms:modified xsi:type="dcterms:W3CDTF">2023-06-24T14:48:36Z</dcterms:modified>
</cp:coreProperties>
</file>