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509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E8611B-A8FE-2D51-0D16-7E126B43F1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B1206A3-569A-2DF8-FC09-BCC900E58A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5C9259-F648-15C2-CA6D-E36B34DC5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ED96-86D3-44AA-A5F2-2B15BB84A234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DAAE1B-487D-A20B-F471-C93834F5D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CCEE01-5476-1381-C62B-3FCDD4E2E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04EA-DF16-4B2E-9704-2D405FB4304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47875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501D6F-CCA5-7F1B-86EC-1EBC1B123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E165F62-BD5C-D445-4B5C-8E1EB9516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E1BFCE-BA84-7A56-78C7-B689B79DE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ED96-86D3-44AA-A5F2-2B15BB84A234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809996-75CC-6C89-9981-8049C9C1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B49292-F301-C07E-6EEF-A2588B91D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04EA-DF16-4B2E-9704-2D405FB4304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40406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C041B7A-CDE7-6DB5-484A-5F05451DD7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44D75F0-65DB-BD9C-AAFC-5338D5F8C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3A9DE4-85C7-A8EF-4315-A7B19542D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ED96-86D3-44AA-A5F2-2B15BB84A234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F370D8-AA1A-C97B-33A4-AD526AE0D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D6B556-CC47-BC43-6D9D-5B724F034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04EA-DF16-4B2E-9704-2D405FB4304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94854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E48DE8-C9CB-726F-052F-ECD8BD494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5696C6-C2D4-1B52-3046-412DB5A70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ED9FFB-18BE-8FC3-B662-389A8E302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ED96-86D3-44AA-A5F2-2B15BB84A234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9E3B76-F2E0-BD75-C1A8-1E519AC49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13E869-980D-902C-1E01-1CF484CF6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04EA-DF16-4B2E-9704-2D405FB4304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25983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2E0BD0-1102-6261-7643-93EA1B1AA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2B3F11-BFBE-A537-D31E-63E5AD239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8A13C8-3B36-09D1-C38C-245DBC9E3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ED96-86D3-44AA-A5F2-2B15BB84A234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A3FF1D-A949-1974-4415-62A182DE3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65B7A5-239C-B007-B2B7-23F4D6B8A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04EA-DF16-4B2E-9704-2D405FB4304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446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1069C8-A6BF-3296-EB09-45CC172C1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CF1674-9538-FF5D-B2A3-47D11FFF63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B5BE93-4836-F4D2-5BFF-2819B50A1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9798E6-D4F6-D900-59AF-03CD1F2B6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ED96-86D3-44AA-A5F2-2B15BB84A234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1FCFE0E-5456-26E1-AAD5-FCAD4B79C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D745DA7-B1EB-267F-20AF-D78E0631B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04EA-DF16-4B2E-9704-2D405FB4304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2448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2016AF-5A78-D01F-55CA-A19DC3CD7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935793-F50F-9C84-613E-39EE6FF72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79E2299-4A4B-72FA-FD9F-D03D6E1DD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69678A0-8C06-0F36-E41D-12F6755495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0BB01A7-F91E-AD0D-814B-5C739F1A76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2397D2E-0B73-1D4B-3D1C-669292A1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ED96-86D3-44AA-A5F2-2B15BB84A234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8B88ED7-6B94-52BC-BA51-6B4BB11C3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1B486E9-703A-199F-942D-3E94CDC4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04EA-DF16-4B2E-9704-2D405FB4304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9691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7451A-B85E-C067-384D-1A8B2997A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8275627-59BA-FCE3-FC73-7AC306F25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ED96-86D3-44AA-A5F2-2B15BB84A234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5934BC4-6857-F645-8AB7-4E25D31E1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1943752-DDA9-882A-30C8-BF90F154B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04EA-DF16-4B2E-9704-2D405FB4304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21328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C5785F6-F0D1-A123-82BA-375C329BB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ED96-86D3-44AA-A5F2-2B15BB84A234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83B9D45-1427-3F15-38D4-709BCA715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112F28A-1F9B-A13C-269B-9229EDEAA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04EA-DF16-4B2E-9704-2D405FB4304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85518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628E3C-713E-03A2-8E5E-7C3DEFF3D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0371D2-F2EA-0267-A016-C9C3210E0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E89B568-F6B5-1152-81C1-6E25E7AC1A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E6AB17-869B-ED3C-F13A-D2B28AABA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ED96-86D3-44AA-A5F2-2B15BB84A234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50C8071-FD7A-B05F-DD31-ADE6F231E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FF815F-3198-76C9-65CB-1EB15E23F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04EA-DF16-4B2E-9704-2D405FB4304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3505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81972F-24CA-4153-E16B-254EACDB9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BCB3FB8-E6FE-2385-9C17-08F004A5EC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667A6E2-BB4B-32D8-FCC0-4AE652F8E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21DE44-9B39-9260-95BB-7598C1E9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ED96-86D3-44AA-A5F2-2B15BB84A234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51B2030-C1B7-B113-C936-3A98D187A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365F472-85DD-880D-9858-2E5F7A44F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04EA-DF16-4B2E-9704-2D405FB4304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03792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2967BE-9C99-474C-2ED0-AA92B8EC7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57152E-ECB2-1FDC-74F6-D239AE587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F8E8DB-2E74-3042-7B92-2786F5776E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BED96-86D3-44AA-A5F2-2B15BB84A234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D74266-FA44-D431-9FD1-F148BE224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53BF71-BF7C-8F50-B323-4A2B50497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204EA-DF16-4B2E-9704-2D405FB4304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264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B681F61-0C94-E909-9CC2-8A76744777BA}"/>
              </a:ext>
            </a:extLst>
          </p:cNvPr>
          <p:cNvSpPr txBox="1"/>
          <p:nvPr/>
        </p:nvSpPr>
        <p:spPr>
          <a:xfrm>
            <a:off x="0" y="0"/>
            <a:ext cx="810020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00206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</a:rPr>
              <a:t>Художні засоби розкриття образу </a:t>
            </a:r>
            <a:r>
              <a:rPr lang="uk-UA" sz="2800" b="1" dirty="0" err="1">
                <a:solidFill>
                  <a:srgbClr val="00206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</a:rPr>
              <a:t>Полліанни</a:t>
            </a:r>
            <a:endParaRPr lang="ru-UA" sz="28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0A70A64-41AF-0652-9380-4B42F23FEC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3" b="5424"/>
          <a:stretch/>
        </p:blipFill>
        <p:spPr>
          <a:xfrm>
            <a:off x="8137585" y="3272077"/>
            <a:ext cx="4054415" cy="29841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336BE3-544D-C6FA-37B3-E57C9A296981}"/>
              </a:ext>
            </a:extLst>
          </p:cNvPr>
          <p:cNvSpPr txBox="1"/>
          <p:nvPr/>
        </p:nvSpPr>
        <p:spPr>
          <a:xfrm>
            <a:off x="0" y="974785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-Які прозові жанри літератури ви вже знаєте? Назвіть їх. Чим вони різняться?</a:t>
            </a:r>
            <a:endParaRPr lang="ru-UA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BB0A838-153E-CB08-DEC0-E1A9614CE6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998"/>
          <a:stretch/>
        </p:blipFill>
        <p:spPr>
          <a:xfrm>
            <a:off x="8137586" y="1873262"/>
            <a:ext cx="4054414" cy="139881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8022EA1-368F-23E7-1FD6-549371D1DA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15" y="0"/>
            <a:ext cx="3565585" cy="187326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2FC3054-B3D0-2E92-39AA-2A2B5D4268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16" y="1637371"/>
            <a:ext cx="6316734" cy="473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057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5630DC3-4F8B-7320-F02D-553E2A205B59}"/>
              </a:ext>
            </a:extLst>
          </p:cNvPr>
          <p:cNvSpPr txBox="1"/>
          <p:nvPr/>
        </p:nvSpPr>
        <p:spPr>
          <a:xfrm flipH="1">
            <a:off x="401933" y="96727"/>
            <a:ext cx="60290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Х</a:t>
            </a:r>
            <a:endParaRPr lang="uk-UA" dirty="0">
              <a:latin typeface="Bookman Old Style" panose="02050604050505020204" pitchFamily="18" charset="0"/>
            </a:endParaRPr>
          </a:p>
          <a:p>
            <a:r>
              <a:rPr lang="uk-UA" dirty="0">
                <a:latin typeface="Bookman Old Style" panose="02050604050505020204" pitchFamily="18" charset="0"/>
              </a:rPr>
              <a:t>А</a:t>
            </a:r>
          </a:p>
          <a:p>
            <a:r>
              <a:rPr lang="uk-UA" dirty="0">
                <a:latin typeface="Bookman Old Style" panose="02050604050505020204" pitchFamily="18" charset="0"/>
              </a:rPr>
              <a:t>Р</a:t>
            </a:r>
          </a:p>
          <a:p>
            <a:r>
              <a:rPr lang="uk-UA" dirty="0">
                <a:latin typeface="Bookman Old Style" panose="02050604050505020204" pitchFamily="18" charset="0"/>
              </a:rPr>
              <a:t>А</a:t>
            </a:r>
          </a:p>
          <a:p>
            <a:r>
              <a:rPr lang="uk-UA" dirty="0">
                <a:latin typeface="Bookman Old Style" panose="02050604050505020204" pitchFamily="18" charset="0"/>
              </a:rPr>
              <a:t>К</a:t>
            </a:r>
          </a:p>
          <a:p>
            <a:r>
              <a:rPr lang="uk-UA" dirty="0">
                <a:latin typeface="Bookman Old Style" panose="02050604050505020204" pitchFamily="18" charset="0"/>
              </a:rPr>
              <a:t>Т</a:t>
            </a:r>
          </a:p>
          <a:p>
            <a:r>
              <a:rPr lang="uk-UA" dirty="0">
                <a:latin typeface="Bookman Old Style" panose="02050604050505020204" pitchFamily="18" charset="0"/>
              </a:rPr>
              <a:t>Е</a:t>
            </a:r>
          </a:p>
          <a:p>
            <a:r>
              <a:rPr lang="uk-UA" dirty="0">
                <a:latin typeface="Bookman Old Style" panose="02050604050505020204" pitchFamily="18" charset="0"/>
              </a:rPr>
              <a:t>Р</a:t>
            </a:r>
          </a:p>
          <a:p>
            <a:r>
              <a:rPr lang="uk-UA" dirty="0">
                <a:latin typeface="Bookman Old Style" panose="02050604050505020204" pitchFamily="18" charset="0"/>
              </a:rPr>
              <a:t>И</a:t>
            </a:r>
          </a:p>
          <a:p>
            <a:r>
              <a:rPr lang="uk-UA" dirty="0">
                <a:latin typeface="Bookman Old Style" panose="02050604050505020204" pitchFamily="18" charset="0"/>
              </a:rPr>
              <a:t>С</a:t>
            </a:r>
          </a:p>
          <a:p>
            <a:r>
              <a:rPr lang="uk-UA" dirty="0">
                <a:latin typeface="Bookman Old Style" panose="02050604050505020204" pitchFamily="18" charset="0"/>
              </a:rPr>
              <a:t>Т</a:t>
            </a:r>
          </a:p>
          <a:p>
            <a:r>
              <a:rPr lang="uk-UA" dirty="0">
                <a:latin typeface="Bookman Old Style" panose="02050604050505020204" pitchFamily="18" charset="0"/>
              </a:rPr>
              <a:t>И</a:t>
            </a:r>
          </a:p>
          <a:p>
            <a:r>
              <a:rPr lang="uk-UA" dirty="0">
                <a:latin typeface="Bookman Old Style" panose="02050604050505020204" pitchFamily="18" charset="0"/>
              </a:rPr>
              <a:t>К</a:t>
            </a:r>
          </a:p>
          <a:p>
            <a:r>
              <a:rPr lang="uk-UA" dirty="0">
                <a:latin typeface="Bookman Old Style" panose="02050604050505020204" pitchFamily="18" charset="0"/>
              </a:rPr>
              <a:t>А</a:t>
            </a:r>
            <a:endParaRPr lang="ru-UA" dirty="0">
              <a:latin typeface="Bookman Old Style" panose="0205060405050502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45832C-C54D-6F87-0729-63AEBCD57495}"/>
              </a:ext>
            </a:extLst>
          </p:cNvPr>
          <p:cNvSpPr txBox="1"/>
          <p:nvPr/>
        </p:nvSpPr>
        <p:spPr>
          <a:xfrm>
            <a:off x="1135464" y="106775"/>
            <a:ext cx="1371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Зовнішність </a:t>
            </a:r>
            <a:endParaRPr lang="ru-U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54305B-E502-937F-BE03-F3BA0737AEE3}"/>
              </a:ext>
            </a:extLst>
          </p:cNvPr>
          <p:cNvSpPr txBox="1"/>
          <p:nvPr/>
        </p:nvSpPr>
        <p:spPr>
          <a:xfrm>
            <a:off x="3004272" y="106775"/>
            <a:ext cx="465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«Худенька дівчинка з личком у ластовинні» </a:t>
            </a:r>
            <a:endParaRPr lang="ru-UA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FFAE1C-BA88-6B10-D628-FEC2E99DA049}"/>
              </a:ext>
            </a:extLst>
          </p:cNvPr>
          <p:cNvSpPr txBox="1"/>
          <p:nvPr/>
        </p:nvSpPr>
        <p:spPr>
          <a:xfrm>
            <a:off x="1281440" y="783792"/>
            <a:ext cx="94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Вчинки</a:t>
            </a:r>
            <a:endParaRPr lang="ru-U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54E2D5-9276-3B96-59A7-F63060271FDB}"/>
              </a:ext>
            </a:extLst>
          </p:cNvPr>
          <p:cNvSpPr txBox="1"/>
          <p:nvPr/>
        </p:nvSpPr>
        <p:spPr>
          <a:xfrm>
            <a:off x="1135464" y="1460810"/>
            <a:ext cx="2274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Риси характеру</a:t>
            </a:r>
            <a:endParaRPr lang="ru-UA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7F4091-9107-E760-707C-C0343B3DD68A}"/>
              </a:ext>
            </a:extLst>
          </p:cNvPr>
          <p:cNvSpPr txBox="1"/>
          <p:nvPr/>
        </p:nvSpPr>
        <p:spPr>
          <a:xfrm>
            <a:off x="3409674" y="1460811"/>
            <a:ext cx="6602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Випромінює оптимізм, вміє радіти життю, зачаровує щирістю, охоче розповідає про себе</a:t>
            </a:r>
            <a:endParaRPr lang="ru-UA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8729A3-C221-179D-60E2-BAD06FC833B5}"/>
              </a:ext>
            </a:extLst>
          </p:cNvPr>
          <p:cNvSpPr txBox="1"/>
          <p:nvPr/>
        </p:nvSpPr>
        <p:spPr>
          <a:xfrm rot="10800000" flipV="1">
            <a:off x="1004834" y="3017640"/>
            <a:ext cx="4109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Ставлення інших персонажів до героїні</a:t>
            </a:r>
            <a:endParaRPr lang="ru-UA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849314-3907-737F-F5AB-4FCB773DA8E9}"/>
              </a:ext>
            </a:extLst>
          </p:cNvPr>
          <p:cNvSpPr txBox="1"/>
          <p:nvPr/>
        </p:nvSpPr>
        <p:spPr>
          <a:xfrm>
            <a:off x="1135462" y="3697792"/>
            <a:ext cx="2622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Мовлення героїні</a:t>
            </a:r>
            <a:endParaRPr lang="ru-UA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B0BAA7-117C-9847-EF77-0FCFEAB1D469}"/>
              </a:ext>
            </a:extLst>
          </p:cNvPr>
          <p:cNvSpPr txBox="1"/>
          <p:nvPr/>
        </p:nvSpPr>
        <p:spPr>
          <a:xfrm>
            <a:off x="1135464" y="2269848"/>
            <a:ext cx="3916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Розповідь про родину, про себе</a:t>
            </a:r>
            <a:endParaRPr lang="ru-UA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7F2AD7-54A6-AEAC-94A8-48B090541D3D}"/>
              </a:ext>
            </a:extLst>
          </p:cNvPr>
          <p:cNvSpPr txBox="1"/>
          <p:nvPr/>
        </p:nvSpPr>
        <p:spPr>
          <a:xfrm>
            <a:off x="4702630" y="2267057"/>
            <a:ext cx="7489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Втратила родину, сумує за померлими, пережила бідність, </a:t>
            </a:r>
            <a:r>
              <a:rPr lang="uk-UA" dirty="0" err="1"/>
              <a:t>поневірення</a:t>
            </a:r>
            <a:r>
              <a:rPr lang="uk-UA" dirty="0"/>
              <a:t>, сподівається на зміни у житті на краще </a:t>
            </a:r>
            <a:endParaRPr lang="ru-UA" dirty="0"/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344A24B4-28C8-7001-720C-1BB54F37AA8F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854110" y="291441"/>
            <a:ext cx="2813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F1F4B931-D990-B9E2-EDBA-CC9FDFA17444}"/>
              </a:ext>
            </a:extLst>
          </p:cNvPr>
          <p:cNvCxnSpPr>
            <a:cxnSpLocks/>
          </p:cNvCxnSpPr>
          <p:nvPr/>
        </p:nvCxnSpPr>
        <p:spPr>
          <a:xfrm>
            <a:off x="2658068" y="291441"/>
            <a:ext cx="3361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119CD1D0-9576-B8CC-3928-71FDC9D378D8}"/>
              </a:ext>
            </a:extLst>
          </p:cNvPr>
          <p:cNvCxnSpPr>
            <a:cxnSpLocks/>
          </p:cNvCxnSpPr>
          <p:nvPr/>
        </p:nvCxnSpPr>
        <p:spPr>
          <a:xfrm>
            <a:off x="758648" y="933272"/>
            <a:ext cx="4625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C281DB97-866F-0FDB-F2B9-A8C7BDF1A8BE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854110" y="1645476"/>
            <a:ext cx="2813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3966268E-C94F-2633-1FDC-B65B057176FF}"/>
              </a:ext>
            </a:extLst>
          </p:cNvPr>
          <p:cNvCxnSpPr>
            <a:cxnSpLocks/>
          </p:cNvCxnSpPr>
          <p:nvPr/>
        </p:nvCxnSpPr>
        <p:spPr>
          <a:xfrm>
            <a:off x="2994223" y="1645475"/>
            <a:ext cx="284821" cy="6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324A9DA9-780F-CA5A-CE61-355DB8EB2C2F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854110" y="2454514"/>
            <a:ext cx="2813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id="{F6385160-9F65-117C-A80B-143991871423}"/>
              </a:ext>
            </a:extLst>
          </p:cNvPr>
          <p:cNvCxnSpPr>
            <a:cxnSpLocks/>
          </p:cNvCxnSpPr>
          <p:nvPr/>
        </p:nvCxnSpPr>
        <p:spPr>
          <a:xfrm>
            <a:off x="4449270" y="2461846"/>
            <a:ext cx="2533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>
            <a:extLst>
              <a:ext uri="{FF2B5EF4-FFF2-40B4-BE49-F238E27FC236}">
                <a16:creationId xmlns:a16="http://schemas.microsoft.com/office/drawing/2014/main" id="{36DD5A54-1D13-FB1F-E7A5-F2A751B79EA7}"/>
              </a:ext>
            </a:extLst>
          </p:cNvPr>
          <p:cNvCxnSpPr>
            <a:cxnSpLocks/>
            <a:endCxn id="13" idx="3"/>
          </p:cNvCxnSpPr>
          <p:nvPr/>
        </p:nvCxnSpPr>
        <p:spPr>
          <a:xfrm>
            <a:off x="723481" y="3202305"/>
            <a:ext cx="28135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>
            <a:extLst>
              <a:ext uri="{FF2B5EF4-FFF2-40B4-BE49-F238E27FC236}">
                <a16:creationId xmlns:a16="http://schemas.microsoft.com/office/drawing/2014/main" id="{6EE03874-03B9-8886-FDFA-66400CEEBB28}"/>
              </a:ext>
            </a:extLst>
          </p:cNvPr>
          <p:cNvCxnSpPr>
            <a:cxnSpLocks/>
          </p:cNvCxnSpPr>
          <p:nvPr/>
        </p:nvCxnSpPr>
        <p:spPr>
          <a:xfrm>
            <a:off x="818940" y="3879325"/>
            <a:ext cx="3516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812D18B5-81DF-8475-056D-57E86288EA23}"/>
              </a:ext>
            </a:extLst>
          </p:cNvPr>
          <p:cNvSpPr txBox="1"/>
          <p:nvPr/>
        </p:nvSpPr>
        <p:spPr>
          <a:xfrm flipH="1">
            <a:off x="0" y="6049729"/>
            <a:ext cx="12118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Поневіряння</a:t>
            </a:r>
            <a:r>
              <a:rPr lang="uk-UA" dirty="0">
                <a:latin typeface="Bookman Old Style" panose="02050604050505020204" pitchFamily="18" charset="0"/>
              </a:rPr>
              <a:t> – знегоди, нещастя, бідування, </a:t>
            </a:r>
            <a:r>
              <a:rPr lang="uk-UA" dirty="0" err="1">
                <a:latin typeface="Bookman Old Style" panose="02050604050505020204" pitchFamily="18" charset="0"/>
              </a:rPr>
              <a:t>сутужність</a:t>
            </a:r>
            <a:r>
              <a:rPr lang="uk-UA" dirty="0">
                <a:latin typeface="Bookman Old Style" panose="02050604050505020204" pitchFamily="18" charset="0"/>
              </a:rPr>
              <a:t>, митарства.</a:t>
            </a:r>
            <a:endParaRPr lang="ru-UA" dirty="0">
              <a:latin typeface="Bookman Old Style" panose="02050604050505020204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A6D6C28-3D88-9412-E8E6-B86AC927D0F1}"/>
              </a:ext>
            </a:extLst>
          </p:cNvPr>
          <p:cNvSpPr txBox="1"/>
          <p:nvPr/>
        </p:nvSpPr>
        <p:spPr>
          <a:xfrm>
            <a:off x="5375867" y="3036495"/>
            <a:ext cx="656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Здивування, нерозуміння, повага, симпатія, любов, захопленість </a:t>
            </a:r>
            <a:endParaRPr lang="ru-UA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F1352FD-A32C-4B5F-8BAB-2C6BA83EF372}"/>
              </a:ext>
            </a:extLst>
          </p:cNvPr>
          <p:cNvSpPr txBox="1"/>
          <p:nvPr/>
        </p:nvSpPr>
        <p:spPr>
          <a:xfrm>
            <a:off x="2507341" y="483440"/>
            <a:ext cx="9684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Знайшла для сироти нову родину, подарувала життя хворій місіс </a:t>
            </a:r>
            <a:r>
              <a:rPr lang="uk-UA" dirty="0" err="1"/>
              <a:t>Сноу</a:t>
            </a:r>
            <a:r>
              <a:rPr lang="uk-UA" dirty="0"/>
              <a:t>, змінила долю міс </a:t>
            </a:r>
            <a:r>
              <a:rPr lang="uk-UA" dirty="0" err="1"/>
              <a:t>Поллі</a:t>
            </a:r>
            <a:r>
              <a:rPr lang="uk-UA" dirty="0"/>
              <a:t>, подружила жителів міста, навчила не здаватися у скрутній ситуації, любити життя, уникати самотності  і розчарування   </a:t>
            </a:r>
            <a:endParaRPr lang="ru-UA" dirty="0"/>
          </a:p>
        </p:txBody>
      </p:sp>
      <p:cxnSp>
        <p:nvCxnSpPr>
          <p:cNvPr id="67" name="Прямая со стрелкой 66">
            <a:extLst>
              <a:ext uri="{FF2B5EF4-FFF2-40B4-BE49-F238E27FC236}">
                <a16:creationId xmlns:a16="http://schemas.microsoft.com/office/drawing/2014/main" id="{1D63AEAB-A7CC-3EF1-B8CF-C2ED21CCE30C}"/>
              </a:ext>
            </a:extLst>
          </p:cNvPr>
          <p:cNvCxnSpPr>
            <a:cxnSpLocks/>
          </p:cNvCxnSpPr>
          <p:nvPr/>
        </p:nvCxnSpPr>
        <p:spPr>
          <a:xfrm>
            <a:off x="2230734" y="933272"/>
            <a:ext cx="2766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>
            <a:extLst>
              <a:ext uri="{FF2B5EF4-FFF2-40B4-BE49-F238E27FC236}">
                <a16:creationId xmlns:a16="http://schemas.microsoft.com/office/drawing/2014/main" id="{6B892938-22DE-2271-4A9B-749371F5A273}"/>
              </a:ext>
            </a:extLst>
          </p:cNvPr>
          <p:cNvCxnSpPr>
            <a:stCxn id="13" idx="1"/>
            <a:endCxn id="64" idx="1"/>
          </p:cNvCxnSpPr>
          <p:nvPr/>
        </p:nvCxnSpPr>
        <p:spPr>
          <a:xfrm>
            <a:off x="5114611" y="3202306"/>
            <a:ext cx="261256" cy="18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3" name="Рисунок 92">
            <a:extLst>
              <a:ext uri="{FF2B5EF4-FFF2-40B4-BE49-F238E27FC236}">
                <a16:creationId xmlns:a16="http://schemas.microsoft.com/office/drawing/2014/main" id="{04AAB3E1-59F0-AC0D-E858-304465AE4F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70"/>
          <a:stretch/>
        </p:blipFill>
        <p:spPr>
          <a:xfrm>
            <a:off x="3888975" y="3386972"/>
            <a:ext cx="3781794" cy="2482304"/>
          </a:xfrm>
          <a:prstGeom prst="rect">
            <a:avLst/>
          </a:prstGeom>
        </p:spPr>
      </p:pic>
      <p:cxnSp>
        <p:nvCxnSpPr>
          <p:cNvPr id="95" name="Прямая со стрелкой 94">
            <a:extLst>
              <a:ext uri="{FF2B5EF4-FFF2-40B4-BE49-F238E27FC236}">
                <a16:creationId xmlns:a16="http://schemas.microsoft.com/office/drawing/2014/main" id="{739143C8-5A01-A19A-CFF3-57CB92F0A061}"/>
              </a:ext>
            </a:extLst>
          </p:cNvPr>
          <p:cNvCxnSpPr>
            <a:endCxn id="14" idx="3"/>
          </p:cNvCxnSpPr>
          <p:nvPr/>
        </p:nvCxnSpPr>
        <p:spPr>
          <a:xfrm>
            <a:off x="3279044" y="3879325"/>
            <a:ext cx="479303" cy="3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6" name="Рисунок 95">
            <a:extLst>
              <a:ext uri="{FF2B5EF4-FFF2-40B4-BE49-F238E27FC236}">
                <a16:creationId xmlns:a16="http://schemas.microsoft.com/office/drawing/2014/main" id="{D4E1E303-11F5-651C-36A0-EB92283B61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397" y="3429000"/>
            <a:ext cx="4142794" cy="2440276"/>
          </a:xfrm>
          <a:prstGeom prst="rect">
            <a:avLst/>
          </a:prstGeom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A1C7E945-AD65-2841-63F8-A3AFADCF561F}"/>
              </a:ext>
            </a:extLst>
          </p:cNvPr>
          <p:cNvSpPr txBox="1"/>
          <p:nvPr/>
        </p:nvSpPr>
        <p:spPr>
          <a:xfrm>
            <a:off x="7801397" y="96727"/>
            <a:ext cx="2210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портрет</a:t>
            </a:r>
            <a:endParaRPr lang="ru-UA" dirty="0"/>
          </a:p>
        </p:txBody>
      </p:sp>
      <p:cxnSp>
        <p:nvCxnSpPr>
          <p:cNvPr id="101" name="Прямая со стрелкой 100">
            <a:extLst>
              <a:ext uri="{FF2B5EF4-FFF2-40B4-BE49-F238E27FC236}">
                <a16:creationId xmlns:a16="http://schemas.microsoft.com/office/drawing/2014/main" id="{58B59545-845A-670C-F726-53231657AC32}"/>
              </a:ext>
            </a:extLst>
          </p:cNvPr>
          <p:cNvCxnSpPr>
            <a:cxnSpLocks/>
          </p:cNvCxnSpPr>
          <p:nvPr/>
        </p:nvCxnSpPr>
        <p:spPr>
          <a:xfrm flipV="1">
            <a:off x="7455877" y="313074"/>
            <a:ext cx="238074" cy="7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701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A85C6B0-B570-3B2F-9217-88C86BF38FA2}"/>
              </a:ext>
            </a:extLst>
          </p:cNvPr>
          <p:cNvSpPr txBox="1"/>
          <p:nvPr/>
        </p:nvSpPr>
        <p:spPr>
          <a:xfrm>
            <a:off x="0" y="0"/>
            <a:ext cx="12191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Кожен з нас час від часу зустрічається з труднощами, проблемами та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неприємностями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Але, на жаль, не кожен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спроможний зберегти дух оптимізму у важкі хвилини. Іноді люди замість того, щоб шукати вихід із складної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ситуації, лише жаліють себе, і тоді поганий настрій стає невід'ємною частиною їх життя.</a:t>
            </a:r>
            <a:endParaRPr kumimoji="0" lang="ru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04101-4005-7934-05F8-72346143287A}"/>
              </a:ext>
            </a:extLst>
          </p:cNvPr>
          <p:cNvSpPr txBox="1"/>
          <p:nvPr/>
        </p:nvSpPr>
        <p:spPr>
          <a:xfrm>
            <a:off x="0" y="1125415"/>
            <a:ext cx="12139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Радіти життю означає шукати джерела радості, до того ж, якщо подивитися на ситуацію з іншого боку, завжди   знайдеться привід посміхнутися. </a:t>
            </a:r>
            <a:endParaRPr kumimoji="0" lang="ru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A797C8-5DA7-E915-B7A1-AED5DC1ABF52}"/>
              </a:ext>
            </a:extLst>
          </p:cNvPr>
          <p:cNvSpPr txBox="1"/>
          <p:nvPr/>
        </p:nvSpPr>
        <p:spPr>
          <a:xfrm>
            <a:off x="1" y="1879042"/>
            <a:ext cx="12125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 кожній людині, є гарні риси, навіть якщо вона ретельно приховує, але щоб побачити красу чужої душі, треба безмірно в неї вірити.</a:t>
            </a:r>
            <a:endParaRPr kumimoji="0" lang="ru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31E4ECE-6269-0086-D78B-759F9FC7B4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4601"/>
            <a:ext cx="3692305" cy="276566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9E89CB1-ADDE-4217-7EDB-BBE19C2D20B3}"/>
              </a:ext>
            </a:extLst>
          </p:cNvPr>
          <p:cNvSpPr txBox="1"/>
          <p:nvPr/>
        </p:nvSpPr>
        <p:spPr>
          <a:xfrm>
            <a:off x="3788230" y="2632668"/>
            <a:ext cx="4780356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-Як розумієте ці слова письменниці?</a:t>
            </a:r>
            <a:endParaRPr lang="ru-UA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09960D-5FC8-FD95-BFFF-F521DE522CFE}"/>
              </a:ext>
            </a:extLst>
          </p:cNvPr>
          <p:cNvSpPr txBox="1"/>
          <p:nvPr/>
        </p:nvSpPr>
        <p:spPr>
          <a:xfrm>
            <a:off x="3788230" y="3109294"/>
            <a:ext cx="83510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2060"/>
                </a:solidFill>
              </a:rPr>
              <a:t>Роман вчить нас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rgbClr val="FFFF00"/>
                </a:solidFill>
              </a:rPr>
              <a:t>дарувати іншим привід для радості: бути вдячним батькам,  друзям за радість спілкування і за те, що вони є, учителям за те, що вони дають знання, виховують людей; бути вдячним за все, що маємо;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rgbClr val="FF0000"/>
                </a:solidFill>
              </a:rPr>
              <a:t>перетворювати сумне на радісне, зло на добро, негатив на позитив, світ на краще;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rgbClr val="00B050"/>
                </a:solidFill>
              </a:rPr>
              <a:t>думати про те, що ми щасливі люди, як добре жити, радіти сонечку, любити…;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rgbClr val="7030A0"/>
                </a:solidFill>
              </a:rPr>
              <a:t>творити добро просто так, радіти цьому.</a:t>
            </a:r>
            <a:endParaRPr lang="ru-UA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58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  <p:bldP spid="1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353</Words>
  <Application>Microsoft Office PowerPoint</Application>
  <PresentationFormat>Широкоэкранный</PresentationFormat>
  <Paragraphs>40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Bookman Old Style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</cp:revision>
  <dcterms:created xsi:type="dcterms:W3CDTF">2023-03-02T12:01:08Z</dcterms:created>
  <dcterms:modified xsi:type="dcterms:W3CDTF">2023-04-19T17:04:22Z</dcterms:modified>
</cp:coreProperties>
</file>