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44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06C06B65-C34F-413F-A7CC-646F6F071E3F}" type="datetimeFigureOut">
              <a:rPr lang="ru-RU" smtClean="0"/>
              <a:t>18.01.2023</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53B7C603-537F-426B-AD4E-F87190EA6012}" type="slidenum">
              <a:rPr lang="ru-RU" smtClean="0"/>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6C06B65-C34F-413F-A7CC-646F6F071E3F}" type="datetimeFigureOut">
              <a:rPr lang="ru-RU" smtClean="0"/>
              <a:t>18.01.2023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B7C603-537F-426B-AD4E-F87190EA6012}"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6C06B65-C34F-413F-A7CC-646F6F071E3F}" type="datetimeFigureOut">
              <a:rPr lang="ru-RU" smtClean="0"/>
              <a:t>18.01.2023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B7C603-537F-426B-AD4E-F87190EA6012}"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6C06B65-C34F-413F-A7CC-646F6F071E3F}" type="datetimeFigureOut">
              <a:rPr lang="ru-RU" smtClean="0"/>
              <a:t>18.01.2023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B7C603-537F-426B-AD4E-F87190EA6012}"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06C06B65-C34F-413F-A7CC-646F6F071E3F}" type="datetimeFigureOut">
              <a:rPr lang="ru-RU" smtClean="0"/>
              <a:t>18.01.2023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53B7C603-537F-426B-AD4E-F87190EA6012}"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6C06B65-C34F-413F-A7CC-646F6F071E3F}" type="datetimeFigureOut">
              <a:rPr lang="ru-RU" smtClean="0"/>
              <a:t>18.01.2023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B7C603-537F-426B-AD4E-F87190EA6012}"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06C06B65-C34F-413F-A7CC-646F6F071E3F}" type="datetimeFigureOut">
              <a:rPr lang="ru-RU" smtClean="0"/>
              <a:t>18.01.2023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3B7C603-537F-426B-AD4E-F87190EA6012}"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6C06B65-C34F-413F-A7CC-646F6F071E3F}" type="datetimeFigureOut">
              <a:rPr lang="ru-RU" smtClean="0"/>
              <a:t>18.01.2023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3B7C603-537F-426B-AD4E-F87190EA6012}"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6C06B65-C34F-413F-A7CC-646F6F071E3F}" type="datetimeFigureOut">
              <a:rPr lang="ru-RU" smtClean="0"/>
              <a:t>18.01.2023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3B7C603-537F-426B-AD4E-F87190EA6012}"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6C06B65-C34F-413F-A7CC-646F6F071E3F}" type="datetimeFigureOut">
              <a:rPr lang="ru-RU" smtClean="0"/>
              <a:t>18.01.2023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B7C603-537F-426B-AD4E-F87190EA6012}"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06C06B65-C34F-413F-A7CC-646F6F071E3F}" type="datetimeFigureOut">
              <a:rPr lang="ru-RU" smtClean="0"/>
              <a:t>18.01.2023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B7C603-537F-426B-AD4E-F87190EA6012}"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6C06B65-C34F-413F-A7CC-646F6F071E3F}" type="datetimeFigureOut">
              <a:rPr lang="ru-RU" smtClean="0"/>
              <a:t>18.01.2023</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53B7C603-537F-426B-AD4E-F87190EA6012}"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ÐÐ°ÑÑÐ¸Ð½ÐºÐ¸ Ð¿Ð¾ Ð·Ð°Ð¿ÑÐ¾ÑÑ the usa"/>
          <p:cNvPicPr>
            <a:picLocks noChangeAspect="1" noChangeArrowheads="1"/>
          </p:cNvPicPr>
          <p:nvPr/>
        </p:nvPicPr>
        <p:blipFill>
          <a:blip r:embed="rId2" cstate="print"/>
          <a:srcRect/>
          <a:stretch>
            <a:fillRect/>
          </a:stretch>
        </p:blipFill>
        <p:spPr bwMode="auto">
          <a:xfrm>
            <a:off x="0" y="0"/>
            <a:ext cx="9345350" cy="6858000"/>
          </a:xfrm>
          <a:prstGeom prst="rect">
            <a:avLst/>
          </a:prstGeom>
          <a:noFill/>
        </p:spPr>
      </p:pic>
      <p:sp>
        <p:nvSpPr>
          <p:cNvPr id="2" name="Заголовок 1"/>
          <p:cNvSpPr>
            <a:spLocks noGrp="1"/>
          </p:cNvSpPr>
          <p:nvPr>
            <p:ph type="ctrTitle"/>
          </p:nvPr>
        </p:nvSpPr>
        <p:spPr>
          <a:xfrm>
            <a:off x="467544" y="0"/>
            <a:ext cx="8229600" cy="1481336"/>
          </a:xfrm>
        </p:spPr>
        <p:style>
          <a:lnRef idx="1">
            <a:schemeClr val="accent5"/>
          </a:lnRef>
          <a:fillRef idx="2">
            <a:schemeClr val="accent5"/>
          </a:fillRef>
          <a:effectRef idx="1">
            <a:schemeClr val="accent5"/>
          </a:effectRef>
          <a:fontRef idx="minor">
            <a:schemeClr val="dk1"/>
          </a:fontRef>
        </p:style>
        <p:txBody>
          <a:bodyPr>
            <a:normAutofit/>
          </a:bodyPr>
          <a:lstStyle/>
          <a:p>
            <a:r>
              <a:rPr lang="en-US" sz="8000" dirty="0" smtClean="0">
                <a:solidFill>
                  <a:schemeClr val="bg1">
                    <a:lumMod val="95000"/>
                    <a:lumOff val="5000"/>
                  </a:schemeClr>
                </a:solidFill>
              </a:rPr>
              <a:t>The USA</a:t>
            </a:r>
            <a:endParaRPr lang="ru-RU" sz="8000" dirty="0">
              <a:solidFill>
                <a:schemeClr val="bg1">
                  <a:lumMod val="95000"/>
                  <a:lumOff val="5000"/>
                </a:schemeClr>
              </a:solidFill>
            </a:endParaRPr>
          </a:p>
        </p:txBody>
      </p:sp>
      <p:sp>
        <p:nvSpPr>
          <p:cNvPr id="3" name="Подзаголовок 2"/>
          <p:cNvSpPr>
            <a:spLocks noGrp="1"/>
          </p:cNvSpPr>
          <p:nvPr>
            <p:ph type="subTitle" idx="1"/>
          </p:nvPr>
        </p:nvSpPr>
        <p:spPr/>
        <p:txBody>
          <a:bodyPr/>
          <a:lstStyle/>
          <a:p>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ÐÐ°ÑÑÐ¸Ð½ÐºÐ¸ Ð¿Ð¾ Ð·Ð°Ð¿ÑÐ¾ÑÑ american flag"/>
          <p:cNvPicPr>
            <a:picLocks noChangeAspect="1" noChangeArrowheads="1"/>
          </p:cNvPicPr>
          <p:nvPr/>
        </p:nvPicPr>
        <p:blipFill>
          <a:blip r:embed="rId2" cstate="print"/>
          <a:srcRect/>
          <a:stretch>
            <a:fillRect/>
          </a:stretch>
        </p:blipFill>
        <p:spPr bwMode="auto">
          <a:xfrm>
            <a:off x="0" y="764704"/>
            <a:ext cx="7207288" cy="4973216"/>
          </a:xfrm>
          <a:prstGeom prst="rect">
            <a:avLst/>
          </a:prstGeom>
          <a:noFill/>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220072" y="476672"/>
            <a:ext cx="3538736" cy="5733256"/>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n-US" dirty="0" smtClean="0">
                <a:solidFill>
                  <a:schemeClr val="bg1"/>
                </a:solidFill>
                <a:latin typeface="Times New Roman" pitchFamily="18" charset="0"/>
                <a:cs typeface="Times New Roman" pitchFamily="18" charset="0"/>
              </a:rPr>
              <a:t>The American flag is often called «The Stars and Stripes» (other names «Old Glory» and «The Star-Spangled Banner»).</a:t>
            </a:r>
            <a:br>
              <a:rPr lang="en-US" dirty="0" smtClean="0">
                <a:solidFill>
                  <a:schemeClr val="bg1"/>
                </a:solidFill>
                <a:latin typeface="Times New Roman" pitchFamily="18" charset="0"/>
                <a:cs typeface="Times New Roman" pitchFamily="18" charset="0"/>
              </a:rPr>
            </a:br>
            <a:r>
              <a:rPr lang="en-US" dirty="0" smtClean="0">
                <a:solidFill>
                  <a:schemeClr val="bg1"/>
                </a:solidFill>
                <a:latin typeface="Times New Roman" pitchFamily="18" charset="0"/>
                <a:cs typeface="Times New Roman" pitchFamily="18" charset="0"/>
              </a:rPr>
              <a:t>It has 13 horizontal stripes,7 red and 6 white which stand for the original 13 states </a:t>
            </a:r>
            <a:endParaRPr lang="ru-RU" dirty="0">
              <a:solidFill>
                <a:schemeClr val="bg1"/>
              </a:solidFill>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67544" y="0"/>
            <a:ext cx="8229600" cy="1612776"/>
          </a:xfrm>
        </p:spPr>
        <p:style>
          <a:lnRef idx="1">
            <a:schemeClr val="accent5"/>
          </a:lnRef>
          <a:fillRef idx="2">
            <a:schemeClr val="accent5"/>
          </a:fillRef>
          <a:effectRef idx="1">
            <a:schemeClr val="accent5"/>
          </a:effectRef>
          <a:fontRef idx="minor">
            <a:schemeClr val="dk1"/>
          </a:fontRef>
        </p:style>
        <p:txBody>
          <a:bodyPr/>
          <a:lstStyle/>
          <a:p>
            <a:pPr>
              <a:buNone/>
            </a:pPr>
            <a:r>
              <a:rPr lang="en-US" dirty="0" smtClean="0">
                <a:solidFill>
                  <a:schemeClr val="bg1"/>
                </a:solidFill>
                <a:latin typeface="Times New Roman" pitchFamily="18" charset="0"/>
                <a:cs typeface="Times New Roman" pitchFamily="18" charset="0"/>
              </a:rPr>
              <a:t>The Great seal is used as the national coat of arms of the United States. It is officially used on documents such as United States passports</a:t>
            </a:r>
            <a:endParaRPr lang="ru-RU" dirty="0">
              <a:solidFill>
                <a:schemeClr val="bg1"/>
              </a:solidFill>
              <a:latin typeface="Times New Roman" pitchFamily="18" charset="0"/>
              <a:cs typeface="Times New Roman" pitchFamily="18" charset="0"/>
            </a:endParaRPr>
          </a:p>
        </p:txBody>
      </p:sp>
      <p:sp>
        <p:nvSpPr>
          <p:cNvPr id="35842" name="AutoShape 2" descr="ÐÐ°ÑÑÐ¸Ð½ÐºÐ¸ Ð¿Ð¾ Ð·Ð°Ð¿ÑÐ¾ÑÑ the great se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5844" name="Picture 4" descr="ÐÐ¾ÑÐ¾Ð¶ÐµÐµ Ð¸Ð·Ð¾Ð±ÑÐ°Ð¶ÐµÐ½Ð¸Ðµ"/>
          <p:cNvPicPr>
            <a:picLocks noChangeAspect="1" noChangeArrowheads="1"/>
          </p:cNvPicPr>
          <p:nvPr/>
        </p:nvPicPr>
        <p:blipFill>
          <a:blip r:embed="rId2" cstate="print"/>
          <a:srcRect/>
          <a:stretch>
            <a:fillRect/>
          </a:stretch>
        </p:blipFill>
        <p:spPr bwMode="auto">
          <a:xfrm>
            <a:off x="1791072" y="1700808"/>
            <a:ext cx="5157192" cy="5157192"/>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67544" y="0"/>
            <a:ext cx="8229600" cy="1468760"/>
          </a:xfrm>
        </p:spPr>
        <p:style>
          <a:lnRef idx="1">
            <a:schemeClr val="accent5"/>
          </a:lnRef>
          <a:fillRef idx="2">
            <a:schemeClr val="accent5"/>
          </a:fillRef>
          <a:effectRef idx="1">
            <a:schemeClr val="accent5"/>
          </a:effectRef>
          <a:fontRef idx="minor">
            <a:schemeClr val="dk1"/>
          </a:fontRef>
        </p:style>
        <p:txBody>
          <a:bodyPr>
            <a:normAutofit/>
          </a:bodyPr>
          <a:lstStyle/>
          <a:p>
            <a:pPr algn="ctr">
              <a:buNone/>
            </a:pPr>
            <a:r>
              <a:rPr lang="en-US" sz="2400" dirty="0" smtClean="0">
                <a:solidFill>
                  <a:schemeClr val="bg1"/>
                </a:solidFill>
                <a:latin typeface="Times New Roman" pitchFamily="18" charset="0"/>
                <a:cs typeface="Times New Roman" pitchFamily="18" charset="0"/>
              </a:rPr>
              <a:t>The Bald Eagle is the national bird of the USA and is represented on its Seal. Bald Eagles are not actually bald, the name derives from an older meaning of «white headed».</a:t>
            </a:r>
            <a:endParaRPr lang="ru-RU" sz="2400" dirty="0">
              <a:solidFill>
                <a:schemeClr val="bg1"/>
              </a:solidFill>
              <a:latin typeface="Times New Roman" pitchFamily="18" charset="0"/>
              <a:cs typeface="Times New Roman" pitchFamily="18" charset="0"/>
            </a:endParaRPr>
          </a:p>
        </p:txBody>
      </p:sp>
      <p:pic>
        <p:nvPicPr>
          <p:cNvPr id="36866" name="Picture 2" descr="ÐÐ°ÑÑÐ¸Ð½ÐºÐ¸ Ð¿Ð¾ Ð·Ð°Ð¿ÑÐ¾ÑÑ the bald eagle the usa"/>
          <p:cNvPicPr>
            <a:picLocks noChangeAspect="1" noChangeArrowheads="1"/>
          </p:cNvPicPr>
          <p:nvPr/>
        </p:nvPicPr>
        <p:blipFill>
          <a:blip r:embed="rId2" cstate="print"/>
          <a:srcRect/>
          <a:stretch>
            <a:fillRect/>
          </a:stretch>
        </p:blipFill>
        <p:spPr bwMode="auto">
          <a:xfrm>
            <a:off x="395536" y="1484784"/>
            <a:ext cx="8458357" cy="518415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2362274"/>
          </a:xfrm>
        </p:spPr>
        <p:style>
          <a:lnRef idx="1">
            <a:schemeClr val="accent5"/>
          </a:lnRef>
          <a:fillRef idx="2">
            <a:schemeClr val="accent5"/>
          </a:fillRef>
          <a:effectRef idx="1">
            <a:schemeClr val="accent5"/>
          </a:effectRef>
          <a:fontRef idx="minor">
            <a:schemeClr val="dk1"/>
          </a:fontRef>
        </p:style>
        <p:txBody>
          <a:bodyPr>
            <a:normAutofit/>
          </a:bodyPr>
          <a:lstStyle/>
          <a:p>
            <a:r>
              <a:rPr lang="en-US" sz="2800" dirty="0" smtClean="0">
                <a:solidFill>
                  <a:schemeClr val="bg1"/>
                </a:solidFill>
              </a:rPr>
              <a:t>Oak Tree</a:t>
            </a:r>
            <a:r>
              <a:rPr lang="en-US" sz="2800" b="0" dirty="0" smtClean="0">
                <a:solidFill>
                  <a:schemeClr val="bg1"/>
                </a:solidFill>
              </a:rPr>
              <a:t> is the National Tree of United States of America.</a:t>
            </a:r>
            <a:r>
              <a:rPr lang="en-US" sz="2800" dirty="0" smtClean="0">
                <a:solidFill>
                  <a:schemeClr val="bg1"/>
                </a:solidFill>
              </a:rPr>
              <a:t/>
            </a:r>
            <a:br>
              <a:rPr lang="en-US" sz="2800" dirty="0" smtClean="0">
                <a:solidFill>
                  <a:schemeClr val="bg1"/>
                </a:solidFill>
              </a:rPr>
            </a:br>
            <a:r>
              <a:rPr lang="en-US" sz="2800" b="0" dirty="0" smtClean="0">
                <a:solidFill>
                  <a:schemeClr val="bg1"/>
                </a:solidFill>
              </a:rPr>
              <a:t>Oak Tree was adopted as the National Tree of United States in November 2004</a:t>
            </a:r>
            <a:r>
              <a:rPr lang="en-US" b="0" dirty="0" smtClean="0"/>
              <a:t>.</a:t>
            </a:r>
            <a:endParaRPr lang="ru-RU" dirty="0"/>
          </a:p>
        </p:txBody>
      </p:sp>
      <p:sp>
        <p:nvSpPr>
          <p:cNvPr id="3" name="Содержимое 2"/>
          <p:cNvSpPr>
            <a:spLocks noGrp="1"/>
          </p:cNvSpPr>
          <p:nvPr>
            <p:ph idx="1"/>
          </p:nvPr>
        </p:nvSpPr>
        <p:spPr/>
        <p:txBody>
          <a:bodyPr/>
          <a:lstStyle/>
          <a:p>
            <a:endParaRPr lang="ru-RU" dirty="0"/>
          </a:p>
        </p:txBody>
      </p:sp>
      <p:pic>
        <p:nvPicPr>
          <p:cNvPr id="37890" name="Picture 2" descr="ÐÐ¾ÑÐ¾Ð¶ÐµÐµ Ð¸Ð·Ð¾Ð±ÑÐ°Ð¶ÐµÐ½Ð¸Ðµ"/>
          <p:cNvPicPr>
            <a:picLocks noChangeAspect="1" noChangeArrowheads="1"/>
          </p:cNvPicPr>
          <p:nvPr/>
        </p:nvPicPr>
        <p:blipFill>
          <a:blip r:embed="rId2" cstate="print"/>
          <a:srcRect/>
          <a:stretch>
            <a:fillRect/>
          </a:stretch>
        </p:blipFill>
        <p:spPr bwMode="auto">
          <a:xfrm>
            <a:off x="1331640" y="2371283"/>
            <a:ext cx="6768752" cy="4486717"/>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492896"/>
            <a:ext cx="8373616" cy="1143000"/>
          </a:xfrm>
        </p:spPr>
        <p:style>
          <a:lnRef idx="1">
            <a:schemeClr val="accent5"/>
          </a:lnRef>
          <a:fillRef idx="2">
            <a:schemeClr val="accent5"/>
          </a:fillRef>
          <a:effectRef idx="1">
            <a:schemeClr val="accent5"/>
          </a:effectRef>
          <a:fontRef idx="minor">
            <a:schemeClr val="dk1"/>
          </a:fontRef>
        </p:style>
        <p:txBody>
          <a:bodyPr/>
          <a:lstStyle/>
          <a:p>
            <a:r>
              <a:rPr lang="en-US" dirty="0" smtClean="0"/>
              <a:t>Tourist attractions</a:t>
            </a:r>
            <a:endParaRPr lang="ru-RU" dirty="0"/>
          </a:p>
        </p:txBody>
      </p:sp>
      <p:sp>
        <p:nvSpPr>
          <p:cNvPr id="3" name="Содержимое 2"/>
          <p:cNvSpPr>
            <a:spLocks noGrp="1"/>
          </p:cNvSpPr>
          <p:nvPr>
            <p:ph idx="1"/>
          </p:nvPr>
        </p:nvSpPr>
        <p:spPr/>
        <p:txBody>
          <a:bodyPr/>
          <a:lstStyle/>
          <a:p>
            <a:endParaRPr lang="ru-R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Niagara Falls</a:t>
            </a:r>
            <a:endParaRPr lang="ru-RU" dirty="0"/>
          </a:p>
        </p:txBody>
      </p:sp>
      <p:sp>
        <p:nvSpPr>
          <p:cNvPr id="3" name="Содержимое 2"/>
          <p:cNvSpPr>
            <a:spLocks noGrp="1"/>
          </p:cNvSpPr>
          <p:nvPr>
            <p:ph idx="1"/>
          </p:nvPr>
        </p:nvSpPr>
        <p:spPr/>
        <p:txBody>
          <a:bodyPr/>
          <a:lstStyle/>
          <a:p>
            <a:endParaRPr lang="ru-RU"/>
          </a:p>
        </p:txBody>
      </p:sp>
      <p:pic>
        <p:nvPicPr>
          <p:cNvPr id="38916" name="Picture 4" descr="ÐÐ°ÑÑÐ¸Ð½ÐºÐ¸ Ð¿Ð¾ Ð·Ð°Ð¿ÑÐ¾ÑÑ niagara falls"/>
          <p:cNvPicPr>
            <a:picLocks noChangeAspect="1" noChangeArrowheads="1"/>
          </p:cNvPicPr>
          <p:nvPr/>
        </p:nvPicPr>
        <p:blipFill>
          <a:blip r:embed="rId2" cstate="print"/>
          <a:srcRect/>
          <a:stretch>
            <a:fillRect/>
          </a:stretch>
        </p:blipFill>
        <p:spPr bwMode="auto">
          <a:xfrm>
            <a:off x="0" y="1340768"/>
            <a:ext cx="9144000" cy="525658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Grand Canyon</a:t>
            </a:r>
            <a:endParaRPr lang="ru-RU" dirty="0"/>
          </a:p>
        </p:txBody>
      </p:sp>
      <p:sp>
        <p:nvSpPr>
          <p:cNvPr id="3" name="Содержимое 2"/>
          <p:cNvSpPr>
            <a:spLocks noGrp="1"/>
          </p:cNvSpPr>
          <p:nvPr>
            <p:ph idx="1"/>
          </p:nvPr>
        </p:nvSpPr>
        <p:spPr/>
        <p:txBody>
          <a:bodyPr/>
          <a:lstStyle/>
          <a:p>
            <a:endParaRPr lang="ru-RU"/>
          </a:p>
        </p:txBody>
      </p:sp>
      <p:pic>
        <p:nvPicPr>
          <p:cNvPr id="40962" name="Picture 2" descr="ÐÐ°ÑÑÐ¸Ð½ÐºÐ¸ Ð¿Ð¾ Ð·Ð°Ð¿ÑÐ¾ÑÑ grand canyon"/>
          <p:cNvPicPr>
            <a:picLocks noChangeAspect="1" noChangeArrowheads="1"/>
          </p:cNvPicPr>
          <p:nvPr/>
        </p:nvPicPr>
        <p:blipFill>
          <a:blip r:embed="rId2" cstate="print"/>
          <a:srcRect/>
          <a:stretch>
            <a:fillRect/>
          </a:stretch>
        </p:blipFill>
        <p:spPr bwMode="auto">
          <a:xfrm>
            <a:off x="539551" y="1556792"/>
            <a:ext cx="7940339" cy="489654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The Statue of Liberty</a:t>
            </a:r>
            <a:endParaRPr lang="ru-RU" dirty="0"/>
          </a:p>
        </p:txBody>
      </p:sp>
      <p:sp>
        <p:nvSpPr>
          <p:cNvPr id="3" name="Содержимое 2"/>
          <p:cNvSpPr>
            <a:spLocks noGrp="1"/>
          </p:cNvSpPr>
          <p:nvPr>
            <p:ph idx="1"/>
          </p:nvPr>
        </p:nvSpPr>
        <p:spPr/>
        <p:txBody>
          <a:bodyPr/>
          <a:lstStyle/>
          <a:p>
            <a:endParaRPr lang="ru-RU"/>
          </a:p>
        </p:txBody>
      </p:sp>
      <p:pic>
        <p:nvPicPr>
          <p:cNvPr id="41986" name="Picture 2" descr="ÐÐ°ÑÑÐ¸Ð½ÐºÐ¸ Ð¿Ð¾ Ð·Ð°Ð¿ÑÐ¾ÑÑ the statue of liberty photos"/>
          <p:cNvPicPr>
            <a:picLocks noChangeAspect="1" noChangeArrowheads="1"/>
          </p:cNvPicPr>
          <p:nvPr/>
        </p:nvPicPr>
        <p:blipFill>
          <a:blip r:embed="rId2" cstate="print"/>
          <a:srcRect/>
          <a:stretch>
            <a:fillRect/>
          </a:stretch>
        </p:blipFill>
        <p:spPr bwMode="auto">
          <a:xfrm>
            <a:off x="0" y="1484784"/>
            <a:ext cx="9144000" cy="537321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Disney World</a:t>
            </a:r>
            <a:endParaRPr lang="ru-RU" dirty="0"/>
          </a:p>
        </p:txBody>
      </p:sp>
      <p:sp>
        <p:nvSpPr>
          <p:cNvPr id="3" name="Содержимое 2"/>
          <p:cNvSpPr>
            <a:spLocks noGrp="1"/>
          </p:cNvSpPr>
          <p:nvPr>
            <p:ph idx="1"/>
          </p:nvPr>
        </p:nvSpPr>
        <p:spPr/>
        <p:txBody>
          <a:bodyPr/>
          <a:lstStyle/>
          <a:p>
            <a:endParaRPr lang="ru-RU"/>
          </a:p>
        </p:txBody>
      </p:sp>
      <p:pic>
        <p:nvPicPr>
          <p:cNvPr id="43010" name="Picture 2" descr="ÐÐ°ÑÑÐ¸Ð½ÐºÐ¸ Ð¿Ð¾ Ð·Ð°Ð¿ÑÐ¾ÑÑ disney world"/>
          <p:cNvPicPr>
            <a:picLocks noChangeAspect="1" noChangeArrowheads="1"/>
          </p:cNvPicPr>
          <p:nvPr/>
        </p:nvPicPr>
        <p:blipFill>
          <a:blip r:embed="rId2" cstate="print"/>
          <a:srcRect/>
          <a:stretch>
            <a:fillRect/>
          </a:stretch>
        </p:blipFill>
        <p:spPr bwMode="auto">
          <a:xfrm>
            <a:off x="0" y="1298521"/>
            <a:ext cx="9144000" cy="5559479"/>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Central Park</a:t>
            </a:r>
            <a:endParaRPr lang="ru-RU" dirty="0"/>
          </a:p>
        </p:txBody>
      </p:sp>
      <p:sp>
        <p:nvSpPr>
          <p:cNvPr id="3" name="Содержимое 2"/>
          <p:cNvSpPr>
            <a:spLocks noGrp="1"/>
          </p:cNvSpPr>
          <p:nvPr>
            <p:ph idx="1"/>
          </p:nvPr>
        </p:nvSpPr>
        <p:spPr/>
        <p:txBody>
          <a:bodyPr/>
          <a:lstStyle/>
          <a:p>
            <a:endParaRPr lang="ru-RU"/>
          </a:p>
        </p:txBody>
      </p:sp>
      <p:pic>
        <p:nvPicPr>
          <p:cNvPr id="44034" name="Picture 2" descr="ÐÐ°ÑÑÐ¸Ð½ÐºÐ¸ Ð¿Ð¾ Ð·Ð°Ð¿ÑÐ¾ÑÑ central park"/>
          <p:cNvPicPr>
            <a:picLocks noChangeAspect="1" noChangeArrowheads="1"/>
          </p:cNvPicPr>
          <p:nvPr/>
        </p:nvPicPr>
        <p:blipFill>
          <a:blip r:embed="rId2" cstate="print"/>
          <a:srcRect/>
          <a:stretch>
            <a:fillRect/>
          </a:stretch>
        </p:blipFill>
        <p:spPr bwMode="auto">
          <a:xfrm>
            <a:off x="0" y="1628800"/>
            <a:ext cx="9289032" cy="52292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54162"/>
          </a:xfrm>
        </p:spPr>
        <p:style>
          <a:lnRef idx="1">
            <a:schemeClr val="accent5"/>
          </a:lnRef>
          <a:fillRef idx="2">
            <a:schemeClr val="accent5"/>
          </a:fillRef>
          <a:effectRef idx="1">
            <a:schemeClr val="accent5"/>
          </a:effectRef>
          <a:fontRef idx="minor">
            <a:schemeClr val="dk1"/>
          </a:fontRef>
        </p:style>
        <p:txBody>
          <a:bodyPr>
            <a:noAutofit/>
          </a:bodyPr>
          <a:lstStyle/>
          <a:p>
            <a:r>
              <a:rPr lang="en-US" sz="2400" b="0" dirty="0" smtClean="0"/>
              <a:t>The USA consists of three separate parts. They are the Hawaiian Islands, Alaska and the rest major part of the USA. </a:t>
            </a:r>
            <a:endParaRPr lang="ru-RU" sz="2400" dirty="0"/>
          </a:p>
        </p:txBody>
      </p:sp>
      <p:sp>
        <p:nvSpPr>
          <p:cNvPr id="3" name="Содержимое 2"/>
          <p:cNvSpPr>
            <a:spLocks noGrp="1"/>
          </p:cNvSpPr>
          <p:nvPr>
            <p:ph idx="1"/>
          </p:nvPr>
        </p:nvSpPr>
        <p:spPr>
          <a:xfrm>
            <a:off x="457200" y="2204864"/>
            <a:ext cx="8229600" cy="4104496"/>
          </a:xfrm>
        </p:spPr>
        <p:txBody>
          <a:bodyPr/>
          <a:lstStyle/>
          <a:p>
            <a:endParaRPr lang="ru-RU" dirty="0"/>
          </a:p>
        </p:txBody>
      </p:sp>
      <p:pic>
        <p:nvPicPr>
          <p:cNvPr id="26626" name="Picture 2" descr="ÐÐ°ÑÑÐ¸Ð½ÐºÐ¸ Ð¿Ð¾ Ð·Ð°Ð¿ÑÐ¾ÑÑ the usa  map"/>
          <p:cNvPicPr>
            <a:picLocks noChangeAspect="1" noChangeArrowheads="1"/>
          </p:cNvPicPr>
          <p:nvPr/>
        </p:nvPicPr>
        <p:blipFill>
          <a:blip r:embed="rId2" cstate="print"/>
          <a:srcRect/>
          <a:stretch>
            <a:fillRect/>
          </a:stretch>
        </p:blipFill>
        <p:spPr bwMode="auto">
          <a:xfrm>
            <a:off x="827584" y="1628800"/>
            <a:ext cx="7721918" cy="52292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Miami beach</a:t>
            </a:r>
            <a:endParaRPr lang="ru-RU" dirty="0"/>
          </a:p>
        </p:txBody>
      </p:sp>
      <p:sp>
        <p:nvSpPr>
          <p:cNvPr id="3" name="Содержимое 2"/>
          <p:cNvSpPr>
            <a:spLocks noGrp="1"/>
          </p:cNvSpPr>
          <p:nvPr>
            <p:ph idx="1"/>
          </p:nvPr>
        </p:nvSpPr>
        <p:spPr/>
        <p:txBody>
          <a:bodyPr/>
          <a:lstStyle/>
          <a:p>
            <a:endParaRPr lang="ru-RU"/>
          </a:p>
        </p:txBody>
      </p:sp>
      <p:pic>
        <p:nvPicPr>
          <p:cNvPr id="45058" name="Picture 2" descr="ÐÐ°ÑÑÐ¸Ð½ÐºÐ¸ Ð¿Ð¾ Ð·Ð°Ð¿ÑÐ¾ÑÑ miami beach"/>
          <p:cNvPicPr>
            <a:picLocks noChangeAspect="1" noChangeArrowheads="1"/>
          </p:cNvPicPr>
          <p:nvPr/>
        </p:nvPicPr>
        <p:blipFill>
          <a:blip r:embed="rId2" cstate="print"/>
          <a:srcRect/>
          <a:stretch>
            <a:fillRect/>
          </a:stretch>
        </p:blipFill>
        <p:spPr bwMode="auto">
          <a:xfrm>
            <a:off x="0" y="1556792"/>
            <a:ext cx="9144000" cy="530120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940152" y="188640"/>
            <a:ext cx="3203848" cy="6669360"/>
          </a:xfrm>
        </p:spPr>
        <p:style>
          <a:lnRef idx="1">
            <a:schemeClr val="accent3"/>
          </a:lnRef>
          <a:fillRef idx="2">
            <a:schemeClr val="accent3"/>
          </a:fillRef>
          <a:effectRef idx="1">
            <a:schemeClr val="accent3"/>
          </a:effectRef>
          <a:fontRef idx="minor">
            <a:schemeClr val="dk1"/>
          </a:fontRef>
        </p:style>
        <p:txBody>
          <a:bodyPr>
            <a:normAutofit/>
          </a:bodyPr>
          <a:lstStyle/>
          <a:p>
            <a:pPr algn="ctr">
              <a:buNone/>
            </a:pPr>
            <a:r>
              <a:rPr lang="en-US" dirty="0" smtClean="0">
                <a:solidFill>
                  <a:schemeClr val="bg1"/>
                </a:solidFill>
              </a:rPr>
              <a:t>There are fifty states and district of Columbia. The states differ very much in size, population and economical development. The population of the United States is about </a:t>
            </a:r>
            <a:r>
              <a:rPr lang="ru-RU" smtClean="0">
                <a:solidFill>
                  <a:schemeClr val="bg1"/>
                </a:solidFill>
              </a:rPr>
              <a:t>330</a:t>
            </a:r>
            <a:r>
              <a:rPr lang="en-US" smtClean="0">
                <a:solidFill>
                  <a:schemeClr val="bg1"/>
                </a:solidFill>
              </a:rPr>
              <a:t> </a:t>
            </a:r>
            <a:r>
              <a:rPr lang="en-US" dirty="0" smtClean="0">
                <a:solidFill>
                  <a:schemeClr val="bg1"/>
                </a:solidFill>
              </a:rPr>
              <a:t>million people.</a:t>
            </a:r>
            <a:endParaRPr lang="ru-RU" dirty="0">
              <a:solidFill>
                <a:schemeClr val="bg1"/>
              </a:solidFill>
            </a:endParaRPr>
          </a:p>
        </p:txBody>
      </p:sp>
      <p:pic>
        <p:nvPicPr>
          <p:cNvPr id="27650" name="Picture 2" descr="ÐÐ°ÑÑÐ¸Ð½ÐºÐ¸ Ð¿Ð¾ Ð·Ð°Ð¿ÑÐ¾ÑÑ the usa states picture"/>
          <p:cNvPicPr>
            <a:picLocks noChangeAspect="1" noChangeArrowheads="1"/>
          </p:cNvPicPr>
          <p:nvPr/>
        </p:nvPicPr>
        <p:blipFill>
          <a:blip r:embed="rId2" cstate="print"/>
          <a:srcRect/>
          <a:stretch>
            <a:fillRect/>
          </a:stretch>
        </p:blipFill>
        <p:spPr bwMode="auto">
          <a:xfrm>
            <a:off x="0" y="0"/>
            <a:ext cx="6228184"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0"/>
            <a:ext cx="8229600" cy="1728192"/>
          </a:xfrm>
        </p:spPr>
        <p:style>
          <a:lnRef idx="1">
            <a:schemeClr val="accent5"/>
          </a:lnRef>
          <a:fillRef idx="2">
            <a:schemeClr val="accent5"/>
          </a:fillRef>
          <a:effectRef idx="1">
            <a:schemeClr val="accent5"/>
          </a:effectRef>
          <a:fontRef idx="minor">
            <a:schemeClr val="dk1"/>
          </a:fontRef>
        </p:style>
        <p:txBody>
          <a:bodyPr>
            <a:normAutofit/>
          </a:bodyPr>
          <a:lstStyle/>
          <a:p>
            <a:r>
              <a:rPr lang="en-US" sz="2400" b="0" dirty="0" smtClean="0">
                <a:solidFill>
                  <a:schemeClr val="bg1"/>
                </a:solidFill>
              </a:rPr>
              <a:t>The capital of the United States is Washington. It was named in honor of the first president whose name was George Washington</a:t>
            </a:r>
            <a:r>
              <a:rPr lang="en-US" b="0" dirty="0" smtClean="0"/>
              <a:t>.</a:t>
            </a:r>
            <a:endParaRPr lang="ru-RU" dirty="0"/>
          </a:p>
        </p:txBody>
      </p:sp>
      <p:pic>
        <p:nvPicPr>
          <p:cNvPr id="28674" name="Picture 2" descr="ÐÐ°ÑÑÐ¸Ð½ÐºÐ¸ Ð¿Ð¾ Ð·Ð°Ð¿ÑÐ¾ÑÑ washington dc"/>
          <p:cNvPicPr>
            <a:picLocks noChangeAspect="1" noChangeArrowheads="1"/>
          </p:cNvPicPr>
          <p:nvPr/>
        </p:nvPicPr>
        <p:blipFill>
          <a:blip r:embed="rId2" cstate="print"/>
          <a:srcRect/>
          <a:stretch>
            <a:fillRect/>
          </a:stretch>
        </p:blipFill>
        <p:spPr bwMode="auto">
          <a:xfrm>
            <a:off x="0" y="1745432"/>
            <a:ext cx="9144000" cy="511256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916832"/>
            <a:ext cx="8229600" cy="2074242"/>
          </a:xfrm>
        </p:spPr>
        <p:style>
          <a:lnRef idx="1">
            <a:schemeClr val="accent5"/>
          </a:lnRef>
          <a:fillRef idx="2">
            <a:schemeClr val="accent5"/>
          </a:fillRef>
          <a:effectRef idx="1">
            <a:schemeClr val="accent5"/>
          </a:effectRef>
          <a:fontRef idx="minor">
            <a:schemeClr val="dk1"/>
          </a:fontRef>
        </p:style>
        <p:txBody>
          <a:bodyPr>
            <a:normAutofit/>
          </a:bodyPr>
          <a:lstStyle/>
          <a:p>
            <a:r>
              <a:rPr lang="en-US" b="0" dirty="0" smtClean="0"/>
              <a:t>The biggest cities of the USA are New York, San Francisco, Los Angeles, Chicago </a:t>
            </a:r>
            <a:endParaRPr lang="ru-RU" dirty="0"/>
          </a:p>
        </p:txBody>
      </p:sp>
      <p:sp>
        <p:nvSpPr>
          <p:cNvPr id="3" name="Содержимое 2"/>
          <p:cNvSpPr>
            <a:spLocks noGrp="1"/>
          </p:cNvSpPr>
          <p:nvPr>
            <p:ph idx="1"/>
          </p:nvPr>
        </p:nvSpPr>
        <p:spPr/>
        <p:txBody>
          <a:bodyPr/>
          <a:lstStyle/>
          <a:p>
            <a:endParaRPr lang="ru-RU"/>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solidFill>
                  <a:schemeClr val="bg1"/>
                </a:solidFill>
              </a:rPr>
              <a:t>New York</a:t>
            </a:r>
            <a:endParaRPr lang="ru-RU" dirty="0">
              <a:solidFill>
                <a:schemeClr val="bg1"/>
              </a:solidFill>
            </a:endParaRPr>
          </a:p>
        </p:txBody>
      </p:sp>
      <p:sp>
        <p:nvSpPr>
          <p:cNvPr id="3" name="Содержимое 2"/>
          <p:cNvSpPr>
            <a:spLocks noGrp="1"/>
          </p:cNvSpPr>
          <p:nvPr>
            <p:ph idx="1"/>
          </p:nvPr>
        </p:nvSpPr>
        <p:spPr/>
        <p:txBody>
          <a:bodyPr/>
          <a:lstStyle/>
          <a:p>
            <a:endParaRPr lang="ru-RU"/>
          </a:p>
        </p:txBody>
      </p:sp>
      <p:pic>
        <p:nvPicPr>
          <p:cNvPr id="29698" name="Picture 2" descr="ÐÐ°ÑÑÐ¸Ð½ÐºÐ¸ Ð¿Ð¾ Ð·Ð°Ð¿ÑÐ¾ÑÑ new york"/>
          <p:cNvPicPr>
            <a:picLocks noChangeAspect="1" noChangeArrowheads="1"/>
          </p:cNvPicPr>
          <p:nvPr/>
        </p:nvPicPr>
        <p:blipFill>
          <a:blip r:embed="rId2" cstate="print"/>
          <a:srcRect/>
          <a:stretch>
            <a:fillRect/>
          </a:stretch>
        </p:blipFill>
        <p:spPr bwMode="auto">
          <a:xfrm>
            <a:off x="-1" y="1556792"/>
            <a:ext cx="9144001" cy="475252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San Francisco</a:t>
            </a:r>
            <a:endParaRPr lang="ru-RU" dirty="0"/>
          </a:p>
        </p:txBody>
      </p:sp>
      <p:sp>
        <p:nvSpPr>
          <p:cNvPr id="3" name="Содержимое 2"/>
          <p:cNvSpPr>
            <a:spLocks noGrp="1"/>
          </p:cNvSpPr>
          <p:nvPr>
            <p:ph idx="1"/>
          </p:nvPr>
        </p:nvSpPr>
        <p:spPr/>
        <p:txBody>
          <a:bodyPr/>
          <a:lstStyle/>
          <a:p>
            <a:endParaRPr lang="ru-RU"/>
          </a:p>
        </p:txBody>
      </p:sp>
      <p:pic>
        <p:nvPicPr>
          <p:cNvPr id="31746" name="Picture 2" descr="ÐÐ°ÑÑÐ¸Ð½ÐºÐ¸ Ð¿Ð¾ Ð·Ð°Ð¿ÑÐ¾ÑÑ san francisco"/>
          <p:cNvPicPr>
            <a:picLocks noChangeAspect="1" noChangeArrowheads="1"/>
          </p:cNvPicPr>
          <p:nvPr/>
        </p:nvPicPr>
        <p:blipFill>
          <a:blip r:embed="rId2" cstate="print"/>
          <a:srcRect/>
          <a:stretch>
            <a:fillRect/>
          </a:stretch>
        </p:blipFill>
        <p:spPr bwMode="auto">
          <a:xfrm>
            <a:off x="179511" y="1412776"/>
            <a:ext cx="8710831" cy="489654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Los Angeles</a:t>
            </a:r>
            <a:endParaRPr lang="ru-RU" dirty="0"/>
          </a:p>
        </p:txBody>
      </p:sp>
      <p:sp>
        <p:nvSpPr>
          <p:cNvPr id="3" name="Содержимое 2"/>
          <p:cNvSpPr>
            <a:spLocks noGrp="1"/>
          </p:cNvSpPr>
          <p:nvPr>
            <p:ph idx="1"/>
          </p:nvPr>
        </p:nvSpPr>
        <p:spPr/>
        <p:txBody>
          <a:bodyPr/>
          <a:lstStyle/>
          <a:p>
            <a:endParaRPr lang="ru-RU"/>
          </a:p>
        </p:txBody>
      </p:sp>
      <p:pic>
        <p:nvPicPr>
          <p:cNvPr id="32770" name="Picture 2" descr="ÐÐ°ÑÑÐ¸Ð½ÐºÐ¸ Ð¿Ð¾ Ð·Ð°Ð¿ÑÐ¾ÑÑ los angeles"/>
          <p:cNvPicPr>
            <a:picLocks noChangeAspect="1" noChangeArrowheads="1"/>
          </p:cNvPicPr>
          <p:nvPr/>
        </p:nvPicPr>
        <p:blipFill>
          <a:blip r:embed="rId2" cstate="print"/>
          <a:srcRect/>
          <a:stretch>
            <a:fillRect/>
          </a:stretch>
        </p:blipFill>
        <p:spPr bwMode="auto">
          <a:xfrm>
            <a:off x="-180528" y="1772816"/>
            <a:ext cx="9144000" cy="402498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Chicago</a:t>
            </a:r>
            <a:endParaRPr lang="ru-RU" dirty="0"/>
          </a:p>
        </p:txBody>
      </p:sp>
      <p:sp>
        <p:nvSpPr>
          <p:cNvPr id="3" name="Содержимое 2"/>
          <p:cNvSpPr>
            <a:spLocks noGrp="1"/>
          </p:cNvSpPr>
          <p:nvPr>
            <p:ph idx="1"/>
          </p:nvPr>
        </p:nvSpPr>
        <p:spPr/>
        <p:txBody>
          <a:bodyPr/>
          <a:lstStyle/>
          <a:p>
            <a:endParaRPr lang="ru-RU"/>
          </a:p>
        </p:txBody>
      </p:sp>
      <p:pic>
        <p:nvPicPr>
          <p:cNvPr id="33794" name="Picture 2" descr="ÐÐ¾ÑÐ¾Ð¶ÐµÐµ Ð¸Ð·Ð¾Ð±ÑÐ°Ð¶ÐµÐ½Ð¸Ðµ"/>
          <p:cNvPicPr>
            <a:picLocks noChangeAspect="1" noChangeArrowheads="1"/>
          </p:cNvPicPr>
          <p:nvPr/>
        </p:nvPicPr>
        <p:blipFill>
          <a:blip r:embed="rId2" cstate="print"/>
          <a:srcRect/>
          <a:stretch>
            <a:fillRect/>
          </a:stretch>
        </p:blipFill>
        <p:spPr bwMode="auto">
          <a:xfrm>
            <a:off x="467544" y="1484784"/>
            <a:ext cx="8208912" cy="5130571"/>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Другая 9">
      <a:dk1>
        <a:sysClr val="windowText" lastClr="000000"/>
      </a:dk1>
      <a:lt1>
        <a:sysClr val="window" lastClr="FFFFFF"/>
      </a:lt1>
      <a:dk2>
        <a:srgbClr val="B4ECFC"/>
      </a:dk2>
      <a:lt2>
        <a:srgbClr val="DBF5F9"/>
      </a:lt2>
      <a:accent1>
        <a:srgbClr val="66FF66"/>
      </a:accent1>
      <a:accent2>
        <a:srgbClr val="FFFF00"/>
      </a:accent2>
      <a:accent3>
        <a:srgbClr val="0BD0D9"/>
      </a:accent3>
      <a:accent4>
        <a:srgbClr val="FFFF00"/>
      </a:accent4>
      <a:accent5>
        <a:srgbClr val="B4ECFC"/>
      </a:accent5>
      <a:accent6>
        <a:srgbClr val="FFFF00"/>
      </a:accent6>
      <a:hlink>
        <a:srgbClr val="E2D700"/>
      </a:hlink>
      <a:folHlink>
        <a:srgbClr val="85DFD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34</TotalTime>
  <Words>214</Words>
  <Application>Microsoft Office PowerPoint</Application>
  <PresentationFormat>Экран (4:3)</PresentationFormat>
  <Paragraphs>20</Paragraphs>
  <Slides>20</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20</vt:i4>
      </vt:variant>
    </vt:vector>
  </HeadingPairs>
  <TitlesOfParts>
    <vt:vector size="28" baseType="lpstr">
      <vt:lpstr>Arial</vt:lpstr>
      <vt:lpstr>Book Antiqua</vt:lpstr>
      <vt:lpstr>Lucida Sans</vt:lpstr>
      <vt:lpstr>Times New Roman</vt:lpstr>
      <vt:lpstr>Wingdings</vt:lpstr>
      <vt:lpstr>Wingdings 2</vt:lpstr>
      <vt:lpstr>Wingdings 3</vt:lpstr>
      <vt:lpstr>Апекс</vt:lpstr>
      <vt:lpstr>The USA</vt:lpstr>
      <vt:lpstr>The USA consists of three separate parts. They are the Hawaiian Islands, Alaska and the rest major part of the USA. </vt:lpstr>
      <vt:lpstr>Презентация PowerPoint</vt:lpstr>
      <vt:lpstr>The capital of the United States is Washington. It was named in honor of the first president whose name was George Washington.</vt:lpstr>
      <vt:lpstr>The biggest cities of the USA are New York, San Francisco, Los Angeles, Chicago </vt:lpstr>
      <vt:lpstr>New York</vt:lpstr>
      <vt:lpstr>San Francisco</vt:lpstr>
      <vt:lpstr>Los Angeles</vt:lpstr>
      <vt:lpstr>Chicago</vt:lpstr>
      <vt:lpstr>Презентация PowerPoint</vt:lpstr>
      <vt:lpstr>Презентация PowerPoint</vt:lpstr>
      <vt:lpstr>Презентация PowerPoint</vt:lpstr>
      <vt:lpstr>Oak Tree is the National Tree of United States of America. Oak Tree was adopted as the National Tree of United States in November 2004.</vt:lpstr>
      <vt:lpstr>Tourist attractions</vt:lpstr>
      <vt:lpstr>Niagara Falls</vt:lpstr>
      <vt:lpstr>Grand Canyon</vt:lpstr>
      <vt:lpstr>The Statue of Liberty</vt:lpstr>
      <vt:lpstr>Disney World</vt:lpstr>
      <vt:lpstr>Central Park</vt:lpstr>
      <vt:lpstr>Miami beach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USA</dc:title>
  <dc:creator>Аня</dc:creator>
  <cp:lastModifiedBy>Учетная запись Майкрософт</cp:lastModifiedBy>
  <cp:revision>2</cp:revision>
  <dcterms:created xsi:type="dcterms:W3CDTF">2019-03-27T19:23:06Z</dcterms:created>
  <dcterms:modified xsi:type="dcterms:W3CDTF">2023-01-18T10:55:53Z</dcterms:modified>
</cp:coreProperties>
</file>