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78" r:id="rId11"/>
    <p:sldId id="270" r:id="rId12"/>
    <p:sldId id="271" r:id="rId13"/>
    <p:sldId id="272" r:id="rId14"/>
    <p:sldId id="273" r:id="rId15"/>
    <p:sldId id="277" r:id="rId16"/>
    <p:sldId id="274" r:id="rId17"/>
    <p:sldId id="27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E87F0C-E40D-4D55-B74E-6D8EEA0F55AF}" type="datetimeFigureOut">
              <a:rPr lang="ru-RU" smtClean="0"/>
              <a:t>25.06.2023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EF098D-A7CE-46B6-AF37-1588858F00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6864" cy="1296144"/>
          </a:xfrm>
        </p:spPr>
        <p:txBody>
          <a:bodyPr>
            <a:noAutofit/>
          </a:bodyPr>
          <a:lstStyle/>
          <a:p>
            <a:pPr algn="just"/>
            <a:r>
              <a:rPr lang="ru-RU" sz="5400" i="1" dirty="0">
                <a:solidFill>
                  <a:schemeClr val="accent6">
                    <a:lumMod val="50000"/>
                  </a:schemeClr>
                </a:solidFill>
              </a:rPr>
              <a:t>Тип к</a:t>
            </a:r>
            <a:r>
              <a:rPr lang="uk-UA" sz="5400" i="1" dirty="0" err="1">
                <a:solidFill>
                  <a:schemeClr val="accent6">
                    <a:lumMod val="50000"/>
                  </a:schemeClr>
                </a:solidFill>
              </a:rPr>
              <a:t>ільчасті</a:t>
            </a:r>
            <a:r>
              <a:rPr lang="uk-UA" sz="5400" i="1" dirty="0">
                <a:solidFill>
                  <a:schemeClr val="accent6">
                    <a:lumMod val="50000"/>
                  </a:schemeClr>
                </a:solidFill>
              </a:rPr>
              <a:t> черви </a:t>
            </a:r>
            <a:endParaRPr lang="ru-RU" sz="54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D:\Мои документы\метод проекту на уроках біології\кільчасті черві\gp_439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499" y="2348880"/>
            <a:ext cx="7393258" cy="380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2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924475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Розмноження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uk-UA" dirty="0">
                <a:solidFill>
                  <a:srgbClr val="0070C0"/>
                </a:solidFill>
              </a:rPr>
              <a:t>та розвиток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340768"/>
            <a:ext cx="5328592" cy="5040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err="1">
                <a:solidFill>
                  <a:schemeClr val="tx1"/>
                </a:solidFill>
              </a:rPr>
              <a:t>Серед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кільчастих</a:t>
            </a:r>
            <a:r>
              <a:rPr lang="ru-RU" sz="2800" dirty="0">
                <a:solidFill>
                  <a:schemeClr val="tx1"/>
                </a:solidFill>
              </a:rPr>
              <a:t> червів </a:t>
            </a:r>
            <a:r>
              <a:rPr lang="ru-RU" sz="2800" dirty="0" err="1">
                <a:solidFill>
                  <a:schemeClr val="tx1"/>
                </a:solidFill>
              </a:rPr>
              <a:t>зустрічаються</a:t>
            </a:r>
            <a:r>
              <a:rPr lang="ru-RU" sz="2800" dirty="0">
                <a:solidFill>
                  <a:schemeClr val="tx1"/>
                </a:solidFill>
              </a:rPr>
              <a:t> як </a:t>
            </a:r>
            <a:r>
              <a:rPr lang="ru-RU" sz="2800" dirty="0" err="1">
                <a:solidFill>
                  <a:srgbClr val="FF0000"/>
                </a:solidFill>
              </a:rPr>
              <a:t>роздільностатеві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форми</a:t>
            </a:r>
            <a:r>
              <a:rPr lang="ru-RU" sz="2800" dirty="0">
                <a:solidFill>
                  <a:schemeClr val="tx1"/>
                </a:solidFill>
              </a:rPr>
              <a:t>, так і </a:t>
            </a:r>
            <a:r>
              <a:rPr lang="ru-RU" sz="2800" dirty="0" err="1">
                <a:solidFill>
                  <a:srgbClr val="FF0000"/>
                </a:solidFill>
              </a:rPr>
              <a:t>гермафродити</a:t>
            </a:r>
            <a:r>
              <a:rPr lang="ru-RU" sz="2800" dirty="0">
                <a:solidFill>
                  <a:schemeClr val="tx1"/>
                </a:solidFill>
              </a:rPr>
              <a:t>. У </a:t>
            </a:r>
            <a:r>
              <a:rPr lang="ru-RU" sz="2800" dirty="0" err="1">
                <a:solidFill>
                  <a:schemeClr val="tx1"/>
                </a:solidFill>
              </a:rPr>
              <a:t>малощетинкових</a:t>
            </a:r>
            <a:r>
              <a:rPr lang="ru-RU" sz="2800" dirty="0">
                <a:solidFill>
                  <a:schemeClr val="tx1"/>
                </a:solidFill>
              </a:rPr>
              <a:t> червів і </a:t>
            </a:r>
            <a:r>
              <a:rPr lang="ru-RU" sz="2800" dirty="0" err="1">
                <a:solidFill>
                  <a:schemeClr val="tx1"/>
                </a:solidFill>
              </a:rPr>
              <a:t>п’явок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розвиток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прямий</a:t>
            </a:r>
            <a:r>
              <a:rPr lang="ru-RU" sz="2800" dirty="0">
                <a:solidFill>
                  <a:schemeClr val="tx1"/>
                </a:solidFill>
              </a:rPr>
              <a:t>, а в </a:t>
            </a:r>
            <a:r>
              <a:rPr lang="ru-RU" sz="2800" dirty="0" err="1">
                <a:solidFill>
                  <a:schemeClr val="tx1"/>
                </a:solidFill>
              </a:rPr>
              <a:t>багатощетинкових</a:t>
            </a:r>
            <a:r>
              <a:rPr lang="ru-RU" sz="2800" dirty="0">
                <a:solidFill>
                  <a:schemeClr val="tx1"/>
                </a:solidFill>
              </a:rPr>
              <a:t> – </a:t>
            </a:r>
            <a:r>
              <a:rPr lang="ru-RU" sz="2800" dirty="0" err="1">
                <a:solidFill>
                  <a:srgbClr val="FF0000"/>
                </a:solidFill>
              </a:rPr>
              <a:t>непрямий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із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плаваючою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личинкою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2880320" cy="5353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040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75724"/>
            <a:ext cx="8136904" cy="924475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Різноманітність кільчастих червів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988840"/>
            <a:ext cx="2520280" cy="11521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19872" y="1988840"/>
            <a:ext cx="2520280" cy="11521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988840"/>
            <a:ext cx="2448272" cy="11521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645024"/>
            <a:ext cx="2520280" cy="22322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19872" y="3645024"/>
            <a:ext cx="2520280" cy="22322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300192" y="3645024"/>
            <a:ext cx="2448272" cy="22322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907704" y="1412776"/>
            <a:ext cx="1368152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6" idx="0"/>
          </p:cNvCxnSpPr>
          <p:nvPr/>
        </p:nvCxnSpPr>
        <p:spPr>
          <a:xfrm>
            <a:off x="4680012" y="1412776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7" idx="0"/>
          </p:cNvCxnSpPr>
          <p:nvPr/>
        </p:nvCxnSpPr>
        <p:spPr>
          <a:xfrm>
            <a:off x="6300192" y="1412776"/>
            <a:ext cx="1224136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907704" y="314096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2"/>
            <a:endCxn id="9" idx="0"/>
          </p:cNvCxnSpPr>
          <p:nvPr/>
        </p:nvCxnSpPr>
        <p:spPr>
          <a:xfrm>
            <a:off x="4680012" y="314096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2"/>
            <a:endCxn id="10" idx="0"/>
          </p:cNvCxnSpPr>
          <p:nvPr/>
        </p:nvCxnSpPr>
        <p:spPr>
          <a:xfrm>
            <a:off x="7524328" y="3140968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214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00" y="3858431"/>
            <a:ext cx="3122171" cy="293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1"/>
            <a:ext cx="8496944" cy="1008112"/>
          </a:xfrm>
        </p:spPr>
        <p:txBody>
          <a:bodyPr/>
          <a:lstStyle/>
          <a:p>
            <a:pPr algn="ctr"/>
            <a:r>
              <a:rPr lang="uk-UA" sz="2800" dirty="0">
                <a:solidFill>
                  <a:srgbClr val="002060"/>
                </a:solidFill>
              </a:rPr>
              <a:t>Малощетинкові</a:t>
            </a:r>
            <a:r>
              <a:rPr lang="en-US" sz="2800" dirty="0">
                <a:solidFill>
                  <a:srgbClr val="002060"/>
                </a:solidFill>
              </a:rPr>
              <a:t> – </a:t>
            </a:r>
            <a:r>
              <a:rPr lang="ru-RU" sz="2800" dirty="0" err="1">
                <a:solidFill>
                  <a:srgbClr val="002060"/>
                </a:solidFill>
              </a:rPr>
              <a:t>переважно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мешканці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ґрунтів</a:t>
            </a:r>
            <a:r>
              <a:rPr lang="ru-RU" sz="2800" dirty="0">
                <a:solidFill>
                  <a:srgbClr val="002060"/>
                </a:solidFill>
              </a:rPr>
              <a:t> і </a:t>
            </a:r>
            <a:r>
              <a:rPr lang="ru-RU" sz="2800" dirty="0" err="1">
                <a:solidFill>
                  <a:srgbClr val="002060"/>
                </a:solidFill>
              </a:rPr>
              <a:t>прісних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водойм</a:t>
            </a:r>
            <a:r>
              <a:rPr lang="ru-RU" sz="2800" dirty="0">
                <a:solidFill>
                  <a:srgbClr val="002060"/>
                </a:solidFill>
              </a:rPr>
              <a:t>:</a:t>
            </a:r>
            <a:r>
              <a:rPr lang="uk-UA" sz="2800" dirty="0">
                <a:solidFill>
                  <a:srgbClr val="002060"/>
                </a:solidFill>
              </a:rPr>
              <a:t>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18337" y="3858431"/>
            <a:ext cx="210193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Дощовий</a:t>
            </a:r>
            <a:r>
              <a:rPr lang="ru-RU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черв</a:t>
            </a:r>
            <a:r>
              <a:rPr lang="en-US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’</a:t>
            </a:r>
            <a:r>
              <a:rPr lang="ru-RU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як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27" y="1332486"/>
            <a:ext cx="2721560" cy="322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9427" y="4267674"/>
            <a:ext cx="157767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трубочники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82"/>
          <a:stretch/>
        </p:blipFill>
        <p:spPr bwMode="auto">
          <a:xfrm>
            <a:off x="2843808" y="3823177"/>
            <a:ext cx="2237408" cy="304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49130" y="5322476"/>
            <a:ext cx="21018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австралійський</a:t>
            </a:r>
            <a:r>
              <a:rPr lang="ru-RU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algn="ctr"/>
            <a:r>
              <a:rPr lang="ru-RU" sz="16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</a:t>
            </a:r>
            <a:r>
              <a:rPr lang="ru-RU" sz="16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емляний</a:t>
            </a:r>
            <a:endParaRPr lang="ru-RU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16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черв’як</a:t>
            </a:r>
            <a:endParaRPr lang="ru-RU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063" y="1302747"/>
            <a:ext cx="3511522" cy="2541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801824" y="1332486"/>
            <a:ext cx="3267241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каліфорнійський</a:t>
            </a:r>
            <a:r>
              <a:rPr lang="ru-RU" sz="16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1600" b="1" cap="none" spc="0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черв’як</a:t>
            </a:r>
            <a:endParaRPr lang="ru-RU" sz="16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885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894681"/>
          </a:xfrm>
        </p:spPr>
        <p:txBody>
          <a:bodyPr/>
          <a:lstStyle/>
          <a:p>
            <a:pPr algn="ctr"/>
            <a:r>
              <a:rPr lang="uk-UA" sz="2800" dirty="0">
                <a:solidFill>
                  <a:srgbClr val="002060"/>
                </a:solidFill>
              </a:rPr>
              <a:t>Багатощетинкові – переважно мешканці морського дна: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631949"/>
            <a:ext cx="3346564" cy="2445123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</a:rPr>
              <a:t>•	</a:t>
            </a:r>
            <a:r>
              <a:rPr lang="ru-RU" sz="2400" dirty="0" err="1">
                <a:solidFill>
                  <a:schemeClr val="tx1"/>
                </a:solidFill>
              </a:rPr>
              <a:t>піскожил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r>
              <a:rPr lang="ru-RU" sz="2400" dirty="0">
                <a:solidFill>
                  <a:schemeClr val="tx1"/>
                </a:solidFill>
              </a:rPr>
              <a:t>•	</a:t>
            </a:r>
            <a:r>
              <a:rPr lang="ru-RU" sz="2400" dirty="0" err="1">
                <a:solidFill>
                  <a:schemeClr val="tx1"/>
                </a:solidFill>
              </a:rPr>
              <a:t>нереїд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r>
              <a:rPr lang="ru-RU" sz="2400" dirty="0">
                <a:solidFill>
                  <a:schemeClr val="tx1"/>
                </a:solidFill>
              </a:rPr>
              <a:t>•	</a:t>
            </a:r>
            <a:r>
              <a:rPr lang="ru-RU" sz="2400" dirty="0" err="1">
                <a:solidFill>
                  <a:schemeClr val="tx1"/>
                </a:solidFill>
              </a:rPr>
              <a:t>тихоокеанський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палоло</a:t>
            </a:r>
            <a:endParaRPr lang="ru-RU" sz="24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897" y="1556792"/>
            <a:ext cx="443464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12976"/>
            <a:ext cx="233362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73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2016224"/>
          </a:xfrm>
        </p:spPr>
        <p:txBody>
          <a:bodyPr/>
          <a:lstStyle/>
          <a:p>
            <a:pPr algn="ctr"/>
            <a:r>
              <a:rPr lang="ru-RU" sz="2800" dirty="0" err="1">
                <a:solidFill>
                  <a:srgbClr val="002060"/>
                </a:solidFill>
              </a:rPr>
              <a:t>П’явки</a:t>
            </a:r>
            <a:r>
              <a:rPr lang="ru-RU" sz="2800" dirty="0">
                <a:solidFill>
                  <a:srgbClr val="002060"/>
                </a:solidFill>
              </a:rPr>
              <a:t> – не </a:t>
            </a:r>
            <a:r>
              <a:rPr lang="ru-RU" sz="2800" dirty="0" err="1">
                <a:solidFill>
                  <a:srgbClr val="002060"/>
                </a:solidFill>
              </a:rPr>
              <a:t>мають</a:t>
            </a:r>
            <a:r>
              <a:rPr lang="ru-RU" sz="2800" dirty="0">
                <a:solidFill>
                  <a:srgbClr val="002060"/>
                </a:solidFill>
              </a:rPr>
              <a:t> щетинок але </a:t>
            </a:r>
            <a:r>
              <a:rPr lang="ru-RU" sz="2800" dirty="0" err="1">
                <a:solidFill>
                  <a:srgbClr val="002060"/>
                </a:solidFill>
              </a:rPr>
              <a:t>мають</a:t>
            </a:r>
            <a:r>
              <a:rPr lang="ru-RU" sz="2800" dirty="0">
                <a:solidFill>
                  <a:srgbClr val="002060"/>
                </a:solidFill>
              </a:rPr>
              <a:t> присоски (</a:t>
            </a:r>
            <a:r>
              <a:rPr lang="ru-RU" sz="2800" dirty="0" err="1">
                <a:solidFill>
                  <a:srgbClr val="002060"/>
                </a:solidFill>
              </a:rPr>
              <a:t>передню</a:t>
            </a:r>
            <a:r>
              <a:rPr lang="ru-RU" sz="2800" dirty="0">
                <a:solidFill>
                  <a:srgbClr val="002060"/>
                </a:solidFill>
              </a:rPr>
              <a:t> та </a:t>
            </a:r>
            <a:r>
              <a:rPr lang="ru-RU" sz="2800" dirty="0" err="1">
                <a:solidFill>
                  <a:srgbClr val="002060"/>
                </a:solidFill>
              </a:rPr>
              <a:t>задню</a:t>
            </a:r>
            <a:r>
              <a:rPr lang="ru-RU" sz="2800" dirty="0">
                <a:solidFill>
                  <a:srgbClr val="002060"/>
                </a:solidFill>
              </a:rPr>
              <a:t>). На </a:t>
            </a:r>
            <a:r>
              <a:rPr lang="ru-RU" sz="2800" dirty="0" err="1">
                <a:solidFill>
                  <a:srgbClr val="002060"/>
                </a:solidFill>
              </a:rPr>
              <a:t>дні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передньої</a:t>
            </a:r>
            <a:r>
              <a:rPr lang="ru-RU" sz="2800" dirty="0">
                <a:solidFill>
                  <a:srgbClr val="002060"/>
                </a:solidFill>
              </a:rPr>
              <a:t> присоски </a:t>
            </a:r>
            <a:r>
              <a:rPr lang="ru-RU" sz="2800" dirty="0" err="1">
                <a:solidFill>
                  <a:srgbClr val="002060"/>
                </a:solidFill>
              </a:rPr>
              <a:t>розташовано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ротовий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отвір</a:t>
            </a:r>
            <a:r>
              <a:rPr lang="ru-RU" sz="2800" dirty="0">
                <a:solidFill>
                  <a:srgbClr val="002060"/>
                </a:solidFill>
              </a:rPr>
              <a:t>. </a:t>
            </a:r>
            <a:r>
              <a:rPr lang="ru-RU" sz="2800" dirty="0" err="1">
                <a:solidFill>
                  <a:srgbClr val="002060"/>
                </a:solidFill>
              </a:rPr>
              <a:t>Живуть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переважно</a:t>
            </a:r>
            <a:r>
              <a:rPr lang="ru-RU" sz="2800" dirty="0">
                <a:solidFill>
                  <a:srgbClr val="002060"/>
                </a:solidFill>
              </a:rPr>
              <a:t> у </a:t>
            </a:r>
            <a:r>
              <a:rPr lang="ru-RU" sz="2800" dirty="0" err="1">
                <a:solidFill>
                  <a:srgbClr val="002060"/>
                </a:solidFill>
              </a:rPr>
              <a:t>прісних</a:t>
            </a:r>
            <a:r>
              <a:rPr lang="ru-RU" sz="2800" dirty="0">
                <a:solidFill>
                  <a:srgbClr val="002060"/>
                </a:solidFill>
              </a:rPr>
              <a:t> та </a:t>
            </a:r>
            <a:r>
              <a:rPr lang="ru-RU" sz="2800" dirty="0" err="1">
                <a:solidFill>
                  <a:srgbClr val="002060"/>
                </a:solidFill>
              </a:rPr>
              <a:t>солоних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</a:rPr>
              <a:t>водоймах</a:t>
            </a:r>
            <a:r>
              <a:rPr lang="ru-RU" sz="2800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2708920"/>
            <a:ext cx="3240360" cy="1728192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•	</a:t>
            </a:r>
            <a:r>
              <a:rPr lang="ru-RU" sz="2400" dirty="0" err="1">
                <a:solidFill>
                  <a:schemeClr val="tx1"/>
                </a:solidFill>
              </a:rPr>
              <a:t>п’явки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медичні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r>
              <a:rPr lang="ru-RU" sz="2400" dirty="0">
                <a:solidFill>
                  <a:schemeClr val="tx1"/>
                </a:solidFill>
              </a:rPr>
              <a:t>•	</a:t>
            </a:r>
            <a:r>
              <a:rPr lang="ru-RU" sz="2400" dirty="0" err="1">
                <a:solidFill>
                  <a:schemeClr val="tx1"/>
                </a:solidFill>
              </a:rPr>
              <a:t>кінські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п’явки</a:t>
            </a:r>
            <a:r>
              <a:rPr lang="ru-RU" sz="2400" dirty="0">
                <a:solidFill>
                  <a:schemeClr val="tx1"/>
                </a:solidFill>
              </a:rPr>
              <a:t>;</a:t>
            </a:r>
          </a:p>
          <a:p>
            <a:r>
              <a:rPr lang="ru-RU" sz="2400" dirty="0">
                <a:solidFill>
                  <a:schemeClr val="tx1"/>
                </a:solidFill>
              </a:rPr>
              <a:t>•	</a:t>
            </a:r>
            <a:r>
              <a:rPr lang="ru-RU" sz="2400" dirty="0" err="1">
                <a:solidFill>
                  <a:schemeClr val="tx1"/>
                </a:solidFill>
              </a:rPr>
              <a:t>риб’ячі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п’явки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  <a:p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21087"/>
            <a:ext cx="7632848" cy="234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587059"/>
            <a:ext cx="201622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" t="17657" r="3886" b="15592"/>
          <a:stretch/>
        </p:blipFill>
        <p:spPr bwMode="auto">
          <a:xfrm>
            <a:off x="5868144" y="2420888"/>
            <a:ext cx="2837278" cy="1528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27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Мои документы\метод проекту на уроках біології\кільчасті черві\rId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460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125113" cy="665044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Значення кільчастих червів 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7278908"/>
              </p:ext>
            </p:extLst>
          </p:nvPr>
        </p:nvGraphicFramePr>
        <p:xfrm>
          <a:off x="827584" y="1806572"/>
          <a:ext cx="7632848" cy="37191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44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8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23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У </a:t>
                      </a:r>
                      <a:r>
                        <a:rPr lang="ru-RU" sz="2400" dirty="0" err="1"/>
                        <a:t>природі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Для </a:t>
                      </a:r>
                      <a:r>
                        <a:rPr lang="ru-RU" sz="2400" dirty="0" err="1"/>
                        <a:t>людини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818">
                <a:tc>
                  <a:txBody>
                    <a:bodyPr/>
                    <a:lstStyle/>
                    <a:p>
                      <a:r>
                        <a:rPr lang="ru-RU" dirty="0"/>
                        <a:t>1.	</a:t>
                      </a:r>
                      <a:r>
                        <a:rPr lang="ru-RU" sz="2000" dirty="0"/>
                        <a:t>Ланка в </a:t>
                      </a:r>
                      <a:r>
                        <a:rPr lang="ru-RU" sz="2000" dirty="0" err="1"/>
                        <a:t>ланцюзі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живлення</a:t>
                      </a:r>
                      <a:r>
                        <a:rPr lang="ru-RU" sz="2000" dirty="0"/>
                        <a:t>.</a:t>
                      </a:r>
                    </a:p>
                    <a:p>
                      <a:r>
                        <a:rPr lang="ru-RU" sz="2000" dirty="0"/>
                        <a:t>2.	</a:t>
                      </a:r>
                      <a:r>
                        <a:rPr lang="ru-RU" sz="2000" dirty="0" err="1"/>
                        <a:t>Ґрунтоутворення</a:t>
                      </a:r>
                      <a:r>
                        <a:rPr lang="ru-RU" sz="2000" dirty="0"/>
                        <a:t>:</a:t>
                      </a:r>
                    </a:p>
                    <a:p>
                      <a:r>
                        <a:rPr lang="ru-RU" sz="2000" dirty="0"/>
                        <a:t>•	</a:t>
                      </a:r>
                      <a:r>
                        <a:rPr lang="ru-RU" sz="2000" dirty="0" err="1"/>
                        <a:t>сприяють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утворенню</a:t>
                      </a:r>
                      <a:r>
                        <a:rPr lang="ru-RU" sz="2000" dirty="0"/>
                        <a:t> перегною;</a:t>
                      </a:r>
                    </a:p>
                    <a:p>
                      <a:r>
                        <a:rPr lang="ru-RU" sz="2000" dirty="0"/>
                        <a:t>•	через ходи в </a:t>
                      </a:r>
                      <a:r>
                        <a:rPr lang="ru-RU" sz="2000" dirty="0" err="1"/>
                        <a:t>ґрунт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потрапляють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повітря</a:t>
                      </a:r>
                      <a:r>
                        <a:rPr lang="ru-RU" sz="2000" dirty="0"/>
                        <a:t> і вода.</a:t>
                      </a:r>
                    </a:p>
                    <a:p>
                      <a:r>
                        <a:rPr lang="ru-RU" sz="2000" dirty="0"/>
                        <a:t>3.	</a:t>
                      </a:r>
                      <a:r>
                        <a:rPr lang="ru-RU" sz="2000" dirty="0" err="1"/>
                        <a:t>Паразити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тварин</a:t>
                      </a:r>
                      <a:r>
                        <a:rPr lang="ru-RU" sz="2000" dirty="0"/>
                        <a:t>.</a:t>
                      </a:r>
                    </a:p>
                    <a:p>
                      <a:r>
                        <a:rPr lang="ru-RU" sz="2000" dirty="0"/>
                        <a:t>4.	Трубочники є </a:t>
                      </a:r>
                      <a:r>
                        <a:rPr lang="ru-RU" sz="2000" dirty="0" err="1"/>
                        <a:t>гарними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очисниками</a:t>
                      </a:r>
                      <a:r>
                        <a:rPr lang="ru-RU" sz="2000" dirty="0"/>
                        <a:t> води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1.	</a:t>
                      </a:r>
                      <a:r>
                        <a:rPr lang="ru-RU" sz="2000" dirty="0" err="1"/>
                        <a:t>Медична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допомога</a:t>
                      </a:r>
                      <a:r>
                        <a:rPr lang="ru-RU" sz="2000" dirty="0"/>
                        <a:t>.</a:t>
                      </a:r>
                    </a:p>
                    <a:p>
                      <a:r>
                        <a:rPr lang="ru-RU" sz="2000" dirty="0"/>
                        <a:t>2.	Червів </a:t>
                      </a:r>
                      <a:r>
                        <a:rPr lang="ru-RU" sz="2000" dirty="0" err="1"/>
                        <a:t>палоло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туземці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споживають</a:t>
                      </a:r>
                      <a:r>
                        <a:rPr lang="ru-RU" sz="2000" dirty="0"/>
                        <a:t> у </a:t>
                      </a:r>
                      <a:r>
                        <a:rPr lang="ru-RU" sz="2000" dirty="0" err="1"/>
                        <a:t>їжу</a:t>
                      </a:r>
                      <a:endParaRPr lang="ru-RU" sz="2000" dirty="0"/>
                    </a:p>
                    <a:p>
                      <a:r>
                        <a:rPr lang="ru-RU" sz="2000" dirty="0"/>
                        <a:t>3.	</a:t>
                      </a:r>
                      <a:r>
                        <a:rPr lang="ru-RU" sz="2000" dirty="0" err="1"/>
                        <a:t>Кормова</a:t>
                      </a:r>
                      <a:r>
                        <a:rPr lang="ru-RU" sz="2000" dirty="0"/>
                        <a:t> база ба-</a:t>
                      </a:r>
                      <a:r>
                        <a:rPr lang="ru-RU" sz="2000" dirty="0" err="1"/>
                        <a:t>гатьох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промислових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риб</a:t>
                      </a:r>
                      <a:endParaRPr lang="ru-RU" sz="2000" dirty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7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151216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Лабораторне дослідження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Зовнішня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будова</a:t>
            </a:r>
            <a:r>
              <a:rPr lang="ru-RU" dirty="0">
                <a:solidFill>
                  <a:srgbClr val="002060"/>
                </a:solidFill>
              </a:rPr>
              <a:t> та </a:t>
            </a:r>
            <a:r>
              <a:rPr lang="ru-RU" dirty="0" err="1">
                <a:solidFill>
                  <a:srgbClr val="002060"/>
                </a:solidFill>
              </a:rPr>
              <a:t>рух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кільчастих</a:t>
            </a:r>
            <a:r>
              <a:rPr lang="ru-RU" dirty="0">
                <a:solidFill>
                  <a:srgbClr val="002060"/>
                </a:solidFill>
              </a:rPr>
              <a:t> червів (на </a:t>
            </a:r>
            <a:r>
              <a:rPr lang="ru-RU" dirty="0" err="1">
                <a:solidFill>
                  <a:srgbClr val="002060"/>
                </a:solidFill>
              </a:rPr>
              <a:t>прикладі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дощового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черв’яка</a:t>
            </a:r>
            <a:r>
              <a:rPr lang="ru-RU" dirty="0">
                <a:solidFill>
                  <a:srgbClr val="002060"/>
                </a:solidFill>
              </a:rPr>
              <a:t>)»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36912"/>
            <a:ext cx="8568951" cy="394196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</a:rPr>
              <a:t>1.	Яка роль </a:t>
            </a:r>
            <a:r>
              <a:rPr lang="ru-RU" sz="2400" dirty="0" err="1">
                <a:solidFill>
                  <a:srgbClr val="C00000"/>
                </a:solidFill>
              </a:rPr>
              <a:t>вологої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шкіри</a:t>
            </a:r>
            <a:r>
              <a:rPr lang="ru-RU" sz="2400" dirty="0">
                <a:solidFill>
                  <a:srgbClr val="C00000"/>
                </a:solidFill>
              </a:rPr>
              <a:t> в </a:t>
            </a:r>
            <a:r>
              <a:rPr lang="ru-RU" sz="2400" dirty="0" err="1">
                <a:solidFill>
                  <a:srgbClr val="C00000"/>
                </a:solidFill>
              </a:rPr>
              <a:t>житті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дощового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черв’яка</a:t>
            </a:r>
            <a:r>
              <a:rPr lang="ru-RU" sz="2400" dirty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</a:rPr>
              <a:t>2.	Яку роль </a:t>
            </a:r>
            <a:r>
              <a:rPr lang="ru-RU" sz="2400" dirty="0" err="1">
                <a:solidFill>
                  <a:srgbClr val="C00000"/>
                </a:solidFill>
              </a:rPr>
              <a:t>відіграють</a:t>
            </a:r>
            <a:r>
              <a:rPr lang="ru-RU" sz="2400" dirty="0">
                <a:solidFill>
                  <a:srgbClr val="C00000"/>
                </a:solidFill>
              </a:rPr>
              <a:t> щетинки </a:t>
            </a:r>
            <a:r>
              <a:rPr lang="ru-RU" sz="2400" dirty="0" err="1">
                <a:solidFill>
                  <a:srgbClr val="C00000"/>
                </a:solidFill>
              </a:rPr>
              <a:t>під</a:t>
            </a:r>
            <a:r>
              <a:rPr lang="ru-RU" sz="2400" dirty="0">
                <a:solidFill>
                  <a:srgbClr val="C00000"/>
                </a:solidFill>
              </a:rPr>
              <a:t> час </a:t>
            </a:r>
            <a:r>
              <a:rPr lang="ru-RU" sz="2400" dirty="0" err="1">
                <a:solidFill>
                  <a:srgbClr val="C00000"/>
                </a:solidFill>
              </a:rPr>
              <a:t>руху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черв’яків</a:t>
            </a:r>
            <a:r>
              <a:rPr lang="ru-RU" sz="2400" dirty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C00000"/>
                </a:solidFill>
              </a:rPr>
              <a:t>3.	</a:t>
            </a:r>
            <a:r>
              <a:rPr lang="ru-RU" sz="2400" dirty="0" err="1">
                <a:solidFill>
                  <a:srgbClr val="C00000"/>
                </a:solidFill>
              </a:rPr>
              <a:t>Підпишіть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деталі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зовнішньої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будови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дощового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черв’яка</a:t>
            </a:r>
            <a:r>
              <a:rPr lang="ru-RU" sz="2400" dirty="0">
                <a:solidFill>
                  <a:srgbClr val="C00000"/>
                </a:solidFill>
              </a:rPr>
              <a:t> на </a:t>
            </a:r>
            <a:r>
              <a:rPr lang="ru-RU" sz="2400" dirty="0" err="1">
                <a:solidFill>
                  <a:srgbClr val="C00000"/>
                </a:solidFill>
              </a:rPr>
              <a:t>малюнку</a:t>
            </a:r>
            <a:r>
              <a:rPr lang="ru-RU" sz="2400" dirty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400" dirty="0" err="1">
                <a:solidFill>
                  <a:srgbClr val="C00000"/>
                </a:solidFill>
              </a:rPr>
              <a:t>Зробіть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uk-UA" sz="2400" dirty="0">
                <a:solidFill>
                  <a:srgbClr val="C00000"/>
                </a:solidFill>
              </a:rPr>
              <a:t>ВИСНОВКИ</a:t>
            </a:r>
            <a:r>
              <a:rPr lang="ru-RU" sz="2400" dirty="0">
                <a:solidFill>
                  <a:srgbClr val="C00000"/>
                </a:solidFill>
              </a:rPr>
              <a:t> про </a:t>
            </a:r>
            <a:r>
              <a:rPr lang="ru-RU" sz="2400" dirty="0" err="1">
                <a:solidFill>
                  <a:srgbClr val="C00000"/>
                </a:solidFill>
              </a:rPr>
              <a:t>особливості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будови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тіла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дощового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черв’яка</a:t>
            </a:r>
            <a:r>
              <a:rPr lang="ru-RU" sz="2400" dirty="0">
                <a:solidFill>
                  <a:srgbClr val="C00000"/>
                </a:solidFill>
              </a:rPr>
              <a:t> та </a:t>
            </a:r>
            <a:r>
              <a:rPr lang="ru-RU" sz="2400" dirty="0" err="1">
                <a:solidFill>
                  <a:srgbClr val="C00000"/>
                </a:solidFill>
              </a:rPr>
              <a:t>зв'язок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будови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його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тіла</a:t>
            </a:r>
            <a:r>
              <a:rPr lang="ru-RU" sz="2400" dirty="0">
                <a:solidFill>
                  <a:srgbClr val="C00000"/>
                </a:solidFill>
              </a:rPr>
              <a:t> з характером </a:t>
            </a:r>
            <a:r>
              <a:rPr lang="ru-RU" sz="2400" dirty="0" err="1">
                <a:solidFill>
                  <a:srgbClr val="C00000"/>
                </a:solidFill>
              </a:rPr>
              <a:t>рухів</a:t>
            </a:r>
            <a:r>
              <a:rPr lang="ru-RU" sz="2400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7" y="1916832"/>
            <a:ext cx="28360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>
                <a:solidFill>
                  <a:srgbClr val="002060"/>
                </a:solidFill>
              </a:rPr>
              <a:t>Опорні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питання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5312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04856" cy="720080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chemeClr val="accent6">
                    <a:lumMod val="75000"/>
                  </a:schemeClr>
                </a:solidFill>
              </a:rPr>
              <a:t>Хто ж такі кільчасті черви?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7" y="1916832"/>
            <a:ext cx="3384376" cy="4536504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Вільноживучі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тришарові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безхребетні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із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сегментованим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червоподібним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тілом</a:t>
            </a:r>
            <a:r>
              <a:rPr lang="ru-RU" sz="2400" dirty="0">
                <a:solidFill>
                  <a:srgbClr val="002060"/>
                </a:solidFill>
              </a:rPr>
              <a:t>, у </a:t>
            </a:r>
            <a:r>
              <a:rPr lang="ru-RU" sz="2400" dirty="0" err="1">
                <a:solidFill>
                  <a:srgbClr val="002060"/>
                </a:solidFill>
              </a:rPr>
              <a:t>яких</a:t>
            </a:r>
            <a:r>
              <a:rPr lang="ru-RU" sz="2400" dirty="0">
                <a:solidFill>
                  <a:srgbClr val="002060"/>
                </a:solidFill>
              </a:rPr>
              <a:t> є </a:t>
            </a:r>
            <a:r>
              <a:rPr lang="ru-RU" sz="2400" dirty="0" err="1">
                <a:solidFill>
                  <a:srgbClr val="002060"/>
                </a:solidFill>
              </a:rPr>
              <a:t>вторинна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порожнина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тіла</a:t>
            </a:r>
            <a:r>
              <a:rPr lang="ru-RU" sz="2400" dirty="0">
                <a:solidFill>
                  <a:srgbClr val="002060"/>
                </a:solidFill>
              </a:rPr>
              <a:t>. Вони </a:t>
            </a:r>
            <a:r>
              <a:rPr lang="ru-RU" sz="2400" dirty="0" err="1">
                <a:solidFill>
                  <a:srgbClr val="002060"/>
                </a:solidFill>
              </a:rPr>
              <a:t>живуть</a:t>
            </a:r>
            <a:r>
              <a:rPr lang="ru-RU" sz="2400" dirty="0">
                <a:solidFill>
                  <a:srgbClr val="002060"/>
                </a:solidFill>
              </a:rPr>
              <a:t> в </a:t>
            </a:r>
            <a:r>
              <a:rPr lang="ru-RU" sz="2400" dirty="0" err="1">
                <a:solidFill>
                  <a:srgbClr val="002060"/>
                </a:solidFill>
              </a:rPr>
              <a:t>усіх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основних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водних</a:t>
            </a:r>
            <a:r>
              <a:rPr lang="ru-RU" sz="2400" dirty="0">
                <a:solidFill>
                  <a:srgbClr val="002060"/>
                </a:solidFill>
              </a:rPr>
              <a:t> і </a:t>
            </a:r>
            <a:r>
              <a:rPr lang="ru-RU" sz="2400" dirty="0" err="1">
                <a:solidFill>
                  <a:srgbClr val="002060"/>
                </a:solidFill>
              </a:rPr>
              <a:t>наземних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середовищах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1" b="2381"/>
          <a:stretch>
            <a:fillRect/>
          </a:stretch>
        </p:blipFill>
        <p:spPr>
          <a:xfrm>
            <a:off x="4028728" y="1600200"/>
            <a:ext cx="4709120" cy="4709120"/>
          </a:xfrm>
        </p:spPr>
      </p:pic>
    </p:spTree>
    <p:extLst>
      <p:ext uri="{BB962C8B-B14F-4D97-AF65-F5344CB8AC3E}">
        <p14:creationId xmlns:p14="http://schemas.microsoft.com/office/powerpoint/2010/main" val="112023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739022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0070C0"/>
                </a:solidFill>
              </a:rPr>
              <a:t>А чи знаєте ви, що: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5544616" cy="5112568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•</a:t>
            </a:r>
            <a:r>
              <a:rPr lang="ru-RU" dirty="0"/>
              <a:t>	</a:t>
            </a:r>
            <a:r>
              <a:rPr lang="ru-RU" sz="2400" dirty="0" err="1"/>
              <a:t>Земляний</a:t>
            </a:r>
            <a:r>
              <a:rPr lang="ru-RU" sz="2400" dirty="0"/>
              <a:t> </a:t>
            </a:r>
            <a:r>
              <a:rPr lang="ru-RU" sz="2400" dirty="0" err="1"/>
              <a:t>черв'як</a:t>
            </a:r>
            <a:r>
              <a:rPr lang="ru-RU" sz="2400" dirty="0"/>
              <a:t> - одна з самих </a:t>
            </a:r>
            <a:r>
              <a:rPr lang="ru-RU" sz="2400" dirty="0" err="1"/>
              <a:t>слизових</a:t>
            </a:r>
            <a:r>
              <a:rPr lang="ru-RU" sz="2400" dirty="0"/>
              <a:t> </a:t>
            </a:r>
            <a:r>
              <a:rPr lang="ru-RU" sz="2400" dirty="0" err="1"/>
              <a:t>істот</a:t>
            </a:r>
            <a:r>
              <a:rPr lang="ru-RU" sz="2400" dirty="0"/>
              <a:t> у </a:t>
            </a:r>
            <a:r>
              <a:rPr lang="ru-RU" sz="2400" dirty="0" err="1"/>
              <a:t>цьому</a:t>
            </a:r>
            <a:r>
              <a:rPr lang="ru-RU" sz="2400" dirty="0"/>
              <a:t> </a:t>
            </a:r>
            <a:r>
              <a:rPr lang="ru-RU" sz="2400" dirty="0" err="1"/>
              <a:t>світі</a:t>
            </a:r>
            <a:r>
              <a:rPr lang="ru-RU" sz="2400" dirty="0"/>
              <a:t>.</a:t>
            </a:r>
          </a:p>
          <a:p>
            <a:r>
              <a:rPr lang="ru-RU" sz="2400" dirty="0"/>
              <a:t>•	</a:t>
            </a:r>
            <a:r>
              <a:rPr lang="ru-RU" sz="2400" dirty="0" err="1"/>
              <a:t>Велетенський</a:t>
            </a:r>
            <a:r>
              <a:rPr lang="ru-RU" sz="2400" dirty="0"/>
              <a:t> </a:t>
            </a:r>
            <a:r>
              <a:rPr lang="ru-RU" sz="2400" dirty="0" err="1"/>
              <a:t>південно</a:t>
            </a:r>
            <a:r>
              <a:rPr lang="en-US" sz="2400" dirty="0"/>
              <a:t>-</a:t>
            </a:r>
            <a:r>
              <a:rPr lang="ru-RU" sz="2400" dirty="0" err="1"/>
              <a:t>африканський</a:t>
            </a:r>
            <a:r>
              <a:rPr lang="ru-RU" sz="2400" dirty="0"/>
              <a:t> </a:t>
            </a:r>
            <a:r>
              <a:rPr lang="ru-RU" sz="2400" dirty="0" err="1"/>
              <a:t>земляний</a:t>
            </a:r>
            <a:r>
              <a:rPr lang="ru-RU" sz="2400" dirty="0"/>
              <a:t> </a:t>
            </a:r>
            <a:r>
              <a:rPr lang="ru-RU" sz="2400" dirty="0" err="1"/>
              <a:t>черв'як</a:t>
            </a:r>
            <a:r>
              <a:rPr lang="ru-RU" sz="2400" dirty="0"/>
              <a:t> (</a:t>
            </a:r>
            <a:r>
              <a:rPr lang="en-US" sz="2400" dirty="0" err="1"/>
              <a:t>Microhaetus</a:t>
            </a:r>
            <a:r>
              <a:rPr lang="en-US" sz="2400" dirty="0"/>
              <a:t> </a:t>
            </a:r>
            <a:r>
              <a:rPr lang="en-US" sz="2400" dirty="0" err="1"/>
              <a:t>rappi</a:t>
            </a:r>
            <a:r>
              <a:rPr lang="en-US" sz="2400" dirty="0"/>
              <a:t>)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вирости</a:t>
            </a:r>
            <a:r>
              <a:rPr lang="ru-RU" sz="2400" dirty="0"/>
              <a:t>  6.7 </a:t>
            </a:r>
            <a:r>
              <a:rPr lang="ru-RU" sz="2400" dirty="0" err="1"/>
              <a:t>метрів</a:t>
            </a:r>
            <a:r>
              <a:rPr lang="ru-RU" sz="2400" dirty="0"/>
              <a:t>. </a:t>
            </a:r>
            <a:r>
              <a:rPr lang="ru-RU" sz="2400" dirty="0" err="1"/>
              <a:t>Найбільші</a:t>
            </a:r>
            <a:r>
              <a:rPr lang="ru-RU" sz="2400" dirty="0"/>
              <a:t> </a:t>
            </a:r>
            <a:r>
              <a:rPr lang="ru-RU" sz="2400" dirty="0" err="1"/>
              <a:t>черв'яки</a:t>
            </a:r>
            <a:r>
              <a:rPr lang="ru-RU" sz="2400" dirty="0"/>
              <a:t> </a:t>
            </a:r>
            <a:r>
              <a:rPr lang="ru-RU" sz="2400" dirty="0" err="1"/>
              <a:t>досягають</a:t>
            </a:r>
            <a:r>
              <a:rPr lang="ru-RU" sz="2400" dirty="0"/>
              <a:t> 2.5 сантиметра в </a:t>
            </a:r>
            <a:r>
              <a:rPr lang="ru-RU" sz="2400" dirty="0" err="1"/>
              <a:t>діаметрі</a:t>
            </a:r>
            <a:r>
              <a:rPr lang="ru-RU" sz="2400" dirty="0"/>
              <a:t>.</a:t>
            </a:r>
          </a:p>
          <a:p>
            <a:r>
              <a:rPr lang="ru-RU" sz="2400" dirty="0"/>
              <a:t>•	</a:t>
            </a:r>
            <a:r>
              <a:rPr lang="ru-RU" sz="2400" dirty="0" err="1"/>
              <a:t>Цариця</a:t>
            </a:r>
            <a:r>
              <a:rPr lang="ru-RU" sz="2400" dirty="0"/>
              <a:t> </a:t>
            </a:r>
            <a:r>
              <a:rPr lang="ru-RU" sz="2400" dirty="0" err="1"/>
              <a:t>Єгипту</a:t>
            </a:r>
            <a:r>
              <a:rPr lang="ru-RU" sz="2400" dirty="0"/>
              <a:t> Клеопатра проголосила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священними</a:t>
            </a:r>
            <a:r>
              <a:rPr lang="ru-RU" sz="2400" dirty="0"/>
              <a:t> </a:t>
            </a:r>
            <a:r>
              <a:rPr lang="ru-RU" sz="2400" dirty="0" err="1"/>
              <a:t>тваринами</a:t>
            </a:r>
            <a:r>
              <a:rPr lang="ru-RU" sz="2400" dirty="0"/>
              <a:t> , а Аристотель </a:t>
            </a:r>
            <a:r>
              <a:rPr lang="ru-RU" sz="2400" dirty="0" err="1"/>
              <a:t>називав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кишками </a:t>
            </a:r>
            <a:r>
              <a:rPr lang="ru-RU" sz="2400" dirty="0" err="1"/>
              <a:t>землі</a:t>
            </a:r>
            <a:r>
              <a:rPr lang="ru-RU" sz="2400" dirty="0"/>
              <a:t>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r="10814"/>
          <a:stretch>
            <a:fillRect/>
          </a:stretch>
        </p:blipFill>
        <p:spPr>
          <a:xfrm>
            <a:off x="6011863" y="2276475"/>
            <a:ext cx="2881312" cy="2752725"/>
          </a:xfrm>
        </p:spPr>
      </p:pic>
    </p:spTree>
    <p:extLst>
      <p:ext uri="{BB962C8B-B14F-4D97-AF65-F5344CB8AC3E}">
        <p14:creationId xmlns:p14="http://schemas.microsoft.com/office/powerpoint/2010/main" val="25865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1196752"/>
            <a:ext cx="5112568" cy="5328592"/>
          </a:xfrm>
        </p:spPr>
        <p:txBody>
          <a:bodyPr/>
          <a:lstStyle/>
          <a:p>
            <a:r>
              <a:rPr lang="ru-RU" sz="2400" dirty="0"/>
              <a:t>•	Великий </a:t>
            </a:r>
            <a:r>
              <a:rPr lang="ru-RU" sz="2400" dirty="0" err="1"/>
              <a:t>вчений</a:t>
            </a:r>
            <a:r>
              <a:rPr lang="ru-RU" sz="2400" dirty="0"/>
              <a:t> Чарльз </a:t>
            </a:r>
            <a:r>
              <a:rPr lang="ru-RU" sz="2400" dirty="0" err="1"/>
              <a:t>Дарвін</a:t>
            </a:r>
            <a:r>
              <a:rPr lang="ru-RU" sz="2400" dirty="0"/>
              <a:t>, </a:t>
            </a:r>
            <a:r>
              <a:rPr lang="ru-RU" sz="2400" dirty="0" err="1"/>
              <a:t>порівнював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турботливим</a:t>
            </a:r>
            <a:r>
              <a:rPr lang="ru-RU" sz="2400" dirty="0"/>
              <a:t> </a:t>
            </a:r>
            <a:r>
              <a:rPr lang="ru-RU" sz="2400" dirty="0" err="1"/>
              <a:t>садівником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готує</a:t>
            </a:r>
            <a:r>
              <a:rPr lang="ru-RU" sz="2400" dirty="0"/>
              <a:t> </a:t>
            </a:r>
            <a:r>
              <a:rPr lang="ru-RU" sz="2400" dirty="0" err="1"/>
              <a:t>найкращу</a:t>
            </a:r>
            <a:r>
              <a:rPr lang="ru-RU" sz="2400" dirty="0"/>
              <a:t> землю для </a:t>
            </a:r>
            <a:r>
              <a:rPr lang="ru-RU" sz="2400" dirty="0" err="1"/>
              <a:t>рослин</a:t>
            </a:r>
            <a:r>
              <a:rPr lang="ru-RU" sz="2400" dirty="0"/>
              <a:t>.</a:t>
            </a:r>
          </a:p>
          <a:p>
            <a:r>
              <a:rPr lang="ru-RU" sz="2400" dirty="0"/>
              <a:t>•	В </a:t>
            </a:r>
            <a:r>
              <a:rPr lang="ru-RU" sz="2400" dirty="0" err="1"/>
              <a:t>Західній</a:t>
            </a:r>
            <a:r>
              <a:rPr lang="ru-RU" sz="2400" dirty="0"/>
              <a:t> </a:t>
            </a:r>
            <a:r>
              <a:rPr lang="ru-RU" sz="2400" dirty="0" err="1"/>
              <a:t>Європі</a:t>
            </a:r>
            <a:r>
              <a:rPr lang="ru-RU" sz="2400" dirty="0"/>
              <a:t> </a:t>
            </a:r>
            <a:r>
              <a:rPr lang="ru-RU" sz="2400" dirty="0" err="1"/>
              <a:t>вимитих</a:t>
            </a:r>
            <a:r>
              <a:rPr lang="ru-RU" sz="2400" dirty="0"/>
              <a:t> </a:t>
            </a:r>
            <a:r>
              <a:rPr lang="ru-RU" sz="2400" dirty="0" err="1"/>
              <a:t>дощових</a:t>
            </a:r>
            <a:r>
              <a:rPr lang="ru-RU" sz="2400" dirty="0"/>
              <a:t> </a:t>
            </a:r>
            <a:r>
              <a:rPr lang="ru-RU" sz="2400" dirty="0" err="1"/>
              <a:t>черв’яків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порошок </a:t>
            </a:r>
            <a:r>
              <a:rPr lang="ru-RU" sz="2400" dirty="0" err="1"/>
              <a:t>із</a:t>
            </a:r>
            <a:r>
              <a:rPr lang="ru-RU" sz="2400" dirty="0"/>
              <a:t> них клали на рани для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загоювання</a:t>
            </a:r>
            <a:r>
              <a:rPr lang="ru-RU" sz="2400" dirty="0"/>
              <a:t>, а при </a:t>
            </a:r>
            <a:r>
              <a:rPr lang="ru-RU" sz="2400" dirty="0" err="1"/>
              <a:t>туберкульозі</a:t>
            </a:r>
            <a:r>
              <a:rPr lang="ru-RU" sz="2400" dirty="0"/>
              <a:t> </a:t>
            </a:r>
            <a:r>
              <a:rPr lang="ru-RU" sz="2400" dirty="0" err="1"/>
              <a:t>вживали</a:t>
            </a:r>
            <a:r>
              <a:rPr lang="ru-RU" sz="2400" dirty="0"/>
              <a:t> </a:t>
            </a:r>
            <a:r>
              <a:rPr lang="ru-RU" sz="2400" dirty="0" err="1"/>
              <a:t>настоянку</a:t>
            </a:r>
            <a:r>
              <a:rPr lang="ru-RU" sz="2400" dirty="0"/>
              <a:t> на </a:t>
            </a:r>
            <a:r>
              <a:rPr lang="ru-RU" sz="2400" dirty="0" err="1"/>
              <a:t>дощових</a:t>
            </a:r>
            <a:r>
              <a:rPr lang="ru-RU" sz="2400" dirty="0"/>
              <a:t> </a:t>
            </a:r>
            <a:r>
              <a:rPr lang="ru-RU" sz="2400" dirty="0" err="1"/>
              <a:t>черв’яках</a:t>
            </a:r>
            <a:r>
              <a:rPr lang="ru-RU" sz="2400" dirty="0"/>
              <a:t>.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5345113" y="2708275"/>
            <a:ext cx="3429000" cy="3429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09442" y="260648"/>
            <a:ext cx="7739022" cy="720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3200" dirty="0">
                <a:solidFill>
                  <a:srgbClr val="0070C0"/>
                </a:solidFill>
              </a:rPr>
              <a:t>А чи знаєте ви, що: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6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09442" y="260648"/>
            <a:ext cx="7125113" cy="864097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Задачі даного уроку: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3568" y="1196752"/>
            <a:ext cx="7200800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1.	</a:t>
            </a:r>
            <a:r>
              <a:rPr lang="ru-RU" sz="2800" dirty="0" err="1">
                <a:solidFill>
                  <a:schemeClr val="tx1"/>
                </a:solidFill>
              </a:rPr>
              <a:t>Що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об’єднує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п’явку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дощового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черв’яка</a:t>
            </a:r>
            <a:r>
              <a:rPr lang="ru-RU" sz="2800" dirty="0">
                <a:solidFill>
                  <a:schemeClr val="tx1"/>
                </a:solidFill>
              </a:rPr>
              <a:t> та </a:t>
            </a:r>
            <a:r>
              <a:rPr lang="ru-RU" sz="2800" dirty="0" err="1">
                <a:solidFill>
                  <a:schemeClr val="tx1"/>
                </a:solidFill>
              </a:rPr>
              <a:t>піскожила</a:t>
            </a:r>
            <a:r>
              <a:rPr lang="ru-RU" sz="2800" dirty="0">
                <a:solidFill>
                  <a:schemeClr val="tx1"/>
                </a:solidFill>
              </a:rPr>
              <a:t> в один тип?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2.	</a:t>
            </a:r>
            <a:r>
              <a:rPr lang="ru-RU" sz="2800" dirty="0" err="1">
                <a:solidFill>
                  <a:schemeClr val="tx1"/>
                </a:solidFill>
              </a:rPr>
              <a:t>Що</a:t>
            </a:r>
            <a:r>
              <a:rPr lang="ru-RU" sz="2800" dirty="0">
                <a:solidFill>
                  <a:schemeClr val="tx1"/>
                </a:solidFill>
              </a:rPr>
              <a:t> особливого в </a:t>
            </a:r>
            <a:r>
              <a:rPr lang="ru-RU" sz="2800" dirty="0" err="1">
                <a:solidFill>
                  <a:schemeClr val="tx1"/>
                </a:solidFill>
              </a:rPr>
              <a:t>процесах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життєдіяльності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кільчиків</a:t>
            </a:r>
            <a:r>
              <a:rPr lang="ru-RU" sz="2800" dirty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3.	</a:t>
            </a:r>
            <a:r>
              <a:rPr lang="ru-RU" sz="2800" dirty="0" err="1">
                <a:solidFill>
                  <a:schemeClr val="tx1"/>
                </a:solidFill>
              </a:rPr>
              <a:t>Чи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багато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класів</a:t>
            </a:r>
            <a:r>
              <a:rPr lang="ru-RU" sz="2800" dirty="0">
                <a:solidFill>
                  <a:schemeClr val="tx1"/>
                </a:solidFill>
              </a:rPr>
              <a:t> в </a:t>
            </a:r>
            <a:r>
              <a:rPr lang="ru-RU" sz="2800" dirty="0" err="1">
                <a:solidFill>
                  <a:schemeClr val="tx1"/>
                </a:solidFill>
              </a:rPr>
              <a:t>цьому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типі</a:t>
            </a:r>
            <a:r>
              <a:rPr lang="ru-RU" sz="2800" dirty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4.	Яке </a:t>
            </a:r>
            <a:r>
              <a:rPr lang="ru-RU" sz="2800" dirty="0" err="1">
                <a:solidFill>
                  <a:schemeClr val="tx1"/>
                </a:solidFill>
              </a:rPr>
              <a:t>значення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кільчастих</a:t>
            </a:r>
            <a:r>
              <a:rPr lang="ru-RU" sz="2800" dirty="0">
                <a:solidFill>
                  <a:schemeClr val="tx1"/>
                </a:solidFill>
              </a:rPr>
              <a:t> червів?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</a:rPr>
              <a:t>5.	Як </a:t>
            </a:r>
            <a:r>
              <a:rPr lang="ru-RU" sz="2800" dirty="0" err="1">
                <a:solidFill>
                  <a:schemeClr val="tx1"/>
                </a:solidFill>
              </a:rPr>
              <a:t>зовнішня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будова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допомагає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дощовому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черв’яку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існувати</a:t>
            </a:r>
            <a:r>
              <a:rPr lang="ru-RU" sz="2800" dirty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D:\Мои документы\метод проекту на уроках біології\кільчасті черві\53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085184"/>
            <a:ext cx="2211542" cy="141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86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924475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Загальна характеристика типу кільчасті черви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7056784" cy="379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38631"/>
            <a:ext cx="293370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3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971600" y="188640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dirty="0">
                <a:solidFill>
                  <a:srgbClr val="0070C0"/>
                </a:solidFill>
              </a:rPr>
              <a:t>Загальна характеристика типу кільчасті черви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63603"/>
            <a:ext cx="3456384" cy="3269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3096"/>
            <a:ext cx="3290689" cy="202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5999" y="1484784"/>
            <a:ext cx="622476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4)	</a:t>
            </a:r>
            <a:r>
              <a:rPr lang="ru-RU" sz="2000" dirty="0" err="1"/>
              <a:t>Середовище</a:t>
            </a:r>
            <a:r>
              <a:rPr lang="ru-RU" sz="2000" dirty="0"/>
              <a:t> </a:t>
            </a:r>
            <a:r>
              <a:rPr lang="ru-RU" sz="2000" dirty="0" err="1"/>
              <a:t>існування</a:t>
            </a:r>
            <a:r>
              <a:rPr lang="ru-RU" sz="2000" dirty="0"/>
              <a:t>: вода, </a:t>
            </a:r>
            <a:r>
              <a:rPr lang="ru-RU" sz="2000" dirty="0" err="1"/>
              <a:t>вологий</a:t>
            </a:r>
            <a:r>
              <a:rPr lang="ru-RU" sz="2000" dirty="0"/>
              <a:t> </a:t>
            </a:r>
            <a:r>
              <a:rPr lang="ru-RU" sz="2000" dirty="0" err="1"/>
              <a:t>ґрунт</a:t>
            </a:r>
            <a:r>
              <a:rPr lang="ru-RU" sz="2000" dirty="0"/>
              <a:t>.</a:t>
            </a:r>
          </a:p>
          <a:p>
            <a:r>
              <a:rPr lang="ru-RU" sz="2000" dirty="0"/>
              <a:t>5)	</a:t>
            </a:r>
            <a:r>
              <a:rPr lang="ru-RU" sz="2000" dirty="0" err="1"/>
              <a:t>Розміри</a:t>
            </a:r>
            <a:r>
              <a:rPr lang="ru-RU" sz="2000" dirty="0"/>
              <a:t> –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часток</a:t>
            </a:r>
            <a:r>
              <a:rPr lang="ru-RU" sz="2000" dirty="0"/>
              <a:t> </a:t>
            </a:r>
            <a:r>
              <a:rPr lang="ru-RU" sz="2000" dirty="0" err="1"/>
              <a:t>міліметра</a:t>
            </a:r>
            <a:r>
              <a:rPr lang="ru-RU" sz="2000" dirty="0"/>
              <a:t> до 3 </a:t>
            </a:r>
            <a:r>
              <a:rPr lang="ru-RU" sz="2000" dirty="0" err="1"/>
              <a:t>метрів</a:t>
            </a:r>
            <a:r>
              <a:rPr lang="ru-RU" sz="2000" dirty="0"/>
              <a:t>.</a:t>
            </a:r>
          </a:p>
          <a:p>
            <a:r>
              <a:rPr lang="ru-RU" sz="2000" dirty="0"/>
              <a:t>6)	</a:t>
            </a:r>
            <a:r>
              <a:rPr lang="ru-RU" sz="2000" dirty="0" err="1"/>
              <a:t>Відомо</a:t>
            </a:r>
            <a:r>
              <a:rPr lang="ru-RU" sz="2000" dirty="0"/>
              <a:t> </a:t>
            </a:r>
            <a:r>
              <a:rPr lang="ru-RU" sz="2000" dirty="0" err="1"/>
              <a:t>близько</a:t>
            </a:r>
            <a:r>
              <a:rPr lang="ru-RU" sz="2000" dirty="0"/>
              <a:t> 9000 </a:t>
            </a:r>
            <a:r>
              <a:rPr lang="ru-RU" sz="2000" dirty="0" err="1"/>
              <a:t>видів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955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5"/>
            <a:ext cx="7125113" cy="79208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Зовнішня будова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484784"/>
            <a:ext cx="3096344" cy="3312367"/>
          </a:xfrm>
        </p:spPr>
        <p:txBody>
          <a:bodyPr>
            <a:normAutofit fontScale="92500"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uk-UA" sz="3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Голова (є органи чуття);</a:t>
            </a:r>
            <a:endParaRPr lang="ru-RU" sz="32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uk-UA" sz="3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Тулуб (кільця);</a:t>
            </a:r>
            <a:endParaRPr lang="ru-RU" sz="32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uk-UA" sz="3200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Анальна лопать.</a:t>
            </a:r>
            <a:endParaRPr lang="ru-RU" sz="32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122" name="Picture 2" descr="D:\Мои документы\метод проекту на уроках біології\кільчасті черві\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49335"/>
            <a:ext cx="4809331" cy="475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627784" y="1844824"/>
            <a:ext cx="4464496" cy="43204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275856" y="3068960"/>
            <a:ext cx="1512168" cy="3600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23728" y="3861048"/>
            <a:ext cx="4968552" cy="57606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40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252905" cy="593036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Розмноження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170" name="Picture 2" descr="D:\Мои документы\метод проекту на уроках біології\кільчасті черві\foto849b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3" y="4597910"/>
            <a:ext cx="2605014" cy="207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Мои документы\метод проекту на уроках біології\кільчасті черві\GNU-wikipediauser-beentree_-_earthworm_klitellum_copulation_beentr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955" y="4626672"/>
            <a:ext cx="2849189" cy="204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50" y="836712"/>
            <a:ext cx="6368562" cy="376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87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249</TotalTime>
  <Words>532</Words>
  <Application>Microsoft Office PowerPoint</Application>
  <PresentationFormat>Экран (4:3)</PresentationFormat>
  <Paragraphs>62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Symbol</vt:lpstr>
      <vt:lpstr>Times New Roman</vt:lpstr>
      <vt:lpstr>Verdana</vt:lpstr>
      <vt:lpstr>Wingdings 2</vt:lpstr>
      <vt:lpstr>Spring</vt:lpstr>
      <vt:lpstr>Тип кільчасті черви </vt:lpstr>
      <vt:lpstr>Хто ж такі кільчасті черви?</vt:lpstr>
      <vt:lpstr>А чи знаєте ви, що:</vt:lpstr>
      <vt:lpstr>Презентация PowerPoint</vt:lpstr>
      <vt:lpstr>Задачі даного уроку:</vt:lpstr>
      <vt:lpstr>Загальна характеристика типу кільчасті черви</vt:lpstr>
      <vt:lpstr>Презентация PowerPoint</vt:lpstr>
      <vt:lpstr>Зовнішня будова</vt:lpstr>
      <vt:lpstr>Розмноження </vt:lpstr>
      <vt:lpstr>Розмноження та розвиток</vt:lpstr>
      <vt:lpstr>Різноманітність кільчастих червів</vt:lpstr>
      <vt:lpstr>Малощетинкові – переважно мешканці ґрунтів і прісних водойм: </vt:lpstr>
      <vt:lpstr>Багатощетинкові – переважно мешканці морського дна: </vt:lpstr>
      <vt:lpstr>П’явки – не мають щетинок але мають присоски (передню та задню). На дні передньої присоски розташовано ротовий отвір. Живуть переважно у прісних та солоних водоймах:</vt:lpstr>
      <vt:lpstr>Презентация PowerPoint</vt:lpstr>
      <vt:lpstr>Значення кільчастих червів </vt:lpstr>
      <vt:lpstr>Лабораторне дослідження «Зовнішня будова та рух кільчастих червів (на прикладі дощового черв’яка)»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 кільчасті черви</dc:title>
  <dc:creator>Xsy</dc:creator>
  <cp:lastModifiedBy>Пользователь</cp:lastModifiedBy>
  <cp:revision>27</cp:revision>
  <dcterms:created xsi:type="dcterms:W3CDTF">2015-09-20T07:01:00Z</dcterms:created>
  <dcterms:modified xsi:type="dcterms:W3CDTF">2023-06-25T10:36:48Z</dcterms:modified>
</cp:coreProperties>
</file>