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78" r:id="rId11"/>
    <p:sldId id="270" r:id="rId12"/>
    <p:sldId id="271" r:id="rId13"/>
    <p:sldId id="272" r:id="rId14"/>
    <p:sldId id="273" r:id="rId15"/>
    <p:sldId id="27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E87F0C-E40D-4D55-B74E-6D8EEA0F55A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EF098D-A7CE-46B6-AF37-1588858F0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6864" cy="1296144"/>
          </a:xfrm>
        </p:spPr>
        <p:txBody>
          <a:bodyPr>
            <a:noAutofit/>
          </a:bodyPr>
          <a:lstStyle/>
          <a:p>
            <a:pPr algn="just"/>
            <a:r>
              <a:rPr lang="ru-RU" sz="5400" i="1" dirty="0">
                <a:solidFill>
                  <a:schemeClr val="accent6">
                    <a:lumMod val="50000"/>
                  </a:schemeClr>
                </a:solidFill>
              </a:rPr>
              <a:t>Тип к</a:t>
            </a:r>
            <a:r>
              <a:rPr lang="uk-UA" sz="5400" i="1" dirty="0" err="1">
                <a:solidFill>
                  <a:schemeClr val="accent6">
                    <a:lumMod val="50000"/>
                  </a:schemeClr>
                </a:solidFill>
              </a:rPr>
              <a:t>ільчасті</a:t>
            </a:r>
            <a:r>
              <a:rPr lang="uk-UA" sz="5400" i="1" dirty="0">
                <a:solidFill>
                  <a:schemeClr val="accent6">
                    <a:lumMod val="50000"/>
                  </a:schemeClr>
                </a:solidFill>
              </a:rPr>
              <a:t> черви </a:t>
            </a:r>
            <a:endParaRPr lang="ru-RU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Мои документы\метод проекту на уроках біології\кільчасті черві\gp_439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9" y="2348880"/>
            <a:ext cx="7393258" cy="38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Розмноження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та розвиток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340768"/>
            <a:ext cx="532859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tx1"/>
                </a:solidFill>
              </a:rPr>
              <a:t>Серед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кільчастих</a:t>
            </a:r>
            <a:r>
              <a:rPr lang="ru-RU" sz="2800" dirty="0">
                <a:solidFill>
                  <a:schemeClr val="tx1"/>
                </a:solidFill>
              </a:rPr>
              <a:t> червів </a:t>
            </a:r>
            <a:r>
              <a:rPr lang="ru-RU" sz="2800" dirty="0" err="1">
                <a:solidFill>
                  <a:schemeClr val="tx1"/>
                </a:solidFill>
              </a:rPr>
              <a:t>зустрічаються</a:t>
            </a:r>
            <a:r>
              <a:rPr lang="ru-RU" sz="2800" dirty="0">
                <a:solidFill>
                  <a:schemeClr val="tx1"/>
                </a:solidFill>
              </a:rPr>
              <a:t> як </a:t>
            </a:r>
            <a:r>
              <a:rPr lang="ru-RU" sz="2800" dirty="0" err="1">
                <a:solidFill>
                  <a:srgbClr val="FF0000"/>
                </a:solidFill>
              </a:rPr>
              <a:t>роздільностатеві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форми</a:t>
            </a:r>
            <a:r>
              <a:rPr lang="ru-RU" sz="2800" dirty="0">
                <a:solidFill>
                  <a:schemeClr val="tx1"/>
                </a:solidFill>
              </a:rPr>
              <a:t>, так і </a:t>
            </a:r>
            <a:r>
              <a:rPr lang="ru-RU" sz="2800" dirty="0" err="1">
                <a:solidFill>
                  <a:srgbClr val="FF0000"/>
                </a:solidFill>
              </a:rPr>
              <a:t>гермафродити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малощетинкових</a:t>
            </a:r>
            <a:r>
              <a:rPr lang="ru-RU" sz="2800" dirty="0">
                <a:solidFill>
                  <a:schemeClr val="tx1"/>
                </a:solidFill>
              </a:rPr>
              <a:t> червів і </a:t>
            </a:r>
            <a:r>
              <a:rPr lang="ru-RU" sz="2800" dirty="0" err="1">
                <a:solidFill>
                  <a:schemeClr val="tx1"/>
                </a:solidFill>
              </a:rPr>
              <a:t>п’явок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розвиток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прямий</a:t>
            </a:r>
            <a:r>
              <a:rPr lang="ru-RU" sz="2800" dirty="0">
                <a:solidFill>
                  <a:schemeClr val="tx1"/>
                </a:solidFill>
              </a:rPr>
              <a:t>, а в </a:t>
            </a:r>
            <a:r>
              <a:rPr lang="ru-RU" sz="2800" dirty="0" err="1">
                <a:solidFill>
                  <a:schemeClr val="tx1"/>
                </a:solidFill>
              </a:rPr>
              <a:t>багатощетинкових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rgbClr val="FF0000"/>
                </a:solidFill>
              </a:rPr>
              <a:t>непрямий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із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плаваючою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личинкою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80320" cy="53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75724"/>
            <a:ext cx="8136904" cy="92447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Різноманітність кільчастих червів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252028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88840"/>
            <a:ext cx="252028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988840"/>
            <a:ext cx="244827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45024"/>
            <a:ext cx="252028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645024"/>
            <a:ext cx="252028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645024"/>
            <a:ext cx="2448272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907704" y="141277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4680012" y="14127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6300192" y="1412776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07704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9" idx="0"/>
          </p:cNvCxnSpPr>
          <p:nvPr/>
        </p:nvCxnSpPr>
        <p:spPr>
          <a:xfrm>
            <a:off x="4680012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10" idx="0"/>
          </p:cNvCxnSpPr>
          <p:nvPr/>
        </p:nvCxnSpPr>
        <p:spPr>
          <a:xfrm>
            <a:off x="7524328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1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00" y="3858431"/>
            <a:ext cx="3122171" cy="29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96944" cy="100811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Малощетинкові</a:t>
            </a:r>
            <a:r>
              <a:rPr lang="en-US" sz="2800" dirty="0">
                <a:solidFill>
                  <a:srgbClr val="002060"/>
                </a:solidFill>
              </a:rPr>
              <a:t> – </a:t>
            </a:r>
            <a:r>
              <a:rPr lang="ru-RU" sz="2800" dirty="0" err="1">
                <a:solidFill>
                  <a:srgbClr val="002060"/>
                </a:solidFill>
              </a:rPr>
              <a:t>переважно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мешканці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ґрунтів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прісних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водойм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8337" y="3858431"/>
            <a:ext cx="210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Дощовий</a:t>
            </a:r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черв</a:t>
            </a:r>
            <a:r>
              <a:rPr lang="en-US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7" y="1332486"/>
            <a:ext cx="2721560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427" y="4267674"/>
            <a:ext cx="15776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трубочники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2"/>
          <a:stretch/>
        </p:blipFill>
        <p:spPr bwMode="auto">
          <a:xfrm>
            <a:off x="2843808" y="3823177"/>
            <a:ext cx="2237408" cy="30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9130" y="5322476"/>
            <a:ext cx="2101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австралійський</a:t>
            </a:r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емляний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черв’як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3" y="1302747"/>
            <a:ext cx="3511522" cy="254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1824" y="1332486"/>
            <a:ext cx="32672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каліфорнійський</a:t>
            </a:r>
            <a:r>
              <a:rPr lang="ru-RU" sz="1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черв’як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8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94681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Багатощетинкові – переважно мешканці морського дна: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31949"/>
            <a:ext cx="3346564" cy="2445123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піскожил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нереїд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тихоокеанський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палоло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97" y="1556792"/>
            <a:ext cx="44346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2333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016224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002060"/>
                </a:solidFill>
              </a:rPr>
              <a:t>П’явки</a:t>
            </a:r>
            <a:r>
              <a:rPr lang="ru-RU" sz="2800" dirty="0">
                <a:solidFill>
                  <a:srgbClr val="002060"/>
                </a:solidFill>
              </a:rPr>
              <a:t> – не </a:t>
            </a:r>
            <a:r>
              <a:rPr lang="ru-RU" sz="2800" dirty="0" err="1">
                <a:solidFill>
                  <a:srgbClr val="002060"/>
                </a:solidFill>
              </a:rPr>
              <a:t>мають</a:t>
            </a:r>
            <a:r>
              <a:rPr lang="ru-RU" sz="2800" dirty="0">
                <a:solidFill>
                  <a:srgbClr val="002060"/>
                </a:solidFill>
              </a:rPr>
              <a:t> щетинок але </a:t>
            </a:r>
            <a:r>
              <a:rPr lang="ru-RU" sz="2800" dirty="0" err="1">
                <a:solidFill>
                  <a:srgbClr val="002060"/>
                </a:solidFill>
              </a:rPr>
              <a:t>мають</a:t>
            </a:r>
            <a:r>
              <a:rPr lang="ru-RU" sz="2800" dirty="0">
                <a:solidFill>
                  <a:srgbClr val="002060"/>
                </a:solidFill>
              </a:rPr>
              <a:t> присоски (</a:t>
            </a:r>
            <a:r>
              <a:rPr lang="ru-RU" sz="2800" dirty="0" err="1">
                <a:solidFill>
                  <a:srgbClr val="002060"/>
                </a:solidFill>
              </a:rPr>
              <a:t>передню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задню</a:t>
            </a:r>
            <a:r>
              <a:rPr lang="ru-RU" sz="2800" dirty="0">
                <a:solidFill>
                  <a:srgbClr val="002060"/>
                </a:solidFill>
              </a:rPr>
              <a:t>). На </a:t>
            </a:r>
            <a:r>
              <a:rPr lang="ru-RU" sz="2800" dirty="0" err="1">
                <a:solidFill>
                  <a:srgbClr val="002060"/>
                </a:solidFill>
              </a:rPr>
              <a:t>дні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передньої</a:t>
            </a:r>
            <a:r>
              <a:rPr lang="ru-RU" sz="2800" dirty="0">
                <a:solidFill>
                  <a:srgbClr val="002060"/>
                </a:solidFill>
              </a:rPr>
              <a:t> присоски </a:t>
            </a:r>
            <a:r>
              <a:rPr lang="ru-RU" sz="2800" dirty="0" err="1">
                <a:solidFill>
                  <a:srgbClr val="002060"/>
                </a:solidFill>
              </a:rPr>
              <a:t>розташовано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ротовий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отвір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Живуть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переважно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прісних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солоних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водоймах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708920"/>
            <a:ext cx="3240360" cy="17281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п’явки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медичні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кінські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п’явки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err="1">
                <a:solidFill>
                  <a:schemeClr val="tx1"/>
                </a:solidFill>
              </a:rPr>
              <a:t>риб’ячі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п’явки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7"/>
            <a:ext cx="7632848" cy="234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7059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7657" r="3886" b="15592"/>
          <a:stretch/>
        </p:blipFill>
        <p:spPr bwMode="auto">
          <a:xfrm>
            <a:off x="5868144" y="2420888"/>
            <a:ext cx="2837278" cy="152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етод проекту на уроках біології\кільчасті черві\rI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66504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Значення кільчастих червів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78908"/>
              </p:ext>
            </p:extLst>
          </p:nvPr>
        </p:nvGraphicFramePr>
        <p:xfrm>
          <a:off x="827584" y="1806572"/>
          <a:ext cx="7632848" cy="3719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3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 </a:t>
                      </a:r>
                      <a:r>
                        <a:rPr lang="ru-RU" sz="2400" dirty="0" err="1"/>
                        <a:t>природі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Для </a:t>
                      </a:r>
                      <a:r>
                        <a:rPr lang="ru-RU" sz="2400" dirty="0" err="1"/>
                        <a:t>людини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18">
                <a:tc>
                  <a:txBody>
                    <a:bodyPr/>
                    <a:lstStyle/>
                    <a:p>
                      <a:r>
                        <a:rPr lang="ru-RU" dirty="0"/>
                        <a:t>1.	</a:t>
                      </a:r>
                      <a:r>
                        <a:rPr lang="ru-RU" sz="2000" dirty="0"/>
                        <a:t>Ланка в </a:t>
                      </a:r>
                      <a:r>
                        <a:rPr lang="ru-RU" sz="2000" dirty="0" err="1"/>
                        <a:t>ланцюзі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живлення</a:t>
                      </a:r>
                      <a:r>
                        <a:rPr lang="ru-RU" sz="2000" dirty="0"/>
                        <a:t>.</a:t>
                      </a:r>
                    </a:p>
                    <a:p>
                      <a:r>
                        <a:rPr lang="ru-RU" sz="2000" dirty="0"/>
                        <a:t>2.	</a:t>
                      </a:r>
                      <a:r>
                        <a:rPr lang="ru-RU" sz="2000" dirty="0" err="1"/>
                        <a:t>Ґрунтоутворення</a:t>
                      </a:r>
                      <a:r>
                        <a:rPr lang="ru-RU" sz="2000" dirty="0"/>
                        <a:t>:</a:t>
                      </a:r>
                    </a:p>
                    <a:p>
                      <a:r>
                        <a:rPr lang="ru-RU" sz="2000" dirty="0"/>
                        <a:t>•	</a:t>
                      </a:r>
                      <a:r>
                        <a:rPr lang="ru-RU" sz="2000" dirty="0" err="1"/>
                        <a:t>сприяють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утворенню</a:t>
                      </a:r>
                      <a:r>
                        <a:rPr lang="ru-RU" sz="2000" dirty="0"/>
                        <a:t> перегною;</a:t>
                      </a:r>
                    </a:p>
                    <a:p>
                      <a:r>
                        <a:rPr lang="ru-RU" sz="2000" dirty="0"/>
                        <a:t>•	через ходи в </a:t>
                      </a:r>
                      <a:r>
                        <a:rPr lang="ru-RU" sz="2000" dirty="0" err="1"/>
                        <a:t>ґрунт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потрапляють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повітря</a:t>
                      </a:r>
                      <a:r>
                        <a:rPr lang="ru-RU" sz="2000" dirty="0"/>
                        <a:t> і вода.</a:t>
                      </a:r>
                    </a:p>
                    <a:p>
                      <a:r>
                        <a:rPr lang="ru-RU" sz="2000" dirty="0"/>
                        <a:t>3.	</a:t>
                      </a:r>
                      <a:r>
                        <a:rPr lang="ru-RU" sz="2000" dirty="0" err="1"/>
                        <a:t>Паразити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тварин</a:t>
                      </a:r>
                      <a:r>
                        <a:rPr lang="ru-RU" sz="2000" dirty="0"/>
                        <a:t>.</a:t>
                      </a:r>
                    </a:p>
                    <a:p>
                      <a:r>
                        <a:rPr lang="ru-RU" sz="2000" dirty="0"/>
                        <a:t>4.	Трубочники є </a:t>
                      </a:r>
                      <a:r>
                        <a:rPr lang="ru-RU" sz="2000" dirty="0" err="1"/>
                        <a:t>гарними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очисниками</a:t>
                      </a:r>
                      <a:r>
                        <a:rPr lang="ru-RU" sz="2000" dirty="0"/>
                        <a:t> води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	</a:t>
                      </a:r>
                      <a:r>
                        <a:rPr lang="ru-RU" sz="2000" dirty="0" err="1"/>
                        <a:t>Медична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допомога</a:t>
                      </a:r>
                      <a:r>
                        <a:rPr lang="ru-RU" sz="2000" dirty="0"/>
                        <a:t>.</a:t>
                      </a:r>
                    </a:p>
                    <a:p>
                      <a:r>
                        <a:rPr lang="ru-RU" sz="2000" dirty="0"/>
                        <a:t>2.	Червів </a:t>
                      </a:r>
                      <a:r>
                        <a:rPr lang="ru-RU" sz="2000" dirty="0" err="1"/>
                        <a:t>палоло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туземці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споживають</a:t>
                      </a:r>
                      <a:r>
                        <a:rPr lang="ru-RU" sz="2000" dirty="0"/>
                        <a:t> у </a:t>
                      </a:r>
                      <a:r>
                        <a:rPr lang="ru-RU" sz="2000" dirty="0" err="1"/>
                        <a:t>їжу</a:t>
                      </a:r>
                      <a:endParaRPr lang="ru-RU" sz="2000" dirty="0"/>
                    </a:p>
                    <a:p>
                      <a:r>
                        <a:rPr lang="ru-RU" sz="2000" dirty="0"/>
                        <a:t>3.	</a:t>
                      </a:r>
                      <a:r>
                        <a:rPr lang="ru-RU" sz="2000" dirty="0" err="1"/>
                        <a:t>Кормова</a:t>
                      </a:r>
                      <a:r>
                        <a:rPr lang="ru-RU" sz="2000" dirty="0"/>
                        <a:t> база ба-</a:t>
                      </a:r>
                      <a:r>
                        <a:rPr lang="ru-RU" sz="2000" dirty="0" err="1"/>
                        <a:t>гатьох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промислових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риб</a:t>
                      </a:r>
                      <a:endParaRPr lang="ru-RU" sz="20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7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51216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Лабораторне дослідження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Зовнішня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будова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рух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кільчастих</a:t>
            </a:r>
            <a:r>
              <a:rPr lang="ru-RU" dirty="0">
                <a:solidFill>
                  <a:srgbClr val="002060"/>
                </a:solidFill>
              </a:rPr>
              <a:t> червів (на </a:t>
            </a:r>
            <a:r>
              <a:rPr lang="ru-RU" dirty="0" err="1">
                <a:solidFill>
                  <a:srgbClr val="002060"/>
                </a:solidFill>
              </a:rPr>
              <a:t>прикладі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дощового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черв’яка</a:t>
            </a:r>
            <a:r>
              <a:rPr lang="ru-RU" dirty="0">
                <a:solidFill>
                  <a:srgbClr val="002060"/>
                </a:solidFill>
              </a:rPr>
              <a:t>)»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1" cy="39419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1.	Яка роль </a:t>
            </a:r>
            <a:r>
              <a:rPr lang="ru-RU" sz="2400" dirty="0" err="1">
                <a:solidFill>
                  <a:srgbClr val="C00000"/>
                </a:solidFill>
              </a:rPr>
              <a:t>вологої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шкіри</a:t>
            </a:r>
            <a:r>
              <a:rPr lang="ru-RU" sz="2400" dirty="0">
                <a:solidFill>
                  <a:srgbClr val="C00000"/>
                </a:solidFill>
              </a:rPr>
              <a:t> в </a:t>
            </a:r>
            <a:r>
              <a:rPr lang="ru-RU" sz="2400" dirty="0" err="1">
                <a:solidFill>
                  <a:srgbClr val="C00000"/>
                </a:solidFill>
              </a:rPr>
              <a:t>житті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дощового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черв’яка</a:t>
            </a:r>
            <a:r>
              <a:rPr lang="ru-RU" sz="2400" dirty="0">
                <a:solidFill>
                  <a:srgbClr val="C0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2.	Яку роль </a:t>
            </a:r>
            <a:r>
              <a:rPr lang="ru-RU" sz="2400" dirty="0" err="1">
                <a:solidFill>
                  <a:srgbClr val="C00000"/>
                </a:solidFill>
              </a:rPr>
              <a:t>відіграють</a:t>
            </a:r>
            <a:r>
              <a:rPr lang="ru-RU" sz="2400" dirty="0">
                <a:solidFill>
                  <a:srgbClr val="C00000"/>
                </a:solidFill>
              </a:rPr>
              <a:t> щетинки </a:t>
            </a:r>
            <a:r>
              <a:rPr lang="ru-RU" sz="2400" dirty="0" err="1">
                <a:solidFill>
                  <a:srgbClr val="C00000"/>
                </a:solidFill>
              </a:rPr>
              <a:t>під</a:t>
            </a:r>
            <a:r>
              <a:rPr lang="ru-RU" sz="2400" dirty="0">
                <a:solidFill>
                  <a:srgbClr val="C00000"/>
                </a:solidFill>
              </a:rPr>
              <a:t> час </a:t>
            </a:r>
            <a:r>
              <a:rPr lang="ru-RU" sz="2400" dirty="0" err="1">
                <a:solidFill>
                  <a:srgbClr val="C00000"/>
                </a:solidFill>
              </a:rPr>
              <a:t>руху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черв’яків</a:t>
            </a:r>
            <a:r>
              <a:rPr lang="ru-RU" sz="2400" dirty="0">
                <a:solidFill>
                  <a:srgbClr val="C0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3.	</a:t>
            </a:r>
            <a:r>
              <a:rPr lang="ru-RU" sz="2400" dirty="0" err="1">
                <a:solidFill>
                  <a:srgbClr val="C00000"/>
                </a:solidFill>
              </a:rPr>
              <a:t>Підпишіть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деталі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зовнішньої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будови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дощового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черв’яка</a:t>
            </a:r>
            <a:r>
              <a:rPr lang="ru-RU" sz="2400" dirty="0">
                <a:solidFill>
                  <a:srgbClr val="C00000"/>
                </a:solidFill>
              </a:rPr>
              <a:t> на </a:t>
            </a:r>
            <a:r>
              <a:rPr lang="ru-RU" sz="2400" dirty="0" err="1">
                <a:solidFill>
                  <a:srgbClr val="C00000"/>
                </a:solidFill>
              </a:rPr>
              <a:t>малюнку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C00000"/>
                </a:solidFill>
              </a:rPr>
              <a:t>Зробіть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uk-UA" sz="2400" dirty="0">
                <a:solidFill>
                  <a:srgbClr val="C00000"/>
                </a:solidFill>
              </a:rPr>
              <a:t>ВИСНОВКИ</a:t>
            </a:r>
            <a:r>
              <a:rPr lang="ru-RU" sz="2400" dirty="0">
                <a:solidFill>
                  <a:srgbClr val="C00000"/>
                </a:solidFill>
              </a:rPr>
              <a:t> про </a:t>
            </a:r>
            <a:r>
              <a:rPr lang="ru-RU" sz="2400" dirty="0" err="1">
                <a:solidFill>
                  <a:srgbClr val="C00000"/>
                </a:solidFill>
              </a:rPr>
              <a:t>особливості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будови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тіла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дощового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черв’яка</a:t>
            </a:r>
            <a:r>
              <a:rPr lang="ru-RU" sz="2400" dirty="0">
                <a:solidFill>
                  <a:srgbClr val="C00000"/>
                </a:solidFill>
              </a:rPr>
              <a:t> та </a:t>
            </a:r>
            <a:r>
              <a:rPr lang="ru-RU" sz="2400" dirty="0" err="1">
                <a:solidFill>
                  <a:srgbClr val="C00000"/>
                </a:solidFill>
              </a:rPr>
              <a:t>зв'язок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будови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його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тіла</a:t>
            </a:r>
            <a:r>
              <a:rPr lang="ru-RU" sz="2400" dirty="0">
                <a:solidFill>
                  <a:srgbClr val="C00000"/>
                </a:solidFill>
              </a:rPr>
              <a:t> з характером </a:t>
            </a:r>
            <a:r>
              <a:rPr lang="ru-RU" sz="2400" dirty="0" err="1">
                <a:solidFill>
                  <a:srgbClr val="C00000"/>
                </a:solidFill>
              </a:rPr>
              <a:t>рухів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7" y="1916832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Опорні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питання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31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Хто ж такі кільчасті черви?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7" y="1916832"/>
            <a:ext cx="3384376" cy="453650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Вільноживучі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тришарові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безхребетні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із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сегментованим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червоподібним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тілом</a:t>
            </a:r>
            <a:r>
              <a:rPr lang="ru-RU" sz="2400" dirty="0">
                <a:solidFill>
                  <a:srgbClr val="002060"/>
                </a:solidFill>
              </a:rPr>
              <a:t>, у </a:t>
            </a:r>
            <a:r>
              <a:rPr lang="ru-RU" sz="2400" dirty="0" err="1">
                <a:solidFill>
                  <a:srgbClr val="002060"/>
                </a:solidFill>
              </a:rPr>
              <a:t>яких</a:t>
            </a:r>
            <a:r>
              <a:rPr lang="ru-RU" sz="2400" dirty="0">
                <a:solidFill>
                  <a:srgbClr val="002060"/>
                </a:solidFill>
              </a:rPr>
              <a:t> є </a:t>
            </a:r>
            <a:r>
              <a:rPr lang="ru-RU" sz="2400" dirty="0" err="1">
                <a:solidFill>
                  <a:srgbClr val="002060"/>
                </a:solidFill>
              </a:rPr>
              <a:t>вторинна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порожнина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тіла</a:t>
            </a:r>
            <a:r>
              <a:rPr lang="ru-RU" sz="2400" dirty="0">
                <a:solidFill>
                  <a:srgbClr val="002060"/>
                </a:solidFill>
              </a:rPr>
              <a:t>. Вони </a:t>
            </a:r>
            <a:r>
              <a:rPr lang="ru-RU" sz="2400" dirty="0" err="1">
                <a:solidFill>
                  <a:srgbClr val="002060"/>
                </a:solidFill>
              </a:rPr>
              <a:t>живуть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усіх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основних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водних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наземних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середовищах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>
            <a:fillRect/>
          </a:stretch>
        </p:blipFill>
        <p:spPr>
          <a:xfrm>
            <a:off x="4028728" y="1600200"/>
            <a:ext cx="4709120" cy="4709120"/>
          </a:xfrm>
        </p:spPr>
      </p:pic>
    </p:spTree>
    <p:extLst>
      <p:ext uri="{BB962C8B-B14F-4D97-AF65-F5344CB8AC3E}">
        <p14:creationId xmlns:p14="http://schemas.microsoft.com/office/powerpoint/2010/main" val="11202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739022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</a:rPr>
              <a:t>А чи знаєте ви, що: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5544616" cy="511256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•</a:t>
            </a:r>
            <a:r>
              <a:rPr lang="ru-RU" dirty="0"/>
              <a:t>	</a:t>
            </a:r>
            <a:r>
              <a:rPr lang="ru-RU" sz="2400" dirty="0" err="1"/>
              <a:t>Земляний</a:t>
            </a:r>
            <a:r>
              <a:rPr lang="ru-RU" sz="2400" dirty="0"/>
              <a:t> </a:t>
            </a:r>
            <a:r>
              <a:rPr lang="ru-RU" sz="2400" dirty="0" err="1"/>
              <a:t>черв'як</a:t>
            </a:r>
            <a:r>
              <a:rPr lang="ru-RU" sz="2400" dirty="0"/>
              <a:t> - одна з самих </a:t>
            </a:r>
            <a:r>
              <a:rPr lang="ru-RU" sz="2400" dirty="0" err="1"/>
              <a:t>слизових</a:t>
            </a:r>
            <a:r>
              <a:rPr lang="ru-RU" sz="2400" dirty="0"/>
              <a:t> </a:t>
            </a:r>
            <a:r>
              <a:rPr lang="ru-RU" sz="2400" dirty="0" err="1"/>
              <a:t>істот</a:t>
            </a:r>
            <a:r>
              <a:rPr lang="ru-RU" sz="2400" dirty="0"/>
              <a:t>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.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Велетенський</a:t>
            </a:r>
            <a:r>
              <a:rPr lang="ru-RU" sz="2400" dirty="0"/>
              <a:t> </a:t>
            </a:r>
            <a:r>
              <a:rPr lang="ru-RU" sz="2400" dirty="0" err="1"/>
              <a:t>південно</a:t>
            </a:r>
            <a:r>
              <a:rPr lang="en-US" sz="2400" dirty="0"/>
              <a:t>-</a:t>
            </a:r>
            <a:r>
              <a:rPr lang="ru-RU" sz="2400" dirty="0" err="1"/>
              <a:t>африканський</a:t>
            </a:r>
            <a:r>
              <a:rPr lang="ru-RU" sz="2400" dirty="0"/>
              <a:t> </a:t>
            </a:r>
            <a:r>
              <a:rPr lang="ru-RU" sz="2400" dirty="0" err="1"/>
              <a:t>земляний</a:t>
            </a:r>
            <a:r>
              <a:rPr lang="ru-RU" sz="2400" dirty="0"/>
              <a:t> </a:t>
            </a:r>
            <a:r>
              <a:rPr lang="ru-RU" sz="2400" dirty="0" err="1"/>
              <a:t>черв'як</a:t>
            </a:r>
            <a:r>
              <a:rPr lang="ru-RU" sz="2400" dirty="0"/>
              <a:t> (</a:t>
            </a:r>
            <a:r>
              <a:rPr lang="en-US" sz="2400" dirty="0" err="1"/>
              <a:t>Microhaetus</a:t>
            </a:r>
            <a:r>
              <a:rPr lang="en-US" sz="2400" dirty="0"/>
              <a:t> </a:t>
            </a:r>
            <a:r>
              <a:rPr lang="en-US" sz="2400" dirty="0" err="1"/>
              <a:t>rappi</a:t>
            </a:r>
            <a:r>
              <a:rPr lang="en-US" sz="2400" dirty="0"/>
              <a:t>)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вирости</a:t>
            </a:r>
            <a:r>
              <a:rPr lang="ru-RU" sz="2400" dirty="0"/>
              <a:t>  6.7 </a:t>
            </a:r>
            <a:r>
              <a:rPr lang="ru-RU" sz="2400" dirty="0" err="1"/>
              <a:t>метрів</a:t>
            </a:r>
            <a:r>
              <a:rPr lang="ru-RU" sz="2400" dirty="0"/>
              <a:t>. </a:t>
            </a:r>
            <a:r>
              <a:rPr lang="ru-RU" sz="2400" dirty="0" err="1"/>
              <a:t>Найбільші</a:t>
            </a:r>
            <a:r>
              <a:rPr lang="ru-RU" sz="2400" dirty="0"/>
              <a:t> </a:t>
            </a:r>
            <a:r>
              <a:rPr lang="ru-RU" sz="2400" dirty="0" err="1"/>
              <a:t>черв'яки</a:t>
            </a:r>
            <a:r>
              <a:rPr lang="ru-RU" sz="2400" dirty="0"/>
              <a:t> </a:t>
            </a:r>
            <a:r>
              <a:rPr lang="ru-RU" sz="2400" dirty="0" err="1"/>
              <a:t>досягають</a:t>
            </a:r>
            <a:r>
              <a:rPr lang="ru-RU" sz="2400" dirty="0"/>
              <a:t> 2.5 сантиметра в </a:t>
            </a:r>
            <a:r>
              <a:rPr lang="ru-RU" sz="2400" dirty="0" err="1"/>
              <a:t>діаметрі</a:t>
            </a:r>
            <a:r>
              <a:rPr lang="ru-RU" sz="2400" dirty="0"/>
              <a:t>.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Цариця</a:t>
            </a:r>
            <a:r>
              <a:rPr lang="ru-RU" sz="2400" dirty="0"/>
              <a:t> </a:t>
            </a:r>
            <a:r>
              <a:rPr lang="ru-RU" sz="2400" dirty="0" err="1"/>
              <a:t>Єгипту</a:t>
            </a:r>
            <a:r>
              <a:rPr lang="ru-RU" sz="2400" dirty="0"/>
              <a:t> Клеопатра проголосила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священними</a:t>
            </a:r>
            <a:r>
              <a:rPr lang="ru-RU" sz="2400" dirty="0"/>
              <a:t> </a:t>
            </a:r>
            <a:r>
              <a:rPr lang="ru-RU" sz="2400" dirty="0" err="1"/>
              <a:t>тваринами</a:t>
            </a:r>
            <a:r>
              <a:rPr lang="ru-RU" sz="2400" dirty="0"/>
              <a:t> , а Аристотель </a:t>
            </a:r>
            <a:r>
              <a:rPr lang="ru-RU" sz="2400" dirty="0" err="1"/>
              <a:t>називав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кишками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0814"/>
          <a:stretch>
            <a:fillRect/>
          </a:stretch>
        </p:blipFill>
        <p:spPr>
          <a:xfrm>
            <a:off x="6011863" y="2276475"/>
            <a:ext cx="2881312" cy="2752725"/>
          </a:xfrm>
        </p:spPr>
      </p:pic>
    </p:spTree>
    <p:extLst>
      <p:ext uri="{BB962C8B-B14F-4D97-AF65-F5344CB8AC3E}">
        <p14:creationId xmlns:p14="http://schemas.microsoft.com/office/powerpoint/2010/main" val="2586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5112568" cy="5328592"/>
          </a:xfrm>
        </p:spPr>
        <p:txBody>
          <a:bodyPr/>
          <a:lstStyle/>
          <a:p>
            <a:r>
              <a:rPr lang="ru-RU" sz="2400" dirty="0"/>
              <a:t>•	Великий </a:t>
            </a:r>
            <a:r>
              <a:rPr lang="ru-RU" sz="2400" dirty="0" err="1"/>
              <a:t>вчений</a:t>
            </a:r>
            <a:r>
              <a:rPr lang="ru-RU" sz="2400" dirty="0"/>
              <a:t> Чарльз </a:t>
            </a:r>
            <a:r>
              <a:rPr lang="ru-RU" sz="2400" dirty="0" err="1"/>
              <a:t>Дарвін</a:t>
            </a:r>
            <a:r>
              <a:rPr lang="ru-RU" sz="2400" dirty="0"/>
              <a:t>, </a:t>
            </a:r>
            <a:r>
              <a:rPr lang="ru-RU" sz="2400" dirty="0" err="1"/>
              <a:t>порівнював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турботливим</a:t>
            </a:r>
            <a:r>
              <a:rPr lang="ru-RU" sz="2400" dirty="0"/>
              <a:t> </a:t>
            </a:r>
            <a:r>
              <a:rPr lang="ru-RU" sz="2400" dirty="0" err="1"/>
              <a:t>садівником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готує</a:t>
            </a:r>
            <a:r>
              <a:rPr lang="ru-RU" sz="2400" dirty="0"/>
              <a:t> </a:t>
            </a:r>
            <a:r>
              <a:rPr lang="ru-RU" sz="2400" dirty="0" err="1"/>
              <a:t>найкращу</a:t>
            </a:r>
            <a:r>
              <a:rPr lang="ru-RU" sz="2400" dirty="0"/>
              <a:t> землю для </a:t>
            </a:r>
            <a:r>
              <a:rPr lang="ru-RU" sz="2400" dirty="0" err="1"/>
              <a:t>рослин</a:t>
            </a:r>
            <a:r>
              <a:rPr lang="ru-RU" sz="2400" dirty="0"/>
              <a:t>.</a:t>
            </a:r>
          </a:p>
          <a:p>
            <a:r>
              <a:rPr lang="ru-RU" sz="2400" dirty="0"/>
              <a:t>•	В </a:t>
            </a:r>
            <a:r>
              <a:rPr lang="ru-RU" sz="2400" dirty="0" err="1"/>
              <a:t>Західній</a:t>
            </a:r>
            <a:r>
              <a:rPr lang="ru-RU" sz="2400" dirty="0"/>
              <a:t> </a:t>
            </a:r>
            <a:r>
              <a:rPr lang="ru-RU" sz="2400" dirty="0" err="1"/>
              <a:t>Європі</a:t>
            </a:r>
            <a:r>
              <a:rPr lang="ru-RU" sz="2400" dirty="0"/>
              <a:t> </a:t>
            </a:r>
            <a:r>
              <a:rPr lang="ru-RU" sz="2400" dirty="0" err="1"/>
              <a:t>вимитих</a:t>
            </a:r>
            <a:r>
              <a:rPr lang="ru-RU" sz="2400" dirty="0"/>
              <a:t> </a:t>
            </a:r>
            <a:r>
              <a:rPr lang="ru-RU" sz="2400" dirty="0" err="1"/>
              <a:t>дощових</a:t>
            </a:r>
            <a:r>
              <a:rPr lang="ru-RU" sz="2400" dirty="0"/>
              <a:t> </a:t>
            </a:r>
            <a:r>
              <a:rPr lang="ru-RU" sz="2400" dirty="0" err="1"/>
              <a:t>черв’яків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порошок </a:t>
            </a:r>
            <a:r>
              <a:rPr lang="ru-RU" sz="2400" dirty="0" err="1"/>
              <a:t>із</a:t>
            </a:r>
            <a:r>
              <a:rPr lang="ru-RU" sz="2400" dirty="0"/>
              <a:t> них клали на рани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загоювання</a:t>
            </a:r>
            <a:r>
              <a:rPr lang="ru-RU" sz="2400" dirty="0"/>
              <a:t>, а при </a:t>
            </a:r>
            <a:r>
              <a:rPr lang="ru-RU" sz="2400" dirty="0" err="1"/>
              <a:t>туберкульозі</a:t>
            </a:r>
            <a:r>
              <a:rPr lang="ru-RU" sz="2400" dirty="0"/>
              <a:t> </a:t>
            </a:r>
            <a:r>
              <a:rPr lang="ru-RU" sz="2400" dirty="0" err="1"/>
              <a:t>вживали</a:t>
            </a:r>
            <a:r>
              <a:rPr lang="ru-RU" sz="2400" dirty="0"/>
              <a:t> </a:t>
            </a:r>
            <a:r>
              <a:rPr lang="ru-RU" sz="2400" dirty="0" err="1"/>
              <a:t>настоянку</a:t>
            </a:r>
            <a:r>
              <a:rPr lang="ru-RU" sz="2400" dirty="0"/>
              <a:t> на </a:t>
            </a:r>
            <a:r>
              <a:rPr lang="ru-RU" sz="2400" dirty="0" err="1"/>
              <a:t>дощових</a:t>
            </a:r>
            <a:r>
              <a:rPr lang="ru-RU" sz="2400" dirty="0"/>
              <a:t> </a:t>
            </a:r>
            <a:r>
              <a:rPr lang="ru-RU" sz="2400" dirty="0" err="1"/>
              <a:t>черв’яках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45113" y="2708275"/>
            <a:ext cx="3429000" cy="3429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9442" y="260648"/>
            <a:ext cx="773902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rgbClr val="0070C0"/>
                </a:solidFill>
              </a:rPr>
              <a:t>А чи знаєте ви, що: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864097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Задачі даного уроку: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196752"/>
            <a:ext cx="72008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	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об’єднує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п’явку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дощового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черв’яка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піскожила</a:t>
            </a:r>
            <a:r>
              <a:rPr lang="ru-RU" sz="2800" dirty="0">
                <a:solidFill>
                  <a:schemeClr val="tx1"/>
                </a:solidFill>
              </a:rPr>
              <a:t> в один тип?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2.	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особливого в </a:t>
            </a:r>
            <a:r>
              <a:rPr lang="ru-RU" sz="2800" dirty="0" err="1">
                <a:solidFill>
                  <a:schemeClr val="tx1"/>
                </a:solidFill>
              </a:rPr>
              <a:t>процесах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життєдіяльності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кільчиків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3.	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багато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класів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цьому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типі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4.	Яке </a:t>
            </a:r>
            <a:r>
              <a:rPr lang="ru-RU" sz="2800" dirty="0" err="1">
                <a:solidFill>
                  <a:schemeClr val="tx1"/>
                </a:solidFill>
              </a:rPr>
              <a:t>значення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кільчастих</a:t>
            </a:r>
            <a:r>
              <a:rPr lang="ru-RU" sz="2800" dirty="0">
                <a:solidFill>
                  <a:schemeClr val="tx1"/>
                </a:solidFill>
              </a:rPr>
              <a:t> червів?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5.	Як </a:t>
            </a:r>
            <a:r>
              <a:rPr lang="ru-RU" sz="2800" dirty="0" err="1">
                <a:solidFill>
                  <a:schemeClr val="tx1"/>
                </a:solidFill>
              </a:rPr>
              <a:t>зовнішня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будова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допомагає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дощовому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черв’яку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існувати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D:\Мои документы\метод проекту на уроках біології\кільчасті черві\5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211542" cy="14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Загальна характеристика типу кільчасті черви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056784" cy="37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8631"/>
            <a:ext cx="29337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886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rgbClr val="0070C0"/>
                </a:solidFill>
              </a:rPr>
              <a:t>Загальна характеристика типу кільчасті черви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3603"/>
            <a:ext cx="3456384" cy="326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290689" cy="20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99" y="1484784"/>
            <a:ext cx="6224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	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: вода, </a:t>
            </a:r>
            <a:r>
              <a:rPr lang="ru-RU" sz="2000" dirty="0" err="1"/>
              <a:t>вологий</a:t>
            </a:r>
            <a:r>
              <a:rPr lang="ru-RU" sz="2000" dirty="0"/>
              <a:t> </a:t>
            </a:r>
            <a:r>
              <a:rPr lang="ru-RU" sz="2000" dirty="0" err="1"/>
              <a:t>ґрунт</a:t>
            </a:r>
            <a:r>
              <a:rPr lang="ru-RU" sz="2000" dirty="0"/>
              <a:t>.</a:t>
            </a:r>
          </a:p>
          <a:p>
            <a:r>
              <a:rPr lang="ru-RU" sz="2000" dirty="0"/>
              <a:t>5)	</a:t>
            </a:r>
            <a:r>
              <a:rPr lang="ru-RU" sz="2000" dirty="0" err="1"/>
              <a:t>Розміри</a:t>
            </a:r>
            <a:r>
              <a:rPr lang="ru-RU" sz="2000" dirty="0"/>
              <a:t> –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часток</a:t>
            </a:r>
            <a:r>
              <a:rPr lang="ru-RU" sz="2000" dirty="0"/>
              <a:t> </a:t>
            </a:r>
            <a:r>
              <a:rPr lang="ru-RU" sz="2000" dirty="0" err="1"/>
              <a:t>міліметра</a:t>
            </a:r>
            <a:r>
              <a:rPr lang="ru-RU" sz="2000" dirty="0"/>
              <a:t> до 3 </a:t>
            </a:r>
            <a:r>
              <a:rPr lang="ru-RU" sz="2000" dirty="0" err="1"/>
              <a:t>метрів</a:t>
            </a:r>
            <a:r>
              <a:rPr lang="ru-RU" sz="2000" dirty="0"/>
              <a:t>.</a:t>
            </a:r>
          </a:p>
          <a:p>
            <a:r>
              <a:rPr lang="ru-RU" sz="2000" dirty="0"/>
              <a:t>6)	</a:t>
            </a:r>
            <a:r>
              <a:rPr lang="ru-RU" sz="2000" dirty="0" err="1"/>
              <a:t>Відомо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9000 </a:t>
            </a:r>
            <a:r>
              <a:rPr lang="ru-RU" sz="2000" dirty="0" err="1"/>
              <a:t>видів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5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125113" cy="79208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Зовнішня будова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484784"/>
            <a:ext cx="3096344" cy="3312367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Голова (є органи чуття);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Тулуб (кільця);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Анальна лопать.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D:\Мои документы\метод проекту на уроках біології\кільчасті черві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9335"/>
            <a:ext cx="4809331" cy="47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627784" y="1844824"/>
            <a:ext cx="4464496" cy="432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275856" y="3068960"/>
            <a:ext cx="1512168" cy="360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3728" y="3861048"/>
            <a:ext cx="4968552" cy="5760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252905" cy="59303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Розмноження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D:\Мои документы\метод проекту на уроках біології\кільчасті черві\foto849b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3" y="4597910"/>
            <a:ext cx="2605014" cy="20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метод проекту на уроках біології\кільчасті черві\GNU-wikipediauser-beentree_-_earthworm_klitellum_copulation_been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55" y="4626672"/>
            <a:ext cx="2849189" cy="20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0" y="836712"/>
            <a:ext cx="6368562" cy="376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249</TotalTime>
  <Words>532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Times New Roman</vt:lpstr>
      <vt:lpstr>Verdana</vt:lpstr>
      <vt:lpstr>Wingdings 2</vt:lpstr>
      <vt:lpstr>Spring</vt:lpstr>
      <vt:lpstr>Тип кільчасті черви </vt:lpstr>
      <vt:lpstr>Хто ж такі кільчасті черви?</vt:lpstr>
      <vt:lpstr>А чи знаєте ви, що:</vt:lpstr>
      <vt:lpstr>Презентация PowerPoint</vt:lpstr>
      <vt:lpstr>Задачі даного уроку:</vt:lpstr>
      <vt:lpstr>Загальна характеристика типу кільчасті черви</vt:lpstr>
      <vt:lpstr>Презентация PowerPoint</vt:lpstr>
      <vt:lpstr>Зовнішня будова</vt:lpstr>
      <vt:lpstr>Розмноження </vt:lpstr>
      <vt:lpstr>Розмноження та розвиток</vt:lpstr>
      <vt:lpstr>Різноманітність кільчастих червів</vt:lpstr>
      <vt:lpstr>Малощетинкові – переважно мешканці ґрунтів і прісних водойм: </vt:lpstr>
      <vt:lpstr>Багатощетинкові – переважно мешканці морського дна: </vt:lpstr>
      <vt:lpstr>П’явки – не мають щетинок але мають присоски (передню та задню). На дні передньої присоски розташовано ротовий отвір. Живуть переважно у прісних та солоних водоймах:</vt:lpstr>
      <vt:lpstr>Презентация PowerPoint</vt:lpstr>
      <vt:lpstr>Значення кільчастих червів </vt:lpstr>
      <vt:lpstr>Лабораторне дослідження «Зовнішня будова та рух кільчастих червів (на прикладі дощового черв’яка)»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кільчасті черви</dc:title>
  <dc:creator>Xsy</dc:creator>
  <cp:lastModifiedBy>Пользователь</cp:lastModifiedBy>
  <cp:revision>27</cp:revision>
  <dcterms:created xsi:type="dcterms:W3CDTF">2015-09-20T07:01:00Z</dcterms:created>
  <dcterms:modified xsi:type="dcterms:W3CDTF">2023-06-25T10:36:48Z</dcterms:modified>
</cp:coreProperties>
</file>