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4v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9" r:id="rId3"/>
    <p:sldId id="260" r:id="rId4"/>
    <p:sldId id="261" r:id="rId5"/>
    <p:sldId id="262" r:id="rId6"/>
    <p:sldId id="271" r:id="rId7"/>
    <p:sldId id="266" r:id="rId8"/>
    <p:sldId id="290" r:id="rId9"/>
    <p:sldId id="291" r:id="rId10"/>
    <p:sldId id="288" r:id="rId11"/>
    <p:sldId id="292" r:id="rId12"/>
    <p:sldId id="293" r:id="rId13"/>
    <p:sldId id="294" r:id="rId14"/>
    <p:sldId id="295" r:id="rId15"/>
    <p:sldId id="289" r:id="rId16"/>
    <p:sldId id="296" r:id="rId17"/>
    <p:sldId id="297" r:id="rId18"/>
    <p:sldId id="298" r:id="rId19"/>
    <p:sldId id="299" r:id="rId20"/>
    <p:sldId id="278" r:id="rId21"/>
    <p:sldId id="300" r:id="rId2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99CC00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66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C6B41C-F5F5-43E4-866C-42113A4E231E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F79DE-A759-4FFA-A7F1-F6BB29850C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6990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8AAFC-F45B-4763-9C1F-8029DFCE03FE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413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4484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891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5665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747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9700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5926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7351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8269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2374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1168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1232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F9960-52E6-4293-B17A-6809D39D64D6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5892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3" Type="http://schemas.openxmlformats.org/officeDocument/2006/relationships/image" Target="../media/image18.gif"/><Relationship Id="rId7" Type="http://schemas.openxmlformats.org/officeDocument/2006/relationships/image" Target="../media/image22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gif"/><Relationship Id="rId5" Type="http://schemas.openxmlformats.org/officeDocument/2006/relationships/image" Target="../media/image20.gif"/><Relationship Id="rId10" Type="http://schemas.openxmlformats.org/officeDocument/2006/relationships/image" Target="../media/image25.gif"/><Relationship Id="rId4" Type="http://schemas.openxmlformats.org/officeDocument/2006/relationships/image" Target="../media/image19.gif"/><Relationship Id="rId9" Type="http://schemas.openxmlformats.org/officeDocument/2006/relationships/image" Target="../media/image24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-5212" y="4328456"/>
            <a:ext cx="1219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6000" b="1" dirty="0" smtClean="0">
                <a:solidFill>
                  <a:srgbClr val="0070C0"/>
                </a:solidFill>
              </a:rPr>
              <a:t>Урок 3. </a:t>
            </a:r>
          </a:p>
          <a:p>
            <a:pPr algn="ctr">
              <a:lnSpc>
                <a:spcPct val="90000"/>
              </a:lnSpc>
            </a:pPr>
            <a:r>
              <a:rPr lang="uk-UA" sz="6000" b="1" dirty="0" smtClean="0">
                <a:solidFill>
                  <a:srgbClr val="0070C0"/>
                </a:solidFill>
              </a:rPr>
              <a:t>Навчаємося впродовж життя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1190578" y="433502"/>
            <a:ext cx="5797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Запиши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до зошита сьогоднішню дату, тему розділу та тему уроку</a:t>
            </a:r>
            <a:endParaRPr lang="uk-UA" sz="2400" i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879" l="33603" r="51621">
                        <a14:foregroundMark x1="48189" y1="94545" x2="47092" y2="80424"/>
                        <a14:foregroundMark x1="35510" y1="27636" x2="33603" y2="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49" r="47912"/>
          <a:stretch/>
        </p:blipFill>
        <p:spPr>
          <a:xfrm rot="2378708">
            <a:off x="557846" y="64329"/>
            <a:ext cx="399753" cy="15693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008" y="281945"/>
            <a:ext cx="3652949" cy="3730276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74817" y="1390337"/>
            <a:ext cx="702859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b="1" dirty="0" smtClean="0">
                <a:solidFill>
                  <a:srgbClr val="FF0000"/>
                </a:solidFill>
              </a:rPr>
              <a:t>Модуль </a:t>
            </a:r>
            <a:r>
              <a:rPr lang="uk-UA" sz="5400" b="1" dirty="0" smtClean="0">
                <a:solidFill>
                  <a:srgbClr val="FF0000"/>
                </a:solidFill>
              </a:rPr>
              <a:t>2. </a:t>
            </a:r>
          </a:p>
          <a:p>
            <a:pPr algn="ctr"/>
            <a:r>
              <a:rPr lang="uk-UA" sz="5400" b="1" dirty="0" smtClean="0">
                <a:solidFill>
                  <a:srgbClr val="FF0000"/>
                </a:solidFill>
              </a:rPr>
              <a:t>ДОБРОБУТ І ВМІННЯ ВЧИТИСЯ</a:t>
            </a:r>
            <a:endParaRPr lang="uk-UA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9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59108"/>
            <a:ext cx="8732066" cy="65369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 робити, аби впоратися з утомою? </a:t>
            </a:r>
          </a:p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цього існують два важливих правила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49" y="2753534"/>
            <a:ext cx="2851680" cy="4109280"/>
          </a:xfrm>
          <a:prstGeom prst="rect">
            <a:avLst/>
          </a:prstGeom>
        </p:spPr>
      </p:pic>
      <p:sp>
        <p:nvSpPr>
          <p:cNvPr id="8" name="Прямоугольник 1"/>
          <p:cNvSpPr/>
          <p:nvPr/>
        </p:nvSpPr>
        <p:spPr>
          <a:xfrm>
            <a:off x="298476" y="1073305"/>
            <a:ext cx="8697188" cy="2516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uk-UA" sz="3500" i="1" dirty="0" smtClean="0">
                <a:solidFill>
                  <a:srgbClr val="002060"/>
                </a:solidFill>
              </a:rPr>
              <a:t>1. Необхідно змінити діяльність, переключитися на щось інше. Наприклад, після виконання домашнього завдання можна подрімати або присвятити час своєму хобі.</a:t>
            </a:r>
            <a:endParaRPr lang="uk-UA" sz="3500" i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10"/>
          <p:cNvSpPr/>
          <p:nvPr/>
        </p:nvSpPr>
        <p:spPr>
          <a:xfrm>
            <a:off x="1054100" y="3781405"/>
            <a:ext cx="8401149" cy="2516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uk-UA" sz="3500" i="1" dirty="0" smtClean="0">
                <a:solidFill>
                  <a:srgbClr val="002060"/>
                </a:solidFill>
              </a:rPr>
              <a:t>2. Обов’язково треба визначити тривалість перепочинку. Це допоможе зробити все, що необхідно, і не хвилюватися, що на щось не вистачить часу.</a:t>
            </a:r>
            <a:endParaRPr lang="uk-UA" sz="35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7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90986"/>
            <a:ext cx="8732066" cy="67123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запитання “Уміння вчитися — це як?” п’ятикласники та п’ятикласниці дали такі відповіді. Доповни їх своїми думками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504" y="1305969"/>
            <a:ext cx="5572568" cy="3716903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sp>
        <p:nvSpPr>
          <p:cNvPr id="21" name="Скругленная прямоугольная выноска 20"/>
          <p:cNvSpPr/>
          <p:nvPr/>
        </p:nvSpPr>
        <p:spPr>
          <a:xfrm>
            <a:off x="64008" y="2753534"/>
            <a:ext cx="2816351" cy="1361266"/>
          </a:xfrm>
          <a:prstGeom prst="wedgeRoundRectCallout">
            <a:avLst>
              <a:gd name="adj1" fmla="val 93918"/>
              <a:gd name="adj2" fmla="val -2999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 вміння організовувати</a:t>
            </a:r>
          </a:p>
          <a:p>
            <a:pPr algn="ctr"/>
            <a:r>
              <a:rPr lang="uk-UA" sz="25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власне навчання.</a:t>
            </a:r>
            <a:endParaRPr lang="uk-UA" sz="25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49" y="2753534"/>
            <a:ext cx="2851680" cy="4109280"/>
          </a:xfrm>
          <a:prstGeom prst="rect">
            <a:avLst/>
          </a:prstGeom>
        </p:spPr>
      </p:pic>
      <p:sp>
        <p:nvSpPr>
          <p:cNvPr id="24" name="Скругленная прямоугольная выноска 23"/>
          <p:cNvSpPr/>
          <p:nvPr/>
        </p:nvSpPr>
        <p:spPr>
          <a:xfrm>
            <a:off x="1172812" y="5163073"/>
            <a:ext cx="5383436" cy="1558276"/>
          </a:xfrm>
          <a:prstGeom prst="wedgeRoundRectCallout">
            <a:avLst>
              <a:gd name="adj1" fmla="val 49878"/>
              <a:gd name="adj2" fmla="val -17244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 вміння, яке необхідне мені в житті, тому що від нього</a:t>
            </a:r>
          </a:p>
          <a:p>
            <a:pPr algn="ctr"/>
            <a:r>
              <a:rPr lang="uk-UA" sz="25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залежить, чого я зможу досягти.</a:t>
            </a:r>
            <a:endParaRPr lang="uk-UA" sz="25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8701218" y="1165769"/>
            <a:ext cx="3386444" cy="1482944"/>
          </a:xfrm>
          <a:prstGeom prst="wedgeRoundRectCallout">
            <a:avLst>
              <a:gd name="adj1" fmla="val -79371"/>
              <a:gd name="adj2" fmla="val 8354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 вміння виокремлювати</a:t>
            </a:r>
          </a:p>
          <a:p>
            <a:pPr algn="ctr"/>
            <a:r>
              <a:rPr lang="uk-UA" sz="25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необхідну інформацію</a:t>
            </a:r>
          </a:p>
          <a:p>
            <a:pPr algn="ctr"/>
            <a:r>
              <a:rPr lang="uk-UA" sz="25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 працювати з нею.</a:t>
            </a:r>
            <a:endParaRPr lang="uk-UA" sz="25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361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8"/>
            <a:ext cx="8732066" cy="82622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Прочитай, яка ситуація виникла в Наталі. Як ти думаєш, чому так сталося?</a:t>
            </a:r>
          </a:p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Чи пов’язана ця ситуація з умінням учитися? Обґрунтуй свою думку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5030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872" y="3227832"/>
            <a:ext cx="2167790" cy="34964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254310" y="1236564"/>
            <a:ext cx="6582462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500" dirty="0"/>
              <a:t>     Наталя виконувала домашнє завдання і не змогла зробити мультимедійну презентацію з інформатики. Дівчинка звернулася по допомогу до старшої сестри, але та їй відмовила, адже працювала над власним </a:t>
            </a:r>
            <a:r>
              <a:rPr lang="uk-UA" sz="2500" dirty="0" err="1"/>
              <a:t>проєктом</a:t>
            </a:r>
            <a:r>
              <a:rPr lang="uk-UA" sz="2500" dirty="0"/>
              <a:t> і не мала часу на іншу роботу.</a:t>
            </a:r>
          </a:p>
          <a:p>
            <a:pPr algn="just"/>
            <a:r>
              <a:rPr lang="uk-UA" sz="2500" dirty="0"/>
              <a:t>     Тоді Наталя попросила маму допомогти їй із презентацією. Мама сказала, що дівчинка мусить виконати завдання самостійно, адже це її робота. Розмову почув тато Наталки. Він дуже здивувався: “Наталю, невже ти не можеш упоратися з домашнім завданням сама?”. “Ні”, — відповіла дівчинка.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79" y="1236564"/>
            <a:ext cx="3143411" cy="314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02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9"/>
            <a:ext cx="8732066" cy="69112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Оціни та поясни, наскільки в тебе сформоване вміння вчитися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5030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872" y="3227832"/>
            <a:ext cx="2167790" cy="34964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401" y="1570148"/>
            <a:ext cx="10828632" cy="94490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27050" y="2602656"/>
            <a:ext cx="111739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000" b="1" dirty="0"/>
              <a:t>1     2    3     4     5    6     7     8    9    10   11</a:t>
            </a:r>
          </a:p>
        </p:txBody>
      </p:sp>
    </p:spTree>
    <p:extLst>
      <p:ext uri="{BB962C8B-B14F-4D97-AF65-F5344CB8AC3E}">
        <p14:creationId xmlns:p14="http://schemas.microsoft.com/office/powerpoint/2010/main" val="292617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30333"/>
            <a:ext cx="8732066" cy="119046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Прочитай текст, подумки виділи нову для тебе інформацію та занотуй у зошиті. Підкресли те, про що хочеться дізнатися більше, та за бажанням досліди ці теми у вільний час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Тренінгове заняття &amp;quot;Наш дружний 5-й клас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646" y="1538654"/>
            <a:ext cx="8390535" cy="488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кутник 5"/>
          <p:cNvSpPr/>
          <p:nvPr/>
        </p:nvSpPr>
        <p:spPr>
          <a:xfrm>
            <a:off x="654552" y="917360"/>
            <a:ext cx="28513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Запиши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до зошита</a:t>
            </a:r>
            <a:endParaRPr lang="uk-UA" sz="2400" i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879" l="33603" r="51621">
                        <a14:foregroundMark x1="48189" y1="94545" x2="47092" y2="80424"/>
                        <a14:foregroundMark x1="35510" y1="27636" x2="33603" y2="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49" r="47912"/>
          <a:stretch/>
        </p:blipFill>
        <p:spPr>
          <a:xfrm rot="2378708">
            <a:off x="454676" y="-24206"/>
            <a:ext cx="399753" cy="156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81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78852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Запам'ятай!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7AD322-B33C-407A-878D-BCD8F27E8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026" y="1600200"/>
            <a:ext cx="2191350" cy="4959626"/>
          </a:xfrm>
          <a:prstGeom prst="rect">
            <a:avLst/>
          </a:prstGeom>
        </p:spPr>
      </p:pic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: скругленные углы 7">
            <a:extLst>
              <a:ext uri="{FF2B5EF4-FFF2-40B4-BE49-F238E27FC236}">
                <a16:creationId xmlns:a16="http://schemas.microsoft.com/office/drawing/2014/main" id="{1D4EF735-0A72-41DF-9EC4-188D7C661255}"/>
              </a:ext>
            </a:extLst>
          </p:cNvPr>
          <p:cNvSpPr/>
          <p:nvPr/>
        </p:nvSpPr>
        <p:spPr>
          <a:xfrm>
            <a:off x="527050" y="1600200"/>
            <a:ext cx="8622792" cy="3765340"/>
          </a:xfrm>
          <a:prstGeom prst="roundRect">
            <a:avLst/>
          </a:prstGeom>
          <a:solidFill>
            <a:srgbClr val="99CC00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 вивчаєш якусь тему або досліджуєш</a:t>
            </a:r>
          </a:p>
          <a:p>
            <a:pPr algn="just"/>
            <a:r>
              <a:rPr lang="uk-UA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проблему, міркуй і відповідай на запитання.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uk-UA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 відбувається?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uk-UA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Чому це відбувається?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uk-UA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 є причиною, а що — наслідками?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uk-UA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 можна зробити для розв’язання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uk-UA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проблеми?</a:t>
            </a:r>
          </a:p>
        </p:txBody>
      </p:sp>
    </p:spTree>
    <p:extLst>
      <p:ext uri="{BB962C8B-B14F-4D97-AF65-F5344CB8AC3E}">
        <p14:creationId xmlns:p14="http://schemas.microsoft.com/office/powerpoint/2010/main" val="5901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206598"/>
            <a:ext cx="8732066" cy="50020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Зверни увагу!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648" y="1719072"/>
            <a:ext cx="3943024" cy="382334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1158" y="5116310"/>
            <a:ext cx="1746504" cy="1746504"/>
          </a:xfrm>
          <a:prstGeom prst="rect">
            <a:avLst/>
          </a:prstGeom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4636008" y="1569623"/>
            <a:ext cx="7260336" cy="2971800"/>
          </a:xfrm>
          <a:prstGeom prst="round2Diag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Відповіді отримують ті, що ставлять запитання. </a:t>
            </a:r>
          </a:p>
          <a:p>
            <a:pPr algn="ctr"/>
            <a:r>
              <a:rPr lang="uk-UA" sz="35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розв’язують проблему ті, що шукають способи розв’язання.</a:t>
            </a:r>
            <a:endParaRPr lang="uk-UA" sz="35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7123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77195"/>
            <a:ext cx="8732066" cy="126111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Учні та учениці 5 класу на перерві прийшли до своєї першої вчительки. Марина Дмитрівна зраділа й попросила дітей дати поради першокласникам і першокласницям — як навчитися вчитися. </a:t>
            </a:r>
            <a:endParaRPr lang="uk-UA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Доповни </a:t>
            </a:r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поради власними та поясни, чому це важливо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54100" y="1713028"/>
            <a:ext cx="884756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uk-UA" sz="2800" i="1" dirty="0">
                <a:solidFill>
                  <a:srgbClr val="002060"/>
                </a:solidFill>
              </a:rPr>
              <a:t>Ділися своїми знаннями з друзями / подругами та рідними, тому що так ти краще запам’ятовуєш інформацію.</a:t>
            </a:r>
          </a:p>
          <a:p>
            <a:pPr marL="457200" indent="-457200" algn="just">
              <a:buAutoNum type="arabicPeriod"/>
            </a:pPr>
            <a:r>
              <a:rPr lang="uk-UA" sz="2800" i="1" dirty="0">
                <a:solidFill>
                  <a:srgbClr val="002060"/>
                </a:solidFill>
              </a:rPr>
              <a:t>Уважно слухай розповідь учителя / учительки і занотовуй інформацію схематично (наприклад, у вигляді мапи думок). Потім тобі буде легше все пригадати.</a:t>
            </a:r>
          </a:p>
          <a:p>
            <a:pPr marL="457200" indent="-457200" algn="just">
              <a:buAutoNum type="arabicPeriod"/>
            </a:pPr>
            <a:r>
              <a:rPr lang="uk-UA" sz="2800" i="1" dirty="0">
                <a:solidFill>
                  <a:srgbClr val="002060"/>
                </a:solidFill>
              </a:rPr>
              <a:t>Знаходь час для своїх улюблених занять і гуртків.</a:t>
            </a:r>
          </a:p>
          <a:p>
            <a:pPr marL="457200" indent="-457200" algn="just">
              <a:buAutoNum type="arabicPeriod"/>
            </a:pPr>
            <a:r>
              <a:rPr lang="uk-UA" sz="2800" i="1" dirty="0">
                <a:solidFill>
                  <a:srgbClr val="002060"/>
                </a:solidFill>
              </a:rPr>
              <a:t>Дотримуйся розпорядку дня, вчасно лягай спати і правильно харчуйся.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147" y="3913631"/>
            <a:ext cx="2318853" cy="281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06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Минус 19"/>
          <p:cNvSpPr/>
          <p:nvPr/>
        </p:nvSpPr>
        <p:spPr>
          <a:xfrm>
            <a:off x="7013090" y="4980063"/>
            <a:ext cx="2697838" cy="475488"/>
          </a:xfrm>
          <a:prstGeom prst="mathMinus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Минус 18"/>
          <p:cNvSpPr/>
          <p:nvPr/>
        </p:nvSpPr>
        <p:spPr>
          <a:xfrm>
            <a:off x="7013090" y="3295925"/>
            <a:ext cx="2697838" cy="475488"/>
          </a:xfrm>
          <a:prstGeom prst="mathMinus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Минус 17"/>
          <p:cNvSpPr/>
          <p:nvPr/>
        </p:nvSpPr>
        <p:spPr>
          <a:xfrm>
            <a:off x="7013090" y="1521566"/>
            <a:ext cx="2697838" cy="475488"/>
          </a:xfrm>
          <a:prstGeom prst="mathMinus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Минус 16"/>
          <p:cNvSpPr/>
          <p:nvPr/>
        </p:nvSpPr>
        <p:spPr>
          <a:xfrm rot="2336141">
            <a:off x="2476462" y="4522732"/>
            <a:ext cx="2697838" cy="475488"/>
          </a:xfrm>
          <a:prstGeom prst="mathMinus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Минус 15"/>
          <p:cNvSpPr/>
          <p:nvPr/>
        </p:nvSpPr>
        <p:spPr>
          <a:xfrm>
            <a:off x="2626712" y="3252334"/>
            <a:ext cx="2697838" cy="475488"/>
          </a:xfrm>
          <a:prstGeom prst="mathMinus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Минус 7"/>
          <p:cNvSpPr/>
          <p:nvPr/>
        </p:nvSpPr>
        <p:spPr>
          <a:xfrm rot="18909226">
            <a:off x="2175459" y="2109558"/>
            <a:ext cx="2697838" cy="475488"/>
          </a:xfrm>
          <a:prstGeom prst="mathMinus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33798" y="231491"/>
            <a:ext cx="8732066" cy="70813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Визнач, яких складників добробуту стосується кожна з порад </a:t>
            </a:r>
          </a:p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 завдання 9 на с. 16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928" y="3495037"/>
            <a:ext cx="3681984" cy="3681984"/>
          </a:xfrm>
          <a:prstGeom prst="rect">
            <a:avLst/>
          </a:prstGeom>
        </p:spPr>
      </p:pic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Блок-схема: знак завершения 1"/>
          <p:cNvSpPr/>
          <p:nvPr/>
        </p:nvSpPr>
        <p:spPr>
          <a:xfrm>
            <a:off x="143002" y="2751805"/>
            <a:ext cx="3493008" cy="1444752"/>
          </a:xfrm>
          <a:prstGeom prst="flowChartTermina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500" dirty="0"/>
              <a:t>Добробут </a:t>
            </a:r>
          </a:p>
        </p:txBody>
      </p:sp>
      <p:sp>
        <p:nvSpPr>
          <p:cNvPr id="9" name="Блок-схема: знак завершения 8"/>
          <p:cNvSpPr/>
          <p:nvPr/>
        </p:nvSpPr>
        <p:spPr>
          <a:xfrm>
            <a:off x="4102608" y="1216222"/>
            <a:ext cx="3493008" cy="1028665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dirty="0"/>
              <a:t>Задоволеність</a:t>
            </a:r>
          </a:p>
          <a:p>
            <a:pPr algn="ctr"/>
            <a:r>
              <a:rPr lang="uk-UA" sz="3500" dirty="0"/>
              <a:t>життям</a:t>
            </a:r>
            <a:endParaRPr lang="uk-UA" sz="5500" dirty="0"/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4102608" y="2959849"/>
            <a:ext cx="3493008" cy="1028665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dirty="0"/>
              <a:t>Піклування</a:t>
            </a:r>
          </a:p>
          <a:p>
            <a:pPr algn="ctr"/>
            <a:r>
              <a:rPr lang="uk-UA" sz="3500" dirty="0"/>
              <a:t>про здоров’я</a:t>
            </a:r>
            <a:endParaRPr lang="uk-UA" sz="5500" dirty="0"/>
          </a:p>
        </p:txBody>
      </p:sp>
      <p:sp>
        <p:nvSpPr>
          <p:cNvPr id="11" name="Блок-схема: знак завершения 10"/>
          <p:cNvSpPr/>
          <p:nvPr/>
        </p:nvSpPr>
        <p:spPr>
          <a:xfrm>
            <a:off x="4102608" y="4703477"/>
            <a:ext cx="3493008" cy="1028665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dirty="0"/>
              <a:t>Сталий спосіб</a:t>
            </a:r>
          </a:p>
          <a:p>
            <a:pPr algn="ctr"/>
            <a:r>
              <a:rPr lang="uk-UA" sz="3500" dirty="0"/>
              <a:t>життя</a:t>
            </a:r>
            <a:endParaRPr lang="uk-UA" sz="5500" dirty="0"/>
          </a:p>
        </p:txBody>
      </p:sp>
      <p:sp>
        <p:nvSpPr>
          <p:cNvPr id="12" name="Блок-схема: знак завершения 11"/>
          <p:cNvSpPr/>
          <p:nvPr/>
        </p:nvSpPr>
        <p:spPr>
          <a:xfrm>
            <a:off x="8516112" y="1325914"/>
            <a:ext cx="1807464" cy="809279"/>
          </a:xfrm>
          <a:prstGeom prst="flowChartTermina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4" name="Блок-схема: знак завершения 13"/>
          <p:cNvSpPr/>
          <p:nvPr/>
        </p:nvSpPr>
        <p:spPr>
          <a:xfrm>
            <a:off x="8516112" y="3069541"/>
            <a:ext cx="1807464" cy="809279"/>
          </a:xfrm>
          <a:prstGeom prst="flowChartTermina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3500" b="1">
                <a:solidFill>
                  <a:prstClr val="black"/>
                </a:solidFill>
              </a:rPr>
              <a:t>?</a:t>
            </a:r>
            <a:endParaRPr lang="uk-UA" sz="3500" b="1" dirty="0">
              <a:solidFill>
                <a:prstClr val="black"/>
              </a:solidFill>
            </a:endParaRPr>
          </a:p>
        </p:txBody>
      </p:sp>
      <p:sp>
        <p:nvSpPr>
          <p:cNvPr id="15" name="Блок-схема: знак завершения 14"/>
          <p:cNvSpPr/>
          <p:nvPr/>
        </p:nvSpPr>
        <p:spPr>
          <a:xfrm>
            <a:off x="8516112" y="4813168"/>
            <a:ext cx="1807464" cy="809279"/>
          </a:xfrm>
          <a:prstGeom prst="flowChartTermina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3500" b="1">
                <a:solidFill>
                  <a:prstClr val="black"/>
                </a:solidFill>
              </a:rPr>
              <a:t>?</a:t>
            </a:r>
            <a:endParaRPr lang="uk-UA" sz="3500" b="1" dirty="0">
              <a:solidFill>
                <a:prstClr val="black"/>
              </a:solidFill>
            </a:endParaRPr>
          </a:p>
        </p:txBody>
      </p:sp>
      <p:sp>
        <p:nvSpPr>
          <p:cNvPr id="21" name="Блок-схема: знак завершения 20"/>
          <p:cNvSpPr/>
          <p:nvPr/>
        </p:nvSpPr>
        <p:spPr>
          <a:xfrm>
            <a:off x="7799831" y="4379787"/>
            <a:ext cx="4211756" cy="1710117"/>
          </a:xfrm>
          <a:prstGeom prst="flowChartTermina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Ділися </a:t>
            </a:r>
            <a:r>
              <a:rPr lang="ru-RU" sz="2000" dirty="0" err="1">
                <a:solidFill>
                  <a:schemeClr val="tx1"/>
                </a:solidFill>
              </a:rPr>
              <a:t>своїми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знаннями</a:t>
            </a:r>
            <a:r>
              <a:rPr lang="ru-RU" sz="2000" dirty="0">
                <a:solidFill>
                  <a:schemeClr val="tx1"/>
                </a:solidFill>
              </a:rPr>
              <a:t> з </a:t>
            </a:r>
            <a:r>
              <a:rPr lang="ru-RU" sz="2000" dirty="0" err="1">
                <a:solidFill>
                  <a:schemeClr val="tx1"/>
                </a:solidFill>
              </a:rPr>
              <a:t>друзями</a:t>
            </a:r>
            <a:r>
              <a:rPr lang="ru-RU" sz="2000" dirty="0">
                <a:solidFill>
                  <a:schemeClr val="tx1"/>
                </a:solidFill>
              </a:rPr>
              <a:t> / подругами та </a:t>
            </a:r>
            <a:r>
              <a:rPr lang="ru-RU" sz="2000" dirty="0" err="1">
                <a:solidFill>
                  <a:schemeClr val="tx1"/>
                </a:solidFill>
              </a:rPr>
              <a:t>рідними</a:t>
            </a:r>
            <a:r>
              <a:rPr lang="ru-RU" sz="2000" dirty="0">
                <a:solidFill>
                  <a:schemeClr val="tx1"/>
                </a:solidFill>
              </a:rPr>
              <a:t>, тому </a:t>
            </a:r>
            <a:r>
              <a:rPr lang="ru-RU" sz="2000" dirty="0" err="1">
                <a:solidFill>
                  <a:schemeClr val="tx1"/>
                </a:solidFill>
              </a:rPr>
              <a:t>що</a:t>
            </a:r>
            <a:r>
              <a:rPr lang="ru-RU" sz="2000" dirty="0">
                <a:solidFill>
                  <a:schemeClr val="tx1"/>
                </a:solidFill>
              </a:rPr>
              <a:t> так </a:t>
            </a:r>
            <a:r>
              <a:rPr lang="ru-RU" sz="2000" dirty="0" err="1">
                <a:solidFill>
                  <a:schemeClr val="tx1"/>
                </a:solidFill>
              </a:rPr>
              <a:t>ти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краще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запам’ятовуєш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інформацію</a:t>
            </a:r>
            <a:r>
              <a:rPr lang="ru-RU" sz="2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2" name="Блок-схема: знак завершения 21"/>
          <p:cNvSpPr/>
          <p:nvPr/>
        </p:nvSpPr>
        <p:spPr>
          <a:xfrm>
            <a:off x="8055865" y="2886663"/>
            <a:ext cx="3955722" cy="992158"/>
          </a:xfrm>
          <a:prstGeom prst="flowChartTermina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Дотримуйся </a:t>
            </a:r>
            <a:r>
              <a:rPr lang="ru-RU" sz="2000" dirty="0" err="1">
                <a:solidFill>
                  <a:schemeClr val="tx1"/>
                </a:solidFill>
              </a:rPr>
              <a:t>розпорядку</a:t>
            </a:r>
            <a:r>
              <a:rPr lang="ru-RU" sz="2000" dirty="0">
                <a:solidFill>
                  <a:schemeClr val="tx1"/>
                </a:solidFill>
              </a:rPr>
              <a:t> дня,</a:t>
            </a:r>
          </a:p>
          <a:p>
            <a:pPr algn="ctr"/>
            <a:r>
              <a:rPr lang="ru-RU" sz="2000" dirty="0" err="1">
                <a:solidFill>
                  <a:schemeClr val="tx1"/>
                </a:solidFill>
              </a:rPr>
              <a:t>вчасно</a:t>
            </a:r>
            <a:r>
              <a:rPr lang="ru-RU" sz="2000" dirty="0">
                <a:solidFill>
                  <a:schemeClr val="tx1"/>
                </a:solidFill>
              </a:rPr>
              <a:t> лягай </a:t>
            </a:r>
            <a:r>
              <a:rPr lang="ru-RU" sz="2000" dirty="0" err="1">
                <a:solidFill>
                  <a:schemeClr val="tx1"/>
                </a:solidFill>
              </a:rPr>
              <a:t>спати</a:t>
            </a:r>
            <a:endParaRPr lang="ru-RU" sz="2000" dirty="0">
              <a:solidFill>
                <a:schemeClr val="tx1"/>
              </a:solidFill>
            </a:endParaRPr>
          </a:p>
          <a:p>
            <a:pPr algn="ctr"/>
            <a:r>
              <a:rPr lang="ru-RU" sz="2000" dirty="0">
                <a:solidFill>
                  <a:schemeClr val="tx1"/>
                </a:solidFill>
              </a:rPr>
              <a:t>і правильно харчуйся</a:t>
            </a:r>
          </a:p>
        </p:txBody>
      </p:sp>
      <p:sp>
        <p:nvSpPr>
          <p:cNvPr id="23" name="Блок-схема: знак завершения 22"/>
          <p:cNvSpPr/>
          <p:nvPr/>
        </p:nvSpPr>
        <p:spPr>
          <a:xfrm>
            <a:off x="8485632" y="1219051"/>
            <a:ext cx="2450591" cy="992158"/>
          </a:xfrm>
          <a:prstGeom prst="flowChartTermina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chemeClr val="tx1"/>
                </a:solidFill>
              </a:rPr>
              <a:t>Знаходь</a:t>
            </a:r>
            <a:r>
              <a:rPr lang="ru-RU" sz="2000" dirty="0">
                <a:solidFill>
                  <a:schemeClr val="tx1"/>
                </a:solidFill>
              </a:rPr>
              <a:t> час для </a:t>
            </a:r>
            <a:r>
              <a:rPr lang="ru-RU" sz="2000" dirty="0" err="1">
                <a:solidFill>
                  <a:schemeClr val="tx1"/>
                </a:solidFill>
              </a:rPr>
              <a:t>своїх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улюблених</a:t>
            </a:r>
            <a:r>
              <a:rPr lang="ru-RU" sz="2000" dirty="0">
                <a:solidFill>
                  <a:schemeClr val="tx1"/>
                </a:solidFill>
              </a:rPr>
              <a:t> занять і </a:t>
            </a:r>
            <a:r>
              <a:rPr lang="ru-RU" sz="2000" dirty="0" err="1">
                <a:solidFill>
                  <a:schemeClr val="tx1"/>
                </a:solidFill>
              </a:rPr>
              <a:t>гуртків</a:t>
            </a:r>
            <a:r>
              <a:rPr lang="ru-RU" sz="20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297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247771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Прочитай прислів’я про знання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07203" y="1441969"/>
            <a:ext cx="9606270" cy="3597391"/>
          </a:xfrm>
          <a:prstGeom prst="round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300" i="1" dirty="0" smtClean="0">
                <a:solidFill>
                  <a:srgbClr val="002060"/>
                </a:solidFill>
              </a:rPr>
              <a:t>Знання збираються по краплині, як вода в долині.</a:t>
            </a:r>
          </a:p>
          <a:p>
            <a:r>
              <a:rPr lang="uk-UA" sz="3300" i="1" dirty="0" smtClean="0">
                <a:solidFill>
                  <a:srgbClr val="002060"/>
                </a:solidFill>
              </a:rPr>
              <a:t>Мудрий ніхто не вродився, а навчився.</a:t>
            </a:r>
          </a:p>
          <a:p>
            <a:r>
              <a:rPr lang="uk-UA" sz="3300" i="1" dirty="0" smtClean="0">
                <a:solidFill>
                  <a:srgbClr val="002060"/>
                </a:solidFill>
              </a:rPr>
              <a:t>До булави треба голови.</a:t>
            </a:r>
          </a:p>
          <a:p>
            <a:r>
              <a:rPr lang="uk-UA" sz="3300" i="1" dirty="0" smtClean="0">
                <a:solidFill>
                  <a:srgbClr val="002060"/>
                </a:solidFill>
              </a:rPr>
              <a:t>Вік живи — вік учись.</a:t>
            </a:r>
          </a:p>
          <a:p>
            <a:r>
              <a:rPr lang="uk-UA" sz="3300" i="1" dirty="0" smtClean="0">
                <a:solidFill>
                  <a:srgbClr val="002060"/>
                </a:solidFill>
              </a:rPr>
              <a:t>Не кажи — не вмію, а кажи — навчусь!</a:t>
            </a:r>
            <a:endParaRPr lang="uk-UA" sz="3300" i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3473" y="3803904"/>
            <a:ext cx="2274189" cy="290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09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59108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Емоційне налаштування «Екран настрою»</a:t>
            </a:r>
          </a:p>
        </p:txBody>
      </p:sp>
      <p:pic>
        <p:nvPicPr>
          <p:cNvPr id="2050" name="Picture 2" descr="Смайлики - красивые картин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1" r="11104"/>
          <a:stretch/>
        </p:blipFill>
        <p:spPr bwMode="auto">
          <a:xfrm>
            <a:off x="6746779" y="1512633"/>
            <a:ext cx="2433080" cy="1941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думать emoticon иллюстрация вектора. иллюстрации насчитывающей шарж -  1556380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083" y="1512633"/>
            <a:ext cx="1962728" cy="196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День рождения Смайлика! - Гимназия №4 - Великий Новгород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52" y="1512633"/>
            <a:ext cx="2045642" cy="204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Смайлики - красивые картинки (40 фото) • Прикольные картинки и позитив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111" y="4337127"/>
            <a:ext cx="2253748" cy="219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Наша миссия - Благотворительный Фонд помощи детям Жизнь бесценна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87" b="9010"/>
          <a:stretch/>
        </p:blipFill>
        <p:spPr bwMode="auto">
          <a:xfrm>
            <a:off x="381827" y="1226880"/>
            <a:ext cx="3087513" cy="254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A73F0C-0D57-400A-B93A-CD1F3CD0026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58"/>
          <a:stretch/>
        </p:blipFill>
        <p:spPr>
          <a:xfrm>
            <a:off x="159152" y="4277564"/>
            <a:ext cx="3147831" cy="22520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E99E9C7-9647-4538-B9E6-7811814C608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34"/>
          <a:stretch/>
        </p:blipFill>
        <p:spPr>
          <a:xfrm>
            <a:off x="3952805" y="4259888"/>
            <a:ext cx="2473749" cy="22520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0ECC02C-3B34-4E55-B4C4-DA7957FBB59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52"/>
          <a:stretch/>
        </p:blipFill>
        <p:spPr>
          <a:xfrm>
            <a:off x="9422257" y="4182649"/>
            <a:ext cx="2475838" cy="226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3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459934" y="197716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Домашнє завдання</a:t>
            </a:r>
          </a:p>
        </p:txBody>
      </p:sp>
      <p:sp>
        <p:nvSpPr>
          <p:cNvPr id="5" name="Прямокутник: округлені кути 5">
            <a:extLst>
              <a:ext uri="{FF2B5EF4-FFF2-40B4-BE49-F238E27FC236}">
                <a16:creationId xmlns:a16="http://schemas.microsoft.com/office/drawing/2014/main" id="{F35B1DC1-1FB4-485D-B536-AB95778CE417}"/>
              </a:ext>
            </a:extLst>
          </p:cNvPr>
          <p:cNvSpPr/>
          <p:nvPr/>
        </p:nvSpPr>
        <p:spPr>
          <a:xfrm>
            <a:off x="5822576" y="1250576"/>
            <a:ext cx="6064624" cy="5068944"/>
          </a:xfrm>
          <a:prstGeom prst="roundRect">
            <a:avLst/>
          </a:prstGeom>
          <a:ln w="57150">
            <a:solidFill>
              <a:srgbClr val="2F324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одним із прислів’їв із попереднього завдання напиши есе. У ньому дай відповіді на подані запитання (завдання 12, с. 17).</a:t>
            </a:r>
          </a:p>
          <a:p>
            <a:pPr algn="ctr"/>
            <a:endParaRPr lang="uk-UA" sz="3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uk-UA" sz="3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Короткий запис в щоденник</a:t>
            </a:r>
          </a:p>
          <a:p>
            <a:pPr algn="ctr"/>
            <a:r>
              <a:rPr lang="uk-UA" sz="3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uk-UA" sz="3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с.12-17, есе</a:t>
            </a:r>
            <a:r>
              <a:rPr lang="uk-UA" sz="3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uk-UA" sz="3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9" b="10000"/>
          <a:stretch/>
        </p:blipFill>
        <p:spPr>
          <a:xfrm>
            <a:off x="240165" y="1983441"/>
            <a:ext cx="5340365" cy="391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9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67935"/>
            <a:ext cx="8732066" cy="46166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Рефлексія «Мій настрій»</a:t>
            </a:r>
          </a:p>
        </p:txBody>
      </p:sp>
      <p:sp>
        <p:nvSpPr>
          <p:cNvPr id="7" name="AutoShape 2" descr="План - конспект заняття на тему: « Їжачок » ( ліплення в середній садовій  групі ) | Конспект. Дошкілля">
            <a:extLst>
              <a:ext uri="{FF2B5EF4-FFF2-40B4-BE49-F238E27FC236}">
                <a16:creationId xmlns:a16="http://schemas.microsoft.com/office/drawing/2014/main" id="{B17AC11C-D28B-8343-2DA0-D4CDBF07639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8434" name="Picture 2">
            <a:extLst>
              <a:ext uri="{FF2B5EF4-FFF2-40B4-BE49-F238E27FC236}">
                <a16:creationId xmlns:a16="http://schemas.microsoft.com/office/drawing/2014/main" id="{8B1745D6-E8BF-3697-538A-385367CDC4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10" r="53715"/>
          <a:stretch/>
        </p:blipFill>
        <p:spPr bwMode="auto">
          <a:xfrm>
            <a:off x="-146939" y="3302501"/>
            <a:ext cx="3156830" cy="284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>
            <a:extLst>
              <a:ext uri="{FF2B5EF4-FFF2-40B4-BE49-F238E27FC236}">
                <a16:creationId xmlns:a16="http://schemas.microsoft.com/office/drawing/2014/main" id="{6FFE80A8-43A7-A53B-C381-CE18EC3903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49" b="50000"/>
          <a:stretch/>
        </p:blipFill>
        <p:spPr bwMode="auto">
          <a:xfrm>
            <a:off x="5985447" y="725361"/>
            <a:ext cx="3285124" cy="3281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1583510-3BEA-74D5-78CD-DE52BCADE1C3}"/>
              </a:ext>
            </a:extLst>
          </p:cNvPr>
          <p:cNvSpPr txBox="1"/>
          <p:nvPr/>
        </p:nvSpPr>
        <p:spPr>
          <a:xfrm>
            <a:off x="6909186" y="4046041"/>
            <a:ext cx="2084254" cy="769441"/>
          </a:xfrm>
          <a:prstGeom prst="rect">
            <a:avLst/>
          </a:prstGeom>
          <a:solidFill>
            <a:srgbClr val="00B050"/>
          </a:solidFill>
          <a:ln w="76200">
            <a:solidFill>
              <a:srgbClr val="00206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i="0" u="none" strike="noStrik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</a:t>
            </a:r>
            <a:endParaRPr lang="uk-UA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0E3FF0BF-6F34-EFD2-75E6-FBB4DE07AB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81" r="1657" b="50000"/>
          <a:stretch/>
        </p:blipFill>
        <p:spPr bwMode="auto">
          <a:xfrm>
            <a:off x="9247762" y="1829356"/>
            <a:ext cx="2817091" cy="3281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1037625-7306-EBE1-EB7B-D5DCF9EA9A62}"/>
              </a:ext>
            </a:extLst>
          </p:cNvPr>
          <p:cNvSpPr txBox="1"/>
          <p:nvPr/>
        </p:nvSpPr>
        <p:spPr>
          <a:xfrm>
            <a:off x="9795955" y="5110847"/>
            <a:ext cx="2037052" cy="769441"/>
          </a:xfrm>
          <a:prstGeom prst="rect">
            <a:avLst/>
          </a:prstGeom>
          <a:solidFill>
            <a:srgbClr val="C00000"/>
          </a:solidFill>
          <a:ln w="76200">
            <a:solidFill>
              <a:srgbClr val="00206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i="0" u="none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Погано </a:t>
            </a:r>
            <a:endParaRPr lang="uk-UA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1E1384-C841-100C-5BFA-A3DEDE71904F}"/>
              </a:ext>
            </a:extLst>
          </p:cNvPr>
          <p:cNvSpPr txBox="1"/>
          <p:nvPr/>
        </p:nvSpPr>
        <p:spPr>
          <a:xfrm>
            <a:off x="403310" y="2445398"/>
            <a:ext cx="2084254" cy="769441"/>
          </a:xfrm>
          <a:prstGeom prst="rect">
            <a:avLst/>
          </a:prstGeom>
          <a:solidFill>
            <a:srgbClr val="92D050"/>
          </a:solidFill>
          <a:ln w="76200">
            <a:solidFill>
              <a:srgbClr val="00206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i="0" u="none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Добре</a:t>
            </a:r>
            <a:endParaRPr lang="uk-UA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65B821-57E0-8464-7C44-38FBDC59E04A}"/>
              </a:ext>
            </a:extLst>
          </p:cNvPr>
          <p:cNvSpPr txBox="1"/>
          <p:nvPr/>
        </p:nvSpPr>
        <p:spPr>
          <a:xfrm>
            <a:off x="3123784" y="3124873"/>
            <a:ext cx="3156830" cy="769441"/>
          </a:xfrm>
          <a:prstGeom prst="rect">
            <a:avLst/>
          </a:prstGeom>
          <a:solidFill>
            <a:srgbClr val="FF0000"/>
          </a:solidFill>
          <a:ln w="76200">
            <a:solidFill>
              <a:srgbClr val="00206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i="0" u="none" strike="noStrik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Задовільно</a:t>
            </a:r>
            <a:endParaRPr lang="uk-UA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4496EF3A-F54F-89D4-B72E-2138718E93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42" t="55510" r="867"/>
          <a:stretch/>
        </p:blipFill>
        <p:spPr bwMode="auto">
          <a:xfrm>
            <a:off x="3264296" y="4046041"/>
            <a:ext cx="2761673" cy="284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87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/>
              <a:t>Гімнастика для очей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F70354-AC86-4451-9374-B0ECE2C699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1" t="19029" r="4683" b="16505"/>
          <a:stretch/>
        </p:blipFill>
        <p:spPr>
          <a:xfrm>
            <a:off x="683579" y="1678981"/>
            <a:ext cx="10955045" cy="442108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E9EF476-82D4-43B3-AE2B-35C11B1548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" t="13334" r="91845" b="74110"/>
          <a:stretch/>
        </p:blipFill>
        <p:spPr>
          <a:xfrm>
            <a:off x="84922" y="994737"/>
            <a:ext cx="889961" cy="86113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B75EE9E-5970-4B0B-8CE6-90C38836E6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5" t="16156" r="79686" b="74110"/>
          <a:stretch/>
        </p:blipFill>
        <p:spPr>
          <a:xfrm>
            <a:off x="2545966" y="1170555"/>
            <a:ext cx="889961" cy="66757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BC785B1-C6C8-413B-A06B-F8A6303C51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3" t="16156" r="62305" b="74110"/>
          <a:stretch/>
        </p:blipFill>
        <p:spPr>
          <a:xfrm>
            <a:off x="4834332" y="1297240"/>
            <a:ext cx="1326769" cy="66757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DD879D9-742B-4C30-AD99-1676CEC463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8" t="14023" r="48280" b="76243"/>
          <a:stretch/>
        </p:blipFill>
        <p:spPr>
          <a:xfrm>
            <a:off x="7480204" y="1047751"/>
            <a:ext cx="1326769" cy="66757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534BDB6-5777-4128-9D6C-71ED898723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" t="27489" r="86147" b="62493"/>
          <a:stretch/>
        </p:blipFill>
        <p:spPr>
          <a:xfrm>
            <a:off x="10172473" y="1196418"/>
            <a:ext cx="1326769" cy="68707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431D62C-03FD-40A1-8C4E-BCB2832B74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1" t="25383" r="71147" b="62785"/>
          <a:stretch/>
        </p:blipFill>
        <p:spPr>
          <a:xfrm>
            <a:off x="10569540" y="3705658"/>
            <a:ext cx="1326769" cy="81147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E18D3F6-490A-4110-B448-E5E39ABA1A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3" t="25383" r="55945" b="62785"/>
          <a:stretch/>
        </p:blipFill>
        <p:spPr>
          <a:xfrm>
            <a:off x="9051636" y="5816026"/>
            <a:ext cx="1326769" cy="81147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44BD13F-B057-4F2B-9C2D-C391D49050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3" t="25383" r="45295" b="62785"/>
          <a:stretch/>
        </p:blipFill>
        <p:spPr>
          <a:xfrm>
            <a:off x="6464648" y="5816026"/>
            <a:ext cx="1326769" cy="81147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32C2FA8-B135-41AC-B440-801A008F91D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86" t="26050" r="34532" b="62118"/>
          <a:stretch/>
        </p:blipFill>
        <p:spPr>
          <a:xfrm>
            <a:off x="4343625" y="6014121"/>
            <a:ext cx="1326769" cy="81147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AAA58F0-F4B7-4AD4-899B-9EF2E8E51C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11" t="26050" r="18907" b="62118"/>
          <a:stretch/>
        </p:blipFill>
        <p:spPr>
          <a:xfrm>
            <a:off x="946115" y="5992671"/>
            <a:ext cx="1326769" cy="81147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008EE52-A5F1-4D33-B36B-23EB6CA705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8" t="26050" r="5240" b="62118"/>
          <a:stretch/>
        </p:blipFill>
        <p:spPr>
          <a:xfrm>
            <a:off x="20194" y="4367541"/>
            <a:ext cx="1326769" cy="81147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47DF2B3-9F46-4E8F-B9C7-7F44632F89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3" t="49358" r="34075" b="38810"/>
          <a:stretch/>
        </p:blipFill>
        <p:spPr>
          <a:xfrm>
            <a:off x="1361636" y="3567617"/>
            <a:ext cx="1052628" cy="64380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59883E8-FE86-4865-BD44-07468E48FA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1" t="49358" r="46240" b="40509"/>
          <a:stretch/>
        </p:blipFill>
        <p:spPr>
          <a:xfrm>
            <a:off x="4316418" y="3613837"/>
            <a:ext cx="827931" cy="55136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5B505AF-A426-4CDE-8BB9-0138108C43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3" t="50590" r="72488" b="39277"/>
          <a:stretch/>
        </p:blipFill>
        <p:spPr>
          <a:xfrm>
            <a:off x="6499238" y="3613837"/>
            <a:ext cx="1096830" cy="55136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E977F35-CB4E-4B02-B455-686FF88D30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6" t="62228" r="60425" b="27639"/>
          <a:stretch/>
        </p:blipFill>
        <p:spPr>
          <a:xfrm>
            <a:off x="10874836" y="5716987"/>
            <a:ext cx="1096830" cy="551368"/>
          </a:xfrm>
          <a:prstGeom prst="rect">
            <a:avLst/>
          </a:prstGeom>
        </p:spPr>
      </p:pic>
      <p:pic>
        <p:nvPicPr>
          <p:cNvPr id="2" name="Гімнастика для очей №4">
            <a:hlinkClick r:id="" action="ppaction://media"/>
            <a:extLst>
              <a:ext uri="{FF2B5EF4-FFF2-40B4-BE49-F238E27FC236}">
                <a16:creationId xmlns:a16="http://schemas.microsoft.com/office/drawing/2014/main" id="{B8076168-520D-4BBD-8E0A-9AD21652BC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29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59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30333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Робота з підручником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Тренінгове заняття &amp;quot;Наш дружний 5-й клас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646" y="1538654"/>
            <a:ext cx="8390535" cy="488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21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8"/>
            <a:ext cx="8732066" cy="82622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Перехід із початкової школи в середню, звичайно, викликає хвилювання. Проте в тебе вже є здобутки в навчанні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5030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1487" y="1661770"/>
            <a:ext cx="9100923" cy="31573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uk-UA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Згадай, чого ти навчився / навчилася у 1–4 класах.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uk-UA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Чого тобі хотілося б навчитися у 5 класі?</a:t>
            </a:r>
            <a:endParaRPr lang="uk-UA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872" y="3227832"/>
            <a:ext cx="2167790" cy="349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035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8"/>
            <a:ext cx="8732066" cy="63573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Обговоріть, що змінилося у вашому житті, коли ви перейшли до 5 класу. Розкажіть, що ви відчуваєте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76876" y="1043797"/>
            <a:ext cx="9804371" cy="4442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Учитель розповів п’ятикласникам і п’ятикласницям про зміни, які можуть відбуватися з ними на початку нового навчального року: ставлення дорослих, розпорядок дня, маршрут до школи, </a:t>
            </a:r>
          </a:p>
          <a:p>
            <a:pPr algn="ctr"/>
            <a:r>
              <a:rPr lang="uk-UA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багато нових учителів та учительок, уроків, нові однокласники та однокласниці, хвилювання, втома.</a:t>
            </a:r>
            <a:endParaRPr lang="uk-UA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7" t="10892" r="28163" b="4923"/>
          <a:stretch/>
        </p:blipFill>
        <p:spPr>
          <a:xfrm>
            <a:off x="10181247" y="2939971"/>
            <a:ext cx="1906415" cy="3731416"/>
          </a:xfrm>
          <a:prstGeom prst="rect">
            <a:avLst/>
          </a:prstGeom>
        </p:spPr>
      </p:pic>
      <p:sp>
        <p:nvSpPr>
          <p:cNvPr id="6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173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52185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Рухлива вправа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58C5B0-4ED2-459B-8532-FA7A458FC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578" y="2085952"/>
            <a:ext cx="6900032" cy="38812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8D7CDBA-1596-4AC8-AE3C-6D967E8106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1249271"/>
            <a:ext cx="1834393" cy="198114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91E0AEC-CE4E-438E-8221-FBAB2C23CD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80" y="4229006"/>
            <a:ext cx="2426445" cy="246989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ACE0E24-1BDE-49C0-AC0B-09893BF6E9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563" y="5704110"/>
            <a:ext cx="1022350" cy="110413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03FE00A-A62F-431F-9251-0BA96BDF59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436" y="5704110"/>
            <a:ext cx="1022350" cy="110413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B9B7160-7D90-4EEA-87F7-0EC0C6C689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725" y="3410256"/>
            <a:ext cx="3146289" cy="339799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C855D78-15F6-4087-B931-E39E18F2F4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242" y="1127662"/>
            <a:ext cx="2440409" cy="263564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FDE6561-8509-4745-A19A-AF8D96ED94A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201" y="890780"/>
            <a:ext cx="1441817" cy="155716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BC73600-2430-421C-9032-69FE63BB199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313" y="988057"/>
            <a:ext cx="1220203" cy="131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82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30333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Робота з підручником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Тренінгове заняття &amp;quot;Наш дружний 5-й клас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646" y="1538654"/>
            <a:ext cx="8390535" cy="488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37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8"/>
            <a:ext cx="8732066" cy="82622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Олег поскаржився своєму дідусеві, що під час виконання домашнього завдання він швидко втомлюється. Які поради міг дати дідусь онукові?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5030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872" y="3227832"/>
            <a:ext cx="2167790" cy="34964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5" y="1161288"/>
            <a:ext cx="3767709" cy="4238143"/>
          </a:xfrm>
          <a:prstGeom prst="rect">
            <a:avLst/>
          </a:prstGeom>
        </p:spPr>
      </p:pic>
      <p:sp>
        <p:nvSpPr>
          <p:cNvPr id="9" name="Прямоугольник 9"/>
          <p:cNvSpPr/>
          <p:nvPr/>
        </p:nvSpPr>
        <p:spPr>
          <a:xfrm>
            <a:off x="4307854" y="2541695"/>
            <a:ext cx="51998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500" i="1" dirty="0">
                <a:solidFill>
                  <a:srgbClr val="002060"/>
                </a:solidFill>
              </a:rPr>
              <a:t>Що </a:t>
            </a:r>
            <a:r>
              <a:rPr lang="ru-RU" sz="4500" i="1" dirty="0" err="1">
                <a:solidFill>
                  <a:srgbClr val="002060"/>
                </a:solidFill>
              </a:rPr>
              <a:t>ти</a:t>
            </a:r>
            <a:r>
              <a:rPr lang="ru-RU" sz="4500" i="1" dirty="0">
                <a:solidFill>
                  <a:srgbClr val="002060"/>
                </a:solidFill>
              </a:rPr>
              <a:t> </a:t>
            </a:r>
            <a:r>
              <a:rPr lang="ru-RU" sz="4500" i="1" dirty="0" err="1">
                <a:solidFill>
                  <a:srgbClr val="002060"/>
                </a:solidFill>
              </a:rPr>
              <a:t>робиш</a:t>
            </a:r>
            <a:r>
              <a:rPr lang="ru-RU" sz="4500" i="1" dirty="0">
                <a:solidFill>
                  <a:srgbClr val="002060"/>
                </a:solidFill>
              </a:rPr>
              <a:t>, </a:t>
            </a:r>
            <a:r>
              <a:rPr lang="ru-RU" sz="4500" i="1" dirty="0" smtClean="0">
                <a:solidFill>
                  <a:srgbClr val="002060"/>
                </a:solidFill>
              </a:rPr>
              <a:t>коли</a:t>
            </a:r>
          </a:p>
          <a:p>
            <a:pPr algn="ctr"/>
            <a:r>
              <a:rPr lang="ru-RU" sz="4500" i="1" dirty="0" err="1" smtClean="0">
                <a:solidFill>
                  <a:srgbClr val="002060"/>
                </a:solidFill>
              </a:rPr>
              <a:t>відчуваєш</a:t>
            </a:r>
            <a:r>
              <a:rPr lang="ru-RU" sz="4500" i="1" dirty="0" smtClean="0">
                <a:solidFill>
                  <a:srgbClr val="002060"/>
                </a:solidFill>
              </a:rPr>
              <a:t> </a:t>
            </a:r>
            <a:r>
              <a:rPr lang="ru-RU" sz="4500" i="1" dirty="0" err="1" smtClean="0">
                <a:solidFill>
                  <a:srgbClr val="002060"/>
                </a:solidFill>
              </a:rPr>
              <a:t>утому</a:t>
            </a:r>
            <a:r>
              <a:rPr lang="ru-RU" sz="4500" i="1" dirty="0" smtClean="0">
                <a:solidFill>
                  <a:srgbClr val="002060"/>
                </a:solidFill>
              </a:rPr>
              <a:t>?</a:t>
            </a:r>
            <a:endParaRPr lang="ru-RU" sz="45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0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873</Words>
  <Application>Microsoft Office PowerPoint</Application>
  <PresentationFormat>Широкий екран</PresentationFormat>
  <Paragraphs>153</Paragraphs>
  <Slides>21</Slides>
  <Notes>1</Notes>
  <HiddenSlides>0</HiddenSlides>
  <MMClips>1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</dc:creator>
  <cp:lastModifiedBy>user</cp:lastModifiedBy>
  <cp:revision>13</cp:revision>
  <dcterms:created xsi:type="dcterms:W3CDTF">2022-09-12T20:34:06Z</dcterms:created>
  <dcterms:modified xsi:type="dcterms:W3CDTF">2022-09-26T22:33:43Z</dcterms:modified>
</cp:coreProperties>
</file>