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0" r:id="rId4"/>
    <p:sldId id="261" r:id="rId5"/>
    <p:sldId id="262" r:id="rId6"/>
    <p:sldId id="271" r:id="rId7"/>
    <p:sldId id="266" r:id="rId8"/>
    <p:sldId id="290" r:id="rId9"/>
    <p:sldId id="291" r:id="rId10"/>
    <p:sldId id="288" r:id="rId11"/>
    <p:sldId id="292" r:id="rId12"/>
    <p:sldId id="293" r:id="rId13"/>
    <p:sldId id="294" r:id="rId14"/>
    <p:sldId id="295" r:id="rId15"/>
    <p:sldId id="289" r:id="rId16"/>
    <p:sldId id="296" r:id="rId17"/>
    <p:sldId id="297" r:id="rId18"/>
    <p:sldId id="298" r:id="rId19"/>
    <p:sldId id="299" r:id="rId20"/>
    <p:sldId id="278" r:id="rId21"/>
    <p:sldId id="300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9CC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6B41C-F5F5-43E4-866C-42113A4E231E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79DE-A759-4FFA-A7F1-F6BB29850C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99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413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48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89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566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4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70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92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35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26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237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16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23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89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5212" y="4328456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6000" b="1" dirty="0" smtClean="0">
                <a:solidFill>
                  <a:srgbClr val="0070C0"/>
                </a:solidFill>
              </a:rPr>
              <a:t>Урок 3. </a:t>
            </a:r>
          </a:p>
          <a:p>
            <a:pPr algn="ctr">
              <a:lnSpc>
                <a:spcPct val="90000"/>
              </a:lnSpc>
            </a:pPr>
            <a:r>
              <a:rPr lang="uk-UA" sz="6000" b="1" dirty="0" smtClean="0">
                <a:solidFill>
                  <a:srgbClr val="0070C0"/>
                </a:solidFill>
              </a:rPr>
              <a:t>Навчаємося впродовж життя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1190578" y="433502"/>
            <a:ext cx="5797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зошита сьогоднішню дату, тему розділу та тему уроку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557846" y="64329"/>
            <a:ext cx="399753" cy="1569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8" y="281945"/>
            <a:ext cx="3652949" cy="373027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4817" y="1390337"/>
            <a:ext cx="70285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</a:rPr>
              <a:t>Модуль </a:t>
            </a:r>
            <a:r>
              <a:rPr lang="uk-UA" sz="5400" b="1" dirty="0" smtClean="0">
                <a:solidFill>
                  <a:srgbClr val="FF0000"/>
                </a:solidFill>
              </a:rPr>
              <a:t>2. </a:t>
            </a:r>
          </a:p>
          <a:p>
            <a:pPr algn="ctr"/>
            <a:r>
              <a:rPr lang="uk-UA" sz="5400" b="1" dirty="0" smtClean="0">
                <a:solidFill>
                  <a:srgbClr val="FF0000"/>
                </a:solidFill>
              </a:rPr>
              <a:t>ДОБРОБУТ І ВМІННЯ ВЧИТИСЯ</a:t>
            </a:r>
            <a:endParaRPr lang="uk-UA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9108"/>
            <a:ext cx="8732066" cy="6536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робити, аби впоратися з утомою?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цього існують два важливих правила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49" y="2753534"/>
            <a:ext cx="2851680" cy="4109280"/>
          </a:xfrm>
          <a:prstGeom prst="rect">
            <a:avLst/>
          </a:prstGeom>
        </p:spPr>
      </p:pic>
      <p:sp>
        <p:nvSpPr>
          <p:cNvPr id="8" name="Прямоугольник 1"/>
          <p:cNvSpPr/>
          <p:nvPr/>
        </p:nvSpPr>
        <p:spPr>
          <a:xfrm>
            <a:off x="298476" y="1073305"/>
            <a:ext cx="869718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uk-UA" sz="3500" i="1" dirty="0" smtClean="0">
                <a:solidFill>
                  <a:srgbClr val="002060"/>
                </a:solidFill>
              </a:rPr>
              <a:t>1. Необхідно змінити діяльність, переключитися на щось інше. Наприклад, після виконання домашнього завдання можна подрімати або присвятити час своєму хобі.</a:t>
            </a:r>
            <a:endParaRPr lang="uk-UA" sz="3500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10"/>
          <p:cNvSpPr/>
          <p:nvPr/>
        </p:nvSpPr>
        <p:spPr>
          <a:xfrm>
            <a:off x="1054100" y="3781405"/>
            <a:ext cx="8401149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uk-UA" sz="3500" i="1" dirty="0" smtClean="0">
                <a:solidFill>
                  <a:srgbClr val="002060"/>
                </a:solidFill>
              </a:rPr>
              <a:t>2. Обов’язково треба визначити тривалість перепочинку. Це допоможе зробити все, що необхідно, і не хвилюватися, що на щось не вистачить часу.</a:t>
            </a:r>
            <a:endParaRPr lang="uk-UA" sz="35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90986"/>
            <a:ext cx="8732066" cy="6712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запитання “Уміння вчитися — це як?” п’ятикласники та п’ятикласниці дали такі відповіді. Доповни їх своїми думками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04" y="1305969"/>
            <a:ext cx="5572568" cy="371690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64008" y="2753534"/>
            <a:ext cx="2816351" cy="1361266"/>
          </a:xfrm>
          <a:prstGeom prst="wedgeRoundRectCallout">
            <a:avLst>
              <a:gd name="adj1" fmla="val 93918"/>
              <a:gd name="adj2" fmla="val -299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вміння організовувати</a:t>
            </a:r>
          </a:p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власне навчання.</a:t>
            </a:r>
            <a:endParaRPr lang="uk-UA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49" y="2753534"/>
            <a:ext cx="2851680" cy="4109280"/>
          </a:xfrm>
          <a:prstGeom prst="rect">
            <a:avLst/>
          </a:prstGeom>
        </p:spPr>
      </p:pic>
      <p:sp>
        <p:nvSpPr>
          <p:cNvPr id="24" name="Скругленная прямоугольная выноска 23"/>
          <p:cNvSpPr/>
          <p:nvPr/>
        </p:nvSpPr>
        <p:spPr>
          <a:xfrm>
            <a:off x="1172812" y="5163073"/>
            <a:ext cx="5383436" cy="1558276"/>
          </a:xfrm>
          <a:prstGeom prst="wedgeRoundRectCallout">
            <a:avLst>
              <a:gd name="adj1" fmla="val 49878"/>
              <a:gd name="adj2" fmla="val -1724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вміння, яке необхідне мені в житті, тому що від нього</a:t>
            </a:r>
          </a:p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залежить, чого я зможу досягти.</a:t>
            </a:r>
            <a:endParaRPr lang="uk-UA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8701218" y="1165769"/>
            <a:ext cx="3386444" cy="1482944"/>
          </a:xfrm>
          <a:prstGeom prst="wedgeRoundRectCallout">
            <a:avLst>
              <a:gd name="adj1" fmla="val -79371"/>
              <a:gd name="adj2" fmla="val 835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вміння виокремлювати</a:t>
            </a:r>
          </a:p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необхідну інформацію</a:t>
            </a:r>
          </a:p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працювати з нею.</a:t>
            </a:r>
            <a:endParaRPr lang="uk-UA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36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8262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Прочитай, яка ситуація виникла в Наталі. Як ти думаєш, чому так сталося?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 пов’язана ця ситуація з умінням учитися? Обґрунтуй свою думку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5030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72" y="3227832"/>
            <a:ext cx="2167790" cy="34964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54310" y="1236564"/>
            <a:ext cx="6582462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500" dirty="0"/>
              <a:t>     Наталя виконувала домашнє завдання і не змогла зробити мультимедійну презентацію з інформатики. Дівчинка звернулася по допомогу до старшої сестри, але та їй відмовила, адже працювала над власним </a:t>
            </a:r>
            <a:r>
              <a:rPr lang="uk-UA" sz="2500" dirty="0" err="1"/>
              <a:t>проєктом</a:t>
            </a:r>
            <a:r>
              <a:rPr lang="uk-UA" sz="2500" dirty="0"/>
              <a:t> і не мала часу на іншу роботу.</a:t>
            </a:r>
          </a:p>
          <a:p>
            <a:pPr algn="just"/>
            <a:r>
              <a:rPr lang="uk-UA" sz="2500" dirty="0"/>
              <a:t>     Тоді Наталя попросила маму допомогти їй із презентацією. Мама сказала, що дівчинка мусить виконати завдання самостійно, адже це її робота. Розмову почув тато Наталки. Він дуже здивувався: “Наталю, невже ти не можеш упоратися з домашнім завданням сама?”. “Ні”, — відповіла дівчинка.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9" y="1236564"/>
            <a:ext cx="3143411" cy="314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9"/>
            <a:ext cx="8732066" cy="6911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Оціни та поясни, наскільки в тебе сформоване вміння вчитися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5030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72" y="3227832"/>
            <a:ext cx="2167790" cy="3496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01" y="1570148"/>
            <a:ext cx="10828632" cy="9449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7050" y="2602656"/>
            <a:ext cx="111739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000" b="1" dirty="0"/>
              <a:t>1     2    3     4     5    6     7     8    9    10   11</a:t>
            </a:r>
          </a:p>
        </p:txBody>
      </p:sp>
    </p:spTree>
    <p:extLst>
      <p:ext uri="{BB962C8B-B14F-4D97-AF65-F5344CB8AC3E}">
        <p14:creationId xmlns:p14="http://schemas.microsoft.com/office/powerpoint/2010/main" val="29261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11904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 текст, подумки виділи нову для тебе інформацію та занотуй у зошиті. Підкресли те, про що хочеться дізнатися більше, та за бажанням досліди ці теми у вільний час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654552" y="917360"/>
            <a:ext cx="2851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зошита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54676" y="-24206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527050" y="1600200"/>
            <a:ext cx="8622792" cy="3765340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 вивчаєш якусь тему або досліджуєш</a:t>
            </a:r>
          </a:p>
          <a:p>
            <a:pPr algn="just"/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проблему, міркуй і відповідай на запитання.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відбувається?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це відбувається?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є причиною, а що — наслідками?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можна зробити для розв’язання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проблеми?</a:t>
            </a:r>
          </a:p>
        </p:txBody>
      </p:sp>
    </p:spTree>
    <p:extLst>
      <p:ext uri="{BB962C8B-B14F-4D97-AF65-F5344CB8AC3E}">
        <p14:creationId xmlns:p14="http://schemas.microsoft.com/office/powerpoint/2010/main" val="590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06598"/>
            <a:ext cx="8732066" cy="5002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Зверни увагу!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48" y="1719072"/>
            <a:ext cx="3943024" cy="38233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158" y="5116310"/>
            <a:ext cx="1746504" cy="1746504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636008" y="1569623"/>
            <a:ext cx="7260336" cy="2971800"/>
          </a:xfrm>
          <a:prstGeom prst="round2Diag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Відповіді отримують ті, що ставлять запитання. </a:t>
            </a:r>
          </a:p>
          <a:p>
            <a:pPr algn="ctr"/>
            <a:r>
              <a:rPr lang="uk-UA" sz="35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розв’язують проблему ті, що шукають способи розв’язання.</a:t>
            </a:r>
            <a:endParaRPr lang="uk-UA" sz="3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71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7195"/>
            <a:ext cx="8732066" cy="12611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 та учениці 5 класу на перерві прийшли до своєї першої вчительки. Марина Дмитрівна зраділа й попросила дітей дати поради першокласникам і першокласницям — як навчитися вчитися. </a:t>
            </a:r>
            <a:endParaRPr lang="uk-UA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Доповни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поради власними та поясни, чому це важливо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4100" y="1713028"/>
            <a:ext cx="88475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uk-UA" sz="2800" i="1" dirty="0">
                <a:solidFill>
                  <a:srgbClr val="002060"/>
                </a:solidFill>
              </a:rPr>
              <a:t>Ділися своїми знаннями з друзями / подругами та рідними, тому що так ти краще запам’ятовуєш інформацію.</a:t>
            </a:r>
          </a:p>
          <a:p>
            <a:pPr marL="457200" indent="-457200" algn="just">
              <a:buAutoNum type="arabicPeriod"/>
            </a:pPr>
            <a:r>
              <a:rPr lang="uk-UA" sz="2800" i="1" dirty="0">
                <a:solidFill>
                  <a:srgbClr val="002060"/>
                </a:solidFill>
              </a:rPr>
              <a:t>Уважно слухай розповідь учителя / учительки і занотовуй інформацію схематично (наприклад, у вигляді мапи думок). Потім тобі буде легше все пригадати.</a:t>
            </a:r>
          </a:p>
          <a:p>
            <a:pPr marL="457200" indent="-457200" algn="just">
              <a:buAutoNum type="arabicPeriod"/>
            </a:pPr>
            <a:r>
              <a:rPr lang="uk-UA" sz="2800" i="1" dirty="0">
                <a:solidFill>
                  <a:srgbClr val="002060"/>
                </a:solidFill>
              </a:rPr>
              <a:t>Знаходь час для своїх улюблених занять і гуртків.</a:t>
            </a:r>
          </a:p>
          <a:p>
            <a:pPr marL="457200" indent="-457200" algn="just">
              <a:buAutoNum type="arabicPeriod"/>
            </a:pPr>
            <a:r>
              <a:rPr lang="uk-UA" sz="2800" i="1" dirty="0">
                <a:solidFill>
                  <a:srgbClr val="002060"/>
                </a:solidFill>
              </a:rPr>
              <a:t>Дотримуйся розпорядку дня, вчасно лягай спати і правильно харчуйся.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7" y="3913631"/>
            <a:ext cx="2318853" cy="28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6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Минус 19"/>
          <p:cNvSpPr/>
          <p:nvPr/>
        </p:nvSpPr>
        <p:spPr>
          <a:xfrm>
            <a:off x="7013090" y="4980063"/>
            <a:ext cx="2697838" cy="475488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Минус 18"/>
          <p:cNvSpPr/>
          <p:nvPr/>
        </p:nvSpPr>
        <p:spPr>
          <a:xfrm>
            <a:off x="7013090" y="3295925"/>
            <a:ext cx="2697838" cy="475488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Минус 17"/>
          <p:cNvSpPr/>
          <p:nvPr/>
        </p:nvSpPr>
        <p:spPr>
          <a:xfrm>
            <a:off x="7013090" y="1521566"/>
            <a:ext cx="2697838" cy="475488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Минус 16"/>
          <p:cNvSpPr/>
          <p:nvPr/>
        </p:nvSpPr>
        <p:spPr>
          <a:xfrm rot="2336141">
            <a:off x="2476462" y="4522732"/>
            <a:ext cx="2697838" cy="475488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Минус 15"/>
          <p:cNvSpPr/>
          <p:nvPr/>
        </p:nvSpPr>
        <p:spPr>
          <a:xfrm>
            <a:off x="2626712" y="3252334"/>
            <a:ext cx="2697838" cy="475488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Минус 7"/>
          <p:cNvSpPr/>
          <p:nvPr/>
        </p:nvSpPr>
        <p:spPr>
          <a:xfrm rot="18909226">
            <a:off x="2175459" y="2109558"/>
            <a:ext cx="2697838" cy="475488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33798" y="231491"/>
            <a:ext cx="8732066" cy="7081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Визнач, яких складників добробуту стосується кожна з порад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 завдання 9 на с. 16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28" y="3495037"/>
            <a:ext cx="3681984" cy="3681984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Блок-схема: знак завершения 1"/>
          <p:cNvSpPr/>
          <p:nvPr/>
        </p:nvSpPr>
        <p:spPr>
          <a:xfrm>
            <a:off x="143002" y="2751805"/>
            <a:ext cx="3493008" cy="1444752"/>
          </a:xfrm>
          <a:prstGeom prst="flowChartTermina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500" dirty="0"/>
              <a:t>Добробут </a:t>
            </a: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4102608" y="1216222"/>
            <a:ext cx="3493008" cy="102866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Задоволеність</a:t>
            </a:r>
          </a:p>
          <a:p>
            <a:pPr algn="ctr"/>
            <a:r>
              <a:rPr lang="uk-UA" sz="3500" dirty="0"/>
              <a:t>життям</a:t>
            </a:r>
            <a:endParaRPr lang="uk-UA" sz="5500" dirty="0"/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4102608" y="2959849"/>
            <a:ext cx="3493008" cy="102866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Піклування</a:t>
            </a:r>
          </a:p>
          <a:p>
            <a:pPr algn="ctr"/>
            <a:r>
              <a:rPr lang="uk-UA" sz="3500" dirty="0"/>
              <a:t>про здоров’я</a:t>
            </a:r>
            <a:endParaRPr lang="uk-UA" sz="5500" dirty="0"/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4102608" y="4703477"/>
            <a:ext cx="3493008" cy="102866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Сталий спосіб</a:t>
            </a:r>
          </a:p>
          <a:p>
            <a:pPr algn="ctr"/>
            <a:r>
              <a:rPr lang="uk-UA" sz="3500" dirty="0"/>
              <a:t>життя</a:t>
            </a:r>
            <a:endParaRPr lang="uk-UA" sz="5500" dirty="0"/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8516112" y="1325914"/>
            <a:ext cx="1807464" cy="809279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8516112" y="3069541"/>
            <a:ext cx="1807464" cy="809279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3500" b="1">
                <a:solidFill>
                  <a:prstClr val="black"/>
                </a:solidFill>
              </a:rPr>
              <a:t>?</a:t>
            </a:r>
            <a:endParaRPr lang="uk-UA" sz="3500" b="1" dirty="0">
              <a:solidFill>
                <a:prstClr val="black"/>
              </a:solidFill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8516112" y="4813168"/>
            <a:ext cx="1807464" cy="809279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3500" b="1">
                <a:solidFill>
                  <a:prstClr val="black"/>
                </a:solidFill>
              </a:rPr>
              <a:t>?</a:t>
            </a:r>
            <a:endParaRPr lang="uk-UA" sz="3500" b="1" dirty="0">
              <a:solidFill>
                <a:prstClr val="black"/>
              </a:solidFill>
            </a:endParaRPr>
          </a:p>
        </p:txBody>
      </p:sp>
      <p:sp>
        <p:nvSpPr>
          <p:cNvPr id="21" name="Блок-схема: знак завершения 20"/>
          <p:cNvSpPr/>
          <p:nvPr/>
        </p:nvSpPr>
        <p:spPr>
          <a:xfrm>
            <a:off x="7799831" y="4379787"/>
            <a:ext cx="4211756" cy="1710117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Ділися </a:t>
            </a:r>
            <a:r>
              <a:rPr lang="ru-RU" sz="2000" dirty="0" err="1">
                <a:solidFill>
                  <a:schemeClr val="tx1"/>
                </a:solidFill>
              </a:rPr>
              <a:t>своїми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знаннями</a:t>
            </a:r>
            <a:r>
              <a:rPr lang="ru-RU" sz="2000" dirty="0">
                <a:solidFill>
                  <a:schemeClr val="tx1"/>
                </a:solidFill>
              </a:rPr>
              <a:t> з </a:t>
            </a:r>
            <a:r>
              <a:rPr lang="ru-RU" sz="2000" dirty="0" err="1">
                <a:solidFill>
                  <a:schemeClr val="tx1"/>
                </a:solidFill>
              </a:rPr>
              <a:t>друзями</a:t>
            </a:r>
            <a:r>
              <a:rPr lang="ru-RU" sz="2000" dirty="0">
                <a:solidFill>
                  <a:schemeClr val="tx1"/>
                </a:solidFill>
              </a:rPr>
              <a:t> / подругами та </a:t>
            </a:r>
            <a:r>
              <a:rPr lang="ru-RU" sz="2000" dirty="0" err="1">
                <a:solidFill>
                  <a:schemeClr val="tx1"/>
                </a:solidFill>
              </a:rPr>
              <a:t>рідними</a:t>
            </a:r>
            <a:r>
              <a:rPr lang="ru-RU" sz="2000" dirty="0">
                <a:solidFill>
                  <a:schemeClr val="tx1"/>
                </a:solidFill>
              </a:rPr>
              <a:t>, тому </a:t>
            </a:r>
            <a:r>
              <a:rPr lang="ru-RU" sz="2000" dirty="0" err="1">
                <a:solidFill>
                  <a:schemeClr val="tx1"/>
                </a:solidFill>
              </a:rPr>
              <a:t>що</a:t>
            </a:r>
            <a:r>
              <a:rPr lang="ru-RU" sz="2000" dirty="0">
                <a:solidFill>
                  <a:schemeClr val="tx1"/>
                </a:solidFill>
              </a:rPr>
              <a:t> так </a:t>
            </a:r>
            <a:r>
              <a:rPr lang="ru-RU" sz="2000" dirty="0" err="1">
                <a:solidFill>
                  <a:schemeClr val="tx1"/>
                </a:solidFill>
              </a:rPr>
              <a:t>ти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краще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запам’ятовуєш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інформацію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Блок-схема: знак завершения 21"/>
          <p:cNvSpPr/>
          <p:nvPr/>
        </p:nvSpPr>
        <p:spPr>
          <a:xfrm>
            <a:off x="8055865" y="2886663"/>
            <a:ext cx="3955722" cy="992158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Дотримуйся </a:t>
            </a:r>
            <a:r>
              <a:rPr lang="ru-RU" sz="2000" dirty="0" err="1">
                <a:solidFill>
                  <a:schemeClr val="tx1"/>
                </a:solidFill>
              </a:rPr>
              <a:t>розпорядку</a:t>
            </a:r>
            <a:r>
              <a:rPr lang="ru-RU" sz="2000" dirty="0">
                <a:solidFill>
                  <a:schemeClr val="tx1"/>
                </a:solidFill>
              </a:rPr>
              <a:t> дня,</a:t>
            </a:r>
          </a:p>
          <a:p>
            <a:pPr algn="ctr"/>
            <a:r>
              <a:rPr lang="ru-RU" sz="2000" dirty="0" err="1">
                <a:solidFill>
                  <a:schemeClr val="tx1"/>
                </a:solidFill>
              </a:rPr>
              <a:t>вчасно</a:t>
            </a:r>
            <a:r>
              <a:rPr lang="ru-RU" sz="2000" dirty="0">
                <a:solidFill>
                  <a:schemeClr val="tx1"/>
                </a:solidFill>
              </a:rPr>
              <a:t> лягай </a:t>
            </a:r>
            <a:r>
              <a:rPr lang="ru-RU" sz="2000" dirty="0" err="1">
                <a:solidFill>
                  <a:schemeClr val="tx1"/>
                </a:solidFill>
              </a:rPr>
              <a:t>спати</a:t>
            </a:r>
            <a:endParaRPr lang="ru-RU" sz="2000" dirty="0">
              <a:solidFill>
                <a:schemeClr val="tx1"/>
              </a:solidFill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і правильно харчуйся</a:t>
            </a:r>
          </a:p>
        </p:txBody>
      </p:sp>
      <p:sp>
        <p:nvSpPr>
          <p:cNvPr id="23" name="Блок-схема: знак завершения 22"/>
          <p:cNvSpPr/>
          <p:nvPr/>
        </p:nvSpPr>
        <p:spPr>
          <a:xfrm>
            <a:off x="8485632" y="1219051"/>
            <a:ext cx="2450591" cy="992158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solidFill>
                  <a:schemeClr val="tx1"/>
                </a:solidFill>
              </a:rPr>
              <a:t>Знаходь</a:t>
            </a:r>
            <a:r>
              <a:rPr lang="ru-RU" sz="2000" dirty="0">
                <a:solidFill>
                  <a:schemeClr val="tx1"/>
                </a:solidFill>
              </a:rPr>
              <a:t> час для </a:t>
            </a:r>
            <a:r>
              <a:rPr lang="ru-RU" sz="2000" dirty="0" err="1">
                <a:solidFill>
                  <a:schemeClr val="tx1"/>
                </a:solidFill>
              </a:rPr>
              <a:t>своїх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улюблених</a:t>
            </a:r>
            <a:r>
              <a:rPr lang="ru-RU" sz="2000" dirty="0">
                <a:solidFill>
                  <a:schemeClr val="tx1"/>
                </a:solidFill>
              </a:rPr>
              <a:t> занять і </a:t>
            </a:r>
            <a:r>
              <a:rPr lang="ru-RU" sz="2000" dirty="0" err="1">
                <a:solidFill>
                  <a:schemeClr val="tx1"/>
                </a:solidFill>
              </a:rPr>
              <a:t>гуртків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29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47771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 прислів’я про знання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7203" y="1441969"/>
            <a:ext cx="9606270" cy="3597391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300" i="1" dirty="0" smtClean="0">
                <a:solidFill>
                  <a:srgbClr val="002060"/>
                </a:solidFill>
              </a:rPr>
              <a:t>Знання збираються по краплині, як вода в долині.</a:t>
            </a:r>
          </a:p>
          <a:p>
            <a:r>
              <a:rPr lang="uk-UA" sz="3300" i="1" dirty="0" smtClean="0">
                <a:solidFill>
                  <a:srgbClr val="002060"/>
                </a:solidFill>
              </a:rPr>
              <a:t>Мудрий ніхто не вродився, а навчився.</a:t>
            </a:r>
          </a:p>
          <a:p>
            <a:r>
              <a:rPr lang="uk-UA" sz="3300" i="1" dirty="0" smtClean="0">
                <a:solidFill>
                  <a:srgbClr val="002060"/>
                </a:solidFill>
              </a:rPr>
              <a:t>До булави треба голови.</a:t>
            </a:r>
          </a:p>
          <a:p>
            <a:r>
              <a:rPr lang="uk-UA" sz="3300" i="1" dirty="0" smtClean="0">
                <a:solidFill>
                  <a:srgbClr val="002060"/>
                </a:solidFill>
              </a:rPr>
              <a:t>Вік живи — вік учись.</a:t>
            </a:r>
          </a:p>
          <a:p>
            <a:r>
              <a:rPr lang="uk-UA" sz="3300" i="1" dirty="0" smtClean="0">
                <a:solidFill>
                  <a:srgbClr val="002060"/>
                </a:solidFill>
              </a:rPr>
              <a:t>Не кажи — не вмію, а кажи — навчусь!</a:t>
            </a:r>
            <a:endParaRPr lang="uk-UA" sz="3300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473" y="3803904"/>
            <a:ext cx="2274189" cy="29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5910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Емоційне налаштування «Екран настрою»</a:t>
            </a:r>
          </a:p>
        </p:txBody>
      </p:sp>
      <p:pic>
        <p:nvPicPr>
          <p:cNvPr id="2050" name="Picture 2" descr="Смайлики - красивые картин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r="11104"/>
          <a:stretch/>
        </p:blipFill>
        <p:spPr bwMode="auto">
          <a:xfrm>
            <a:off x="6746779" y="1512633"/>
            <a:ext cx="2433080" cy="19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83" y="1512633"/>
            <a:ext cx="1962728" cy="19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ень рождения Смайлика! - Гимназия №4 - Великий Новгор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52" y="1512633"/>
            <a:ext cx="2045642" cy="20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Смайлики - красивые картинки (4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11" y="4337127"/>
            <a:ext cx="2253748" cy="219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Наша миссия - Благотворительный Фонд помощи детям Жизнь бесценн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b="9010"/>
          <a:stretch/>
        </p:blipFill>
        <p:spPr bwMode="auto">
          <a:xfrm>
            <a:off x="381827" y="1226880"/>
            <a:ext cx="3087513" cy="254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A73F0C-0D57-400A-B93A-CD1F3CD002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8"/>
          <a:stretch/>
        </p:blipFill>
        <p:spPr>
          <a:xfrm>
            <a:off x="159152" y="4277564"/>
            <a:ext cx="3147831" cy="22520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99E9C7-9647-4538-B9E6-7811814C60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>
          <a:xfrm>
            <a:off x="3952805" y="4259888"/>
            <a:ext cx="2473749" cy="22520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ECC02C-3B34-4E55-B4C4-DA7957FBB5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9422257" y="4182649"/>
            <a:ext cx="2475838" cy="226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59934" y="197716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06894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одним із прислів’їв із попереднього завдання напиши есе. У ньому дай відповіді на подані запитання (завдання 12, с. 17).</a:t>
            </a:r>
          </a:p>
          <a:p>
            <a:pPr algn="ctr"/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Короткий запис в щоденник</a:t>
            </a:r>
          </a:p>
          <a:p>
            <a:pPr algn="ctr"/>
            <a:r>
              <a:rPr lang="uk-UA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с.12-17, есе</a:t>
            </a:r>
            <a:r>
              <a:rPr lang="uk-UA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67935"/>
            <a:ext cx="8732066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Рефлексія «Мій настрій»</a:t>
            </a:r>
          </a:p>
        </p:txBody>
      </p:sp>
      <p:sp>
        <p:nvSpPr>
          <p:cNvPr id="7" name="AutoShape 2" descr="План - конспект заняття на тему: « Їжачок » ( ліплення в середній садовій  групі ) | Конспект. Дошкілля">
            <a:extLst>
              <a:ext uri="{FF2B5EF4-FFF2-40B4-BE49-F238E27FC236}">
                <a16:creationId xmlns:a16="http://schemas.microsoft.com/office/drawing/2014/main" id="{B17AC11C-D28B-8343-2DA0-D4CDBF0763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B1745D6-E8BF-3697-538A-385367CDC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0" r="53715"/>
          <a:stretch/>
        </p:blipFill>
        <p:spPr bwMode="auto">
          <a:xfrm>
            <a:off x="-146939" y="3302501"/>
            <a:ext cx="3156830" cy="28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6FFE80A8-43A7-A53B-C381-CE18EC390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49" b="50000"/>
          <a:stretch/>
        </p:blipFill>
        <p:spPr bwMode="auto">
          <a:xfrm>
            <a:off x="5985447" y="725361"/>
            <a:ext cx="3285124" cy="32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583510-3BEA-74D5-78CD-DE52BCADE1C3}"/>
              </a:ext>
            </a:extLst>
          </p:cNvPr>
          <p:cNvSpPr txBox="1"/>
          <p:nvPr/>
        </p:nvSpPr>
        <p:spPr>
          <a:xfrm>
            <a:off x="6909186" y="4046041"/>
            <a:ext cx="2084254" cy="769441"/>
          </a:xfrm>
          <a:prstGeom prst="rect">
            <a:avLst/>
          </a:prstGeom>
          <a:solidFill>
            <a:srgbClr val="00B050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0" u="none" strike="noStrik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</a:t>
            </a:r>
            <a:endParaRPr lang="uk-UA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E3FF0BF-6F34-EFD2-75E6-FBB4DE07A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1" r="1657" b="50000"/>
          <a:stretch/>
        </p:blipFill>
        <p:spPr bwMode="auto">
          <a:xfrm>
            <a:off x="9247762" y="1829356"/>
            <a:ext cx="2817091" cy="32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037625-7306-EBE1-EB7B-D5DCF9EA9A62}"/>
              </a:ext>
            </a:extLst>
          </p:cNvPr>
          <p:cNvSpPr txBox="1"/>
          <p:nvPr/>
        </p:nvSpPr>
        <p:spPr>
          <a:xfrm>
            <a:off x="9795955" y="5110847"/>
            <a:ext cx="2037052" cy="769441"/>
          </a:xfrm>
          <a:prstGeom prst="rect">
            <a:avLst/>
          </a:prstGeom>
          <a:solidFill>
            <a:srgbClr val="C00000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Погано </a:t>
            </a:r>
            <a:endParaRPr lang="uk-UA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E1384-C841-100C-5BFA-A3DEDE71904F}"/>
              </a:ext>
            </a:extLst>
          </p:cNvPr>
          <p:cNvSpPr txBox="1"/>
          <p:nvPr/>
        </p:nvSpPr>
        <p:spPr>
          <a:xfrm>
            <a:off x="403310" y="2445398"/>
            <a:ext cx="2084254" cy="769441"/>
          </a:xfrm>
          <a:prstGeom prst="rect">
            <a:avLst/>
          </a:prstGeom>
          <a:solidFill>
            <a:srgbClr val="92D050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0" u="none" strike="noStrik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Добре</a:t>
            </a:r>
            <a:endParaRPr lang="uk-UA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5B821-57E0-8464-7C44-38FBDC59E04A}"/>
              </a:ext>
            </a:extLst>
          </p:cNvPr>
          <p:cNvSpPr txBox="1"/>
          <p:nvPr/>
        </p:nvSpPr>
        <p:spPr>
          <a:xfrm>
            <a:off x="3123784" y="3124873"/>
            <a:ext cx="3156830" cy="769441"/>
          </a:xfrm>
          <a:prstGeom prst="rect">
            <a:avLst/>
          </a:prstGeom>
          <a:solidFill>
            <a:srgbClr val="FF0000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0" u="none" strike="noStrik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Задовільно</a:t>
            </a:r>
            <a:endParaRPr lang="uk-UA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496EF3A-F54F-89D4-B72E-2138718E9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2" t="55510" r="867"/>
          <a:stretch/>
        </p:blipFill>
        <p:spPr bwMode="auto">
          <a:xfrm>
            <a:off x="3264296" y="4046041"/>
            <a:ext cx="2761673" cy="28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8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4">
            <a:hlinkClick r:id="" action="ppaction://media"/>
            <a:extLst>
              <a:ext uri="{FF2B5EF4-FFF2-40B4-BE49-F238E27FC236}">
                <a16:creationId xmlns:a16="http://schemas.microsoft.com/office/drawing/2014/main" id="{B8076168-520D-4BBD-8E0A-9AD21652B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21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8262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Перехід із початкової школи в середню, звичайно, викликає хвилювання. Проте в тебе вже є здобутки в навчанні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5030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1487" y="1661770"/>
            <a:ext cx="9100923" cy="3157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Згадай, чого ти навчився / навчилася у 1–4 класах.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Чого тобі хотілося б навчитися у 5 класі?</a:t>
            </a:r>
            <a:endParaRPr lang="uk-UA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72" y="3227832"/>
            <a:ext cx="2167790" cy="34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Обговоріть, що змінилося у вашому житті, коли ви перейшли до 5 класу. Розкажіть, що ви відчуваєте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6" y="1043797"/>
            <a:ext cx="9804371" cy="4442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Учитель розповів п’ятикласникам і п’ятикласницям про зміни, які можуть відбуватися з ними на початку нового навчального року: ставлення дорослих, розпорядок дня, маршрут до школи, </a:t>
            </a:r>
          </a:p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 нових учителів та учительок, уроків, нові однокласники та однокласниці, хвилювання, втома.</a:t>
            </a:r>
            <a:endParaRPr lang="uk-UA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7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2185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37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8262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Олег поскаржився своєму дідусеві, що під час виконання домашнього завдання він швидко втомлюється. Які поради міг дати дідусь онукові?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5030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72" y="3227832"/>
            <a:ext cx="2167790" cy="3496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5" y="1161288"/>
            <a:ext cx="3767709" cy="4238143"/>
          </a:xfrm>
          <a:prstGeom prst="rect">
            <a:avLst/>
          </a:prstGeom>
        </p:spPr>
      </p:pic>
      <p:sp>
        <p:nvSpPr>
          <p:cNvPr id="9" name="Прямоугольник 9"/>
          <p:cNvSpPr/>
          <p:nvPr/>
        </p:nvSpPr>
        <p:spPr>
          <a:xfrm>
            <a:off x="4307854" y="2541695"/>
            <a:ext cx="5199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i="1" dirty="0">
                <a:solidFill>
                  <a:srgbClr val="002060"/>
                </a:solidFill>
              </a:rPr>
              <a:t>Що </a:t>
            </a:r>
            <a:r>
              <a:rPr lang="ru-RU" sz="4500" i="1" dirty="0" err="1">
                <a:solidFill>
                  <a:srgbClr val="002060"/>
                </a:solidFill>
              </a:rPr>
              <a:t>ти</a:t>
            </a:r>
            <a:r>
              <a:rPr lang="ru-RU" sz="4500" i="1" dirty="0">
                <a:solidFill>
                  <a:srgbClr val="002060"/>
                </a:solidFill>
              </a:rPr>
              <a:t> </a:t>
            </a:r>
            <a:r>
              <a:rPr lang="ru-RU" sz="4500" i="1" dirty="0" err="1">
                <a:solidFill>
                  <a:srgbClr val="002060"/>
                </a:solidFill>
              </a:rPr>
              <a:t>робиш</a:t>
            </a:r>
            <a:r>
              <a:rPr lang="ru-RU" sz="4500" i="1" dirty="0">
                <a:solidFill>
                  <a:srgbClr val="002060"/>
                </a:solidFill>
              </a:rPr>
              <a:t>, </a:t>
            </a:r>
            <a:r>
              <a:rPr lang="ru-RU" sz="4500" i="1" dirty="0" smtClean="0">
                <a:solidFill>
                  <a:srgbClr val="002060"/>
                </a:solidFill>
              </a:rPr>
              <a:t>коли</a:t>
            </a:r>
          </a:p>
          <a:p>
            <a:pPr algn="ctr"/>
            <a:r>
              <a:rPr lang="ru-RU" sz="4500" i="1" dirty="0" err="1" smtClean="0">
                <a:solidFill>
                  <a:srgbClr val="002060"/>
                </a:solidFill>
              </a:rPr>
              <a:t>відчуваєш</a:t>
            </a:r>
            <a:r>
              <a:rPr lang="ru-RU" sz="4500" i="1" dirty="0" smtClean="0">
                <a:solidFill>
                  <a:srgbClr val="002060"/>
                </a:solidFill>
              </a:rPr>
              <a:t> </a:t>
            </a:r>
            <a:r>
              <a:rPr lang="ru-RU" sz="4500" i="1" dirty="0" err="1" smtClean="0">
                <a:solidFill>
                  <a:srgbClr val="002060"/>
                </a:solidFill>
              </a:rPr>
              <a:t>утому</a:t>
            </a:r>
            <a:r>
              <a:rPr lang="ru-RU" sz="4500" i="1" dirty="0" smtClean="0">
                <a:solidFill>
                  <a:srgbClr val="002060"/>
                </a:solidFill>
              </a:rPr>
              <a:t>?</a:t>
            </a:r>
            <a:endParaRPr lang="ru-RU" sz="45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873</Words>
  <Application>Microsoft Office PowerPoint</Application>
  <PresentationFormat>Широкий екран</PresentationFormat>
  <Paragraphs>153</Paragraphs>
  <Slides>21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13</cp:revision>
  <dcterms:created xsi:type="dcterms:W3CDTF">2022-09-12T20:34:06Z</dcterms:created>
  <dcterms:modified xsi:type="dcterms:W3CDTF">2022-09-26T22:33:43Z</dcterms:modified>
</cp:coreProperties>
</file>