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9" r:id="rId19"/>
    <p:sldId id="276" r:id="rId20"/>
    <p:sldId id="258" r:id="rId21"/>
    <p:sldId id="281" r:id="rId22"/>
    <p:sldId id="282" r:id="rId23"/>
    <p:sldId id="288" r:id="rId24"/>
    <p:sldId id="280" r:id="rId25"/>
    <p:sldId id="285" r:id="rId26"/>
    <p:sldId id="286" r:id="rId27"/>
    <p:sldId id="283" r:id="rId28"/>
    <p:sldId id="284" r:id="rId29"/>
    <p:sldId id="287" r:id="rId30"/>
    <p:sldId id="34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5DC6A1D-3E55-4275-95E0-9F1290330F12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2BD26DA-1DD7-459C-AA51-35AB9B0EDB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search?q=%D1%80%D0%B0%D0%BA+%D1%80%D1%96%D1%87%D0%BA%D0%BE%D0%B2%D0%B8%D0%B9&amp;rlz=1C1CHBD_ruUA832UA832&amp;tbm=isch&amp;source=iu&amp;ictx=1&amp;fir=shYCSdh1b6IGiM:,9YDC2TVlr-qs1M,/m/01s4t_&amp;vet=1&amp;usg=AI4_-kR3TTtalu-9wCvzFEK09-fi9kCYnw&amp;sa=X&amp;ved=2ahUKEwiQt436npPjAhVKmIsKHbXoDn4Q_h0wPHoECAYQCQ#imgrc=shYCSdh1b6IGiM: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Impact" panose="020B0806030902050204" pitchFamily="34" charset="0"/>
              </a:rPr>
              <a:t>Клас Ракоподібні</a:t>
            </a:r>
            <a:endParaRPr lang="ru-RU" sz="4400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Impact" panose="020B080603090205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Презентація до уроку біології</a:t>
            </a:r>
          </a:p>
          <a:p>
            <a: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7 клас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1034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Різноманітність</a:t>
            </a:r>
            <a:r>
              <a:rPr lang="ru-RU" dirty="0"/>
              <a:t> </a:t>
            </a:r>
            <a:r>
              <a:rPr lang="ru-RU" dirty="0" err="1"/>
              <a:t>ракоподібних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прісних</a:t>
            </a:r>
            <a:r>
              <a:rPr lang="ru-RU" dirty="0"/>
              <a:t> </a:t>
            </a:r>
            <a:r>
              <a:rPr lang="ru-RU" dirty="0" err="1"/>
              <a:t>водоймах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endParaRPr lang="ru-RU" dirty="0"/>
          </a:p>
          <a:p>
            <a:pPr marL="68580" indent="0">
              <a:buNone/>
            </a:pPr>
            <a:r>
              <a:rPr lang="ru-RU" dirty="0" err="1"/>
              <a:t>зустріти</a:t>
            </a:r>
            <a:r>
              <a:rPr lang="ru-RU" dirty="0"/>
              <a:t> </a:t>
            </a:r>
            <a:r>
              <a:rPr lang="ru-RU" b="1" i="1" dirty="0" err="1"/>
              <a:t>водяних</a:t>
            </a:r>
            <a:r>
              <a:rPr lang="ru-RU" b="1" i="1" dirty="0"/>
              <a:t> </a:t>
            </a:r>
            <a:r>
              <a:rPr lang="ru-RU" b="1" i="1" dirty="0" err="1"/>
              <a:t>віслюків</a:t>
            </a:r>
            <a:r>
              <a:rPr lang="ru-RU" b="1" i="1" dirty="0"/>
              <a:t> </a:t>
            </a:r>
            <a:r>
              <a:rPr lang="ru-RU" dirty="0"/>
              <a:t>та </a:t>
            </a:r>
            <a:r>
              <a:rPr lang="ru-RU" b="1" i="1" dirty="0" err="1"/>
              <a:t>бокоплавів</a:t>
            </a:r>
            <a:endParaRPr lang="ru-RU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75288"/>
            <a:ext cx="16668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25144"/>
            <a:ext cx="15621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CFE5E2"/>
              </a:clrFrom>
              <a:clrTo>
                <a:srgbClr val="CFE5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2" r="36335"/>
          <a:stretch/>
        </p:blipFill>
        <p:spPr bwMode="auto">
          <a:xfrm>
            <a:off x="2411760" y="3320141"/>
            <a:ext cx="4201901" cy="162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585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Різноманітність: мешканці суходолу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5256700" cy="3508977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У </a:t>
            </a:r>
            <a:r>
              <a:rPr lang="ru-RU" dirty="0" err="1"/>
              <a:t>вологих</a:t>
            </a:r>
            <a:r>
              <a:rPr lang="ru-RU" dirty="0"/>
              <a:t> </a:t>
            </a:r>
            <a:r>
              <a:rPr lang="ru-RU" dirty="0" err="1"/>
              <a:t>місцях</a:t>
            </a:r>
            <a:r>
              <a:rPr lang="ru-RU" dirty="0"/>
              <a:t> суходолу: </a:t>
            </a:r>
            <a:r>
              <a:rPr lang="ru-RU" dirty="0" err="1"/>
              <a:t>лісовій</a:t>
            </a:r>
            <a:r>
              <a:rPr lang="ru-RU" dirty="0"/>
              <a:t> </a:t>
            </a:r>
            <a:r>
              <a:rPr lang="ru-RU" dirty="0" err="1"/>
              <a:t>підстилці</a:t>
            </a:r>
            <a:r>
              <a:rPr lang="ru-RU" dirty="0"/>
              <a:t>,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камінням</a:t>
            </a:r>
            <a:r>
              <a:rPr lang="ru-RU" dirty="0"/>
              <a:t>, у </a:t>
            </a:r>
            <a:r>
              <a:rPr lang="ru-RU" dirty="0" err="1"/>
              <a:t>приміщеннях</a:t>
            </a:r>
            <a:r>
              <a:rPr lang="ru-RU" dirty="0"/>
              <a:t> (погребах, </a:t>
            </a:r>
            <a:r>
              <a:rPr lang="ru-RU" dirty="0" err="1"/>
              <a:t>підвалах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трапляються</a:t>
            </a:r>
            <a:r>
              <a:rPr lang="ru-RU" dirty="0"/>
              <a:t> </a:t>
            </a:r>
            <a:r>
              <a:rPr lang="ru-RU" dirty="0" err="1"/>
              <a:t>невеличкі</a:t>
            </a:r>
            <a:r>
              <a:rPr lang="ru-RU" dirty="0"/>
              <a:t> </a:t>
            </a:r>
            <a:r>
              <a:rPr lang="ru-RU" dirty="0" err="1"/>
              <a:t>сірі</a:t>
            </a:r>
            <a:r>
              <a:rPr lang="ru-RU" dirty="0"/>
              <a:t> </a:t>
            </a:r>
            <a:r>
              <a:rPr lang="ru-RU" dirty="0" err="1"/>
              <a:t>ракоподібні</a:t>
            </a:r>
            <a:r>
              <a:rPr lang="ru-RU" dirty="0"/>
              <a:t> </a:t>
            </a:r>
            <a:r>
              <a:rPr lang="ru-RU" b="1" i="1" dirty="0" err="1"/>
              <a:t>мокриці</a:t>
            </a:r>
            <a:r>
              <a:rPr lang="ru-RU" b="1" i="1" dirty="0"/>
              <a:t> .</a:t>
            </a:r>
          </a:p>
          <a:p>
            <a:r>
              <a:rPr lang="ru-RU" b="1" i="1" dirty="0"/>
              <a:t> </a:t>
            </a:r>
            <a:r>
              <a:rPr lang="ru-RU" dirty="0"/>
              <a:t>Вони </a:t>
            </a:r>
            <a:r>
              <a:rPr lang="ru-RU" dirty="0" err="1"/>
              <a:t>беруть</a:t>
            </a:r>
            <a:r>
              <a:rPr lang="ru-RU" dirty="0"/>
              <a:t> участь у </a:t>
            </a:r>
            <a:r>
              <a:rPr lang="ru-RU" dirty="0" err="1"/>
              <a:t>процесах</a:t>
            </a:r>
            <a:r>
              <a:rPr lang="ru-RU" dirty="0"/>
              <a:t> </a:t>
            </a:r>
            <a:r>
              <a:rPr lang="ru-RU" dirty="0" err="1"/>
              <a:t>ґрунтоутворення</a:t>
            </a:r>
            <a:r>
              <a:rPr lang="ru-RU" dirty="0"/>
              <a:t>: </a:t>
            </a:r>
            <a:r>
              <a:rPr lang="ru-RU" dirty="0" err="1"/>
              <a:t>перероблюють</a:t>
            </a:r>
            <a:r>
              <a:rPr lang="ru-RU" dirty="0"/>
              <a:t> </a:t>
            </a:r>
            <a:r>
              <a:rPr lang="ru-RU" dirty="0" err="1"/>
              <a:t>рештки</a:t>
            </a:r>
            <a:r>
              <a:rPr lang="ru-RU" dirty="0"/>
              <a:t> </a:t>
            </a:r>
            <a:r>
              <a:rPr lang="ru-RU" dirty="0" err="1"/>
              <a:t>органіки</a:t>
            </a:r>
            <a:r>
              <a:rPr lang="ru-RU" dirty="0"/>
              <a:t>, </a:t>
            </a:r>
            <a:r>
              <a:rPr lang="ru-RU" dirty="0" err="1"/>
              <a:t>збагачують</a:t>
            </a:r>
            <a:r>
              <a:rPr lang="ru-RU" dirty="0"/>
              <a:t> нею </a:t>
            </a:r>
            <a:r>
              <a:rPr lang="ru-RU" dirty="0" err="1"/>
              <a:t>ґрунт</a:t>
            </a:r>
            <a:r>
              <a:rPr lang="ru-RU" dirty="0"/>
              <a:t>. </a:t>
            </a:r>
          </a:p>
          <a:p>
            <a:r>
              <a:rPr lang="ru-RU" dirty="0"/>
              <a:t>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мешканців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, </a:t>
            </a:r>
            <a:r>
              <a:rPr lang="ru-RU" dirty="0" err="1"/>
              <a:t>мокриці</a:t>
            </a:r>
            <a:r>
              <a:rPr lang="ru-RU" dirty="0"/>
              <a:t> </a:t>
            </a:r>
            <a:r>
              <a:rPr lang="ru-RU" dirty="0" err="1"/>
              <a:t>пристосувалися</a:t>
            </a:r>
            <a:r>
              <a:rPr lang="ru-RU" dirty="0"/>
              <a:t> </a:t>
            </a:r>
            <a:r>
              <a:rPr lang="ru-RU" dirty="0" err="1"/>
              <a:t>дихати</a:t>
            </a:r>
            <a:r>
              <a:rPr lang="ru-RU" dirty="0"/>
              <a:t> </a:t>
            </a:r>
            <a:r>
              <a:rPr lang="ru-RU" dirty="0" err="1"/>
              <a:t>атмосферним</a:t>
            </a:r>
            <a:r>
              <a:rPr lang="ru-RU" dirty="0"/>
              <a:t> киснем, а не киснем, </a:t>
            </a:r>
            <a:r>
              <a:rPr lang="ru-RU" dirty="0" err="1"/>
              <a:t>розчиненим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275" y="3156155"/>
            <a:ext cx="16287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176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3600400" cy="829896"/>
          </a:xfrm>
        </p:spPr>
        <p:txBody>
          <a:bodyPr/>
          <a:lstStyle/>
          <a:p>
            <a:r>
              <a:rPr lang="uk-UA" b="1" dirty="0"/>
              <a:t>Дафнія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2"/>
            <a:ext cx="5544732" cy="4275837"/>
          </a:xfrm>
          <a:ln w="57150">
            <a:solidFill>
              <a:schemeClr val="bg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прісній</a:t>
            </a:r>
            <a:r>
              <a:rPr lang="ru-RU" dirty="0"/>
              <a:t> </a:t>
            </a:r>
            <a:r>
              <a:rPr lang="ru-RU" dirty="0" err="1"/>
              <a:t>стоячій</a:t>
            </a:r>
            <a:r>
              <a:rPr lang="ru-RU" dirty="0"/>
              <a:t> </a:t>
            </a:r>
            <a:r>
              <a:rPr lang="ru-RU" dirty="0" err="1"/>
              <a:t>водоймі</a:t>
            </a:r>
            <a:r>
              <a:rPr lang="ru-RU" dirty="0"/>
              <a:t> </a:t>
            </a:r>
            <a:r>
              <a:rPr lang="ru-RU" dirty="0" err="1"/>
              <a:t>зачерпнути</a:t>
            </a:r>
            <a:r>
              <a:rPr lang="ru-RU" dirty="0"/>
              <a:t> сачком воду, то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виловити</a:t>
            </a:r>
            <a:r>
              <a:rPr lang="ru-RU" dirty="0"/>
              <a:t>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рачків</a:t>
            </a:r>
            <a:r>
              <a:rPr lang="ru-RU" dirty="0"/>
              <a:t> - </a:t>
            </a:r>
            <a:r>
              <a:rPr lang="ru-RU" b="1" i="1" dirty="0" err="1"/>
              <a:t>дафній</a:t>
            </a:r>
            <a:r>
              <a:rPr lang="ru-RU" dirty="0"/>
              <a:t>. </a:t>
            </a:r>
          </a:p>
          <a:p>
            <a:r>
              <a:rPr lang="ru-RU" dirty="0" err="1"/>
              <a:t>Тіло</a:t>
            </a:r>
            <a:r>
              <a:rPr lang="ru-RU" dirty="0"/>
              <a:t> </a:t>
            </a:r>
            <a:r>
              <a:rPr lang="ru-RU" dirty="0" err="1"/>
              <a:t>дафній</a:t>
            </a:r>
            <a:r>
              <a:rPr lang="ru-RU" dirty="0"/>
              <a:t> </a:t>
            </a:r>
            <a:r>
              <a:rPr lang="ru-RU" dirty="0" err="1"/>
              <a:t>сплющене</a:t>
            </a:r>
            <a:r>
              <a:rPr lang="ru-RU" dirty="0"/>
              <a:t> з </a:t>
            </a:r>
            <a:r>
              <a:rPr lang="ru-RU" dirty="0" err="1"/>
              <a:t>боків</a:t>
            </a:r>
            <a:r>
              <a:rPr lang="ru-RU" dirty="0"/>
              <a:t> і </a:t>
            </a:r>
            <a:r>
              <a:rPr lang="ru-RU" dirty="0" err="1"/>
              <a:t>міститься</a:t>
            </a:r>
            <a:r>
              <a:rPr lang="ru-RU" dirty="0"/>
              <a:t> в </a:t>
            </a:r>
            <a:r>
              <a:rPr lang="ru-RU" dirty="0" err="1"/>
              <a:t>двостулковому</a:t>
            </a:r>
            <a:r>
              <a:rPr lang="ru-RU" dirty="0"/>
              <a:t> </a:t>
            </a:r>
            <a:r>
              <a:rPr lang="ru-RU" dirty="0" err="1"/>
              <a:t>панцирі</a:t>
            </a:r>
            <a:r>
              <a:rPr lang="ru-RU" dirty="0"/>
              <a:t>. </a:t>
            </a:r>
          </a:p>
          <a:p>
            <a:r>
              <a:rPr lang="ru-RU" dirty="0"/>
              <a:t>Перша пара </a:t>
            </a:r>
            <a:r>
              <a:rPr lang="ru-RU" dirty="0" err="1"/>
              <a:t>вусиків</a:t>
            </a:r>
            <a:r>
              <a:rPr lang="ru-RU" dirty="0"/>
              <a:t> укорочена, друга – </a:t>
            </a:r>
            <a:r>
              <a:rPr lang="ru-RU" dirty="0" err="1"/>
              <a:t>видовжена</a:t>
            </a:r>
            <a:r>
              <a:rPr lang="ru-RU" dirty="0"/>
              <a:t>,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допомогою</a:t>
            </a:r>
            <a:r>
              <a:rPr lang="ru-RU" dirty="0"/>
              <a:t> рачки </a:t>
            </a:r>
            <a:r>
              <a:rPr lang="ru-RU" dirty="0" err="1"/>
              <a:t>плавають</a:t>
            </a:r>
            <a:r>
              <a:rPr lang="ru-RU" dirty="0"/>
              <a:t>, </a:t>
            </a:r>
            <a:r>
              <a:rPr lang="ru-RU" dirty="0" err="1"/>
              <a:t>ніби</a:t>
            </a:r>
            <a:r>
              <a:rPr lang="ru-RU" dirty="0"/>
              <a:t> </a:t>
            </a:r>
            <a:r>
              <a:rPr lang="ru-RU" dirty="0" err="1"/>
              <a:t>стрибаючи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013176"/>
            <a:ext cx="12001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234" y="908720"/>
            <a:ext cx="167957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075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2880320" cy="864096"/>
          </a:xfrm>
        </p:spPr>
        <p:txBody>
          <a:bodyPr/>
          <a:lstStyle/>
          <a:p>
            <a:r>
              <a:rPr lang="ru-RU" b="1" i="1" dirty="0" err="1"/>
              <a:t>Циклопи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1556792"/>
            <a:ext cx="5256700" cy="4275837"/>
          </a:xfrm>
          <a:ln w="38100">
            <a:solidFill>
              <a:schemeClr val="bg2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b="1" dirty="0" err="1">
                <a:cs typeface="FrankRuehl" panose="020E0503060101010101" pitchFamily="34" charset="-79"/>
              </a:rPr>
              <a:t>Водойми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населяють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i="1" dirty="0" err="1">
                <a:cs typeface="FrankRuehl" panose="020E0503060101010101" pitchFamily="34" charset="-79"/>
              </a:rPr>
              <a:t>циклопи</a:t>
            </a:r>
            <a:r>
              <a:rPr lang="ru-RU" b="1" dirty="0">
                <a:cs typeface="FrankRuehl" panose="020E0503060101010101" pitchFamily="34" charset="-79"/>
              </a:rPr>
              <a:t>.</a:t>
            </a:r>
          </a:p>
          <a:p>
            <a:r>
              <a:rPr lang="ru-RU" b="1" dirty="0">
                <a:cs typeface="FrankRuehl" panose="020E0503060101010101" pitchFamily="34" charset="-79"/>
              </a:rPr>
              <a:t>Перша пара </a:t>
            </a:r>
            <a:r>
              <a:rPr lang="ru-RU" b="1" dirty="0" err="1">
                <a:cs typeface="FrankRuehl" panose="020E0503060101010101" pitchFamily="34" charset="-79"/>
              </a:rPr>
              <a:t>вусиків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цих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ракоподібних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видовжена</a:t>
            </a:r>
            <a:r>
              <a:rPr lang="ru-RU" b="1" dirty="0">
                <a:cs typeface="FrankRuehl" panose="020E0503060101010101" pitchFamily="34" charset="-79"/>
              </a:rPr>
              <a:t> й </a:t>
            </a:r>
            <a:r>
              <a:rPr lang="ru-RU" b="1" dirty="0" err="1">
                <a:cs typeface="FrankRuehl" panose="020E0503060101010101" pitchFamily="34" charset="-79"/>
              </a:rPr>
              <a:t>слугує</a:t>
            </a:r>
            <a:r>
              <a:rPr lang="ru-RU" b="1" dirty="0">
                <a:cs typeface="FrankRuehl" panose="020E0503060101010101" pitchFamily="34" charset="-79"/>
              </a:rPr>
              <a:t> для </a:t>
            </a:r>
            <a:r>
              <a:rPr lang="ru-RU" b="1" dirty="0" err="1">
                <a:cs typeface="FrankRuehl" panose="020E0503060101010101" pitchFamily="34" charset="-79"/>
              </a:rPr>
              <a:t>ширяння</a:t>
            </a:r>
            <a:r>
              <a:rPr lang="ru-RU" b="1" dirty="0">
                <a:cs typeface="FrankRuehl" panose="020E0503060101010101" pitchFamily="34" charset="-79"/>
              </a:rPr>
              <a:t> у </a:t>
            </a:r>
            <a:r>
              <a:rPr lang="ru-RU" b="1" dirty="0" err="1">
                <a:cs typeface="FrankRuehl" panose="020E0503060101010101" pitchFamily="34" charset="-79"/>
              </a:rPr>
              <a:t>товщі</a:t>
            </a:r>
            <a:r>
              <a:rPr lang="ru-RU" b="1" dirty="0">
                <a:cs typeface="FrankRuehl" panose="020E0503060101010101" pitchFamily="34" charset="-79"/>
              </a:rPr>
              <a:t> води, друга пара </a:t>
            </a:r>
            <a:r>
              <a:rPr lang="ru-RU" b="1" dirty="0" err="1">
                <a:cs typeface="FrankRuehl" panose="020E0503060101010101" pitchFamily="34" charset="-79"/>
              </a:rPr>
              <a:t>вкорочена</a:t>
            </a:r>
            <a:r>
              <a:rPr lang="ru-RU" b="1" dirty="0">
                <a:cs typeface="FrankRuehl" panose="020E0503060101010101" pitchFamily="34" charset="-79"/>
              </a:rPr>
              <a:t>. На </a:t>
            </a:r>
            <a:r>
              <a:rPr lang="ru-RU" b="1" dirty="0" err="1">
                <a:cs typeface="FrankRuehl" panose="020E0503060101010101" pitchFamily="34" charset="-79"/>
              </a:rPr>
              <a:t>голові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циклопів</a:t>
            </a:r>
            <a:r>
              <a:rPr lang="ru-RU" b="1" dirty="0">
                <a:cs typeface="FrankRuehl" panose="020E0503060101010101" pitchFamily="34" charset="-79"/>
              </a:rPr>
              <a:t> є </a:t>
            </a:r>
            <a:r>
              <a:rPr lang="ru-RU" b="1" dirty="0" err="1">
                <a:cs typeface="FrankRuehl" panose="020E0503060101010101" pitchFamily="34" charset="-79"/>
              </a:rPr>
              <a:t>лише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непарне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просте</a:t>
            </a:r>
            <a:r>
              <a:rPr lang="ru-RU" b="1" dirty="0">
                <a:cs typeface="FrankRuehl" panose="020E0503060101010101" pitchFamily="34" charset="-79"/>
              </a:rPr>
              <a:t> око. </a:t>
            </a:r>
            <a:r>
              <a:rPr lang="ru-RU" b="1" dirty="0" err="1">
                <a:cs typeface="FrankRuehl" panose="020E0503060101010101" pitchFamily="34" charset="-79"/>
              </a:rPr>
              <a:t>Саме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це</a:t>
            </a:r>
            <a:r>
              <a:rPr lang="ru-RU" b="1" dirty="0">
                <a:cs typeface="FrankRuehl" panose="020E0503060101010101" pitchFamily="34" charset="-79"/>
              </a:rPr>
              <a:t> й </a:t>
            </a:r>
            <a:r>
              <a:rPr lang="ru-RU" b="1" dirty="0" err="1">
                <a:cs typeface="FrankRuehl" panose="020E0503060101010101" pitchFamily="34" charset="-79"/>
              </a:rPr>
              <a:t>зумовило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назву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тварин</a:t>
            </a:r>
            <a:r>
              <a:rPr lang="ru-RU" b="1" dirty="0">
                <a:cs typeface="FrankRuehl" panose="020E0503060101010101" pitchFamily="34" charset="-79"/>
              </a:rPr>
              <a:t>.</a:t>
            </a:r>
          </a:p>
          <a:p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Згідно</a:t>
            </a:r>
            <a:r>
              <a:rPr lang="ru-RU" b="1" dirty="0">
                <a:cs typeface="FrankRuehl" panose="020E0503060101010101" pitchFamily="34" charset="-79"/>
              </a:rPr>
              <a:t> з </a:t>
            </a:r>
            <a:r>
              <a:rPr lang="ru-RU" b="1" dirty="0" err="1">
                <a:cs typeface="FrankRuehl" panose="020E0503060101010101" pitchFamily="34" charset="-79"/>
              </a:rPr>
              <a:t>давньогрецькими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міфами</a:t>
            </a:r>
            <a:r>
              <a:rPr lang="ru-RU" b="1" dirty="0">
                <a:cs typeface="FrankRuehl" panose="020E0503060101010101" pitchFamily="34" charset="-79"/>
              </a:rPr>
              <a:t>, на одному з </a:t>
            </a:r>
            <a:r>
              <a:rPr lang="ru-RU" b="1" dirty="0" err="1">
                <a:cs typeface="FrankRuehl" panose="020E0503060101010101" pitchFamily="34" charset="-79"/>
              </a:rPr>
              <a:t>островів</a:t>
            </a:r>
            <a:r>
              <a:rPr lang="ru-RU" b="1" dirty="0">
                <a:cs typeface="FrankRuehl" panose="020E0503060101010101" pitchFamily="34" charset="-79"/>
              </a:rPr>
              <a:t> проживали </a:t>
            </a:r>
            <a:r>
              <a:rPr lang="ru-RU" b="1" dirty="0" err="1">
                <a:cs typeface="FrankRuehl" panose="020E0503060101010101" pitchFamily="34" charset="-79"/>
              </a:rPr>
              <a:t>велетні-циклопи</a:t>
            </a:r>
            <a:r>
              <a:rPr lang="ru-RU" b="1" dirty="0">
                <a:cs typeface="FrankRuehl" panose="020E0503060101010101" pitchFamily="34" charset="-79"/>
              </a:rPr>
              <a:t>, </a:t>
            </a:r>
            <a:r>
              <a:rPr lang="ru-RU" b="1" dirty="0" err="1">
                <a:cs typeface="FrankRuehl" panose="020E0503060101010101" pitchFamily="34" charset="-79"/>
              </a:rPr>
              <a:t>нащадки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богів</a:t>
            </a:r>
            <a:r>
              <a:rPr lang="ru-RU" b="1" dirty="0">
                <a:cs typeface="FrankRuehl" panose="020E0503060101010101" pitchFamily="34" charset="-79"/>
              </a:rPr>
              <a:t>, </a:t>
            </a:r>
            <a:r>
              <a:rPr lang="ru-RU" b="1" dirty="0" err="1">
                <a:cs typeface="FrankRuehl" panose="020E0503060101010101" pitchFamily="34" charset="-79"/>
              </a:rPr>
              <a:t>що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славилися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своєю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жорстокістю.Вони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мали</a:t>
            </a:r>
            <a:r>
              <a:rPr lang="ru-RU" b="1" dirty="0">
                <a:cs typeface="FrankRuehl" panose="020E0503060101010101" pitchFamily="34" charset="-79"/>
              </a:rPr>
              <a:t> на </a:t>
            </a:r>
            <a:r>
              <a:rPr lang="ru-RU" b="1" dirty="0" err="1">
                <a:cs typeface="FrankRuehl" panose="020E0503060101010101" pitchFamily="34" charset="-79"/>
              </a:rPr>
              <a:t>лобі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лише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одне</a:t>
            </a:r>
            <a:r>
              <a:rPr lang="ru-RU" b="1" dirty="0">
                <a:cs typeface="FrankRuehl" panose="020E0503060101010101" pitchFamily="34" charset="-79"/>
              </a:rPr>
              <a:t> </a:t>
            </a:r>
            <a:r>
              <a:rPr lang="ru-RU" b="1" dirty="0" err="1">
                <a:cs typeface="FrankRuehl" panose="020E0503060101010101" pitchFamily="34" charset="-79"/>
              </a:rPr>
              <a:t>непарне</a:t>
            </a:r>
            <a:r>
              <a:rPr lang="ru-RU" b="1" dirty="0">
                <a:cs typeface="FrankRuehl" panose="020E0503060101010101" pitchFamily="34" charset="-79"/>
              </a:rPr>
              <a:t> око.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589240"/>
            <a:ext cx="15335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05927" y="1563025"/>
            <a:ext cx="3323481" cy="172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445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Різноманітність</a:t>
            </a:r>
            <a:r>
              <a:rPr lang="uk-UA" sz="5400" dirty="0"/>
              <a:t> </a:t>
            </a:r>
            <a:r>
              <a:rPr lang="uk-U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ракоподібних 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3888548" cy="3508977"/>
          </a:xfrm>
          <a:solidFill>
            <a:schemeClr val="bg2">
              <a:lumMod val="60000"/>
              <a:lumOff val="4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68580" indent="0">
              <a:buNone/>
            </a:pPr>
            <a:r>
              <a:rPr lang="ru-RU" dirty="0"/>
              <a:t>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мешкає</a:t>
            </a:r>
            <a:r>
              <a:rPr lang="ru-RU" dirty="0"/>
              <a:t> </a:t>
            </a:r>
            <a:r>
              <a:rPr lang="ru-RU" b="1" i="1" dirty="0"/>
              <a:t>щитень </a:t>
            </a:r>
            <a:r>
              <a:rPr lang="ru-RU" b="1" i="1" dirty="0" err="1"/>
              <a:t>літній</a:t>
            </a:r>
            <a:r>
              <a:rPr lang="ru-RU" b="1" i="1" dirty="0"/>
              <a:t>.</a:t>
            </a:r>
            <a:r>
              <a:rPr lang="ru-RU" dirty="0"/>
              <a:t>  </a:t>
            </a:r>
            <a:r>
              <a:rPr lang="ru-RU" dirty="0" err="1"/>
              <a:t>Це</a:t>
            </a:r>
            <a:r>
              <a:rPr lang="ru-RU" dirty="0"/>
              <a:t> один з </a:t>
            </a:r>
            <a:r>
              <a:rPr lang="ru-RU" dirty="0" err="1"/>
              <a:t>найдавніших</a:t>
            </a:r>
            <a:r>
              <a:rPr lang="ru-RU" dirty="0"/>
              <a:t> </a:t>
            </a:r>
            <a:r>
              <a:rPr lang="ru-RU" dirty="0" err="1"/>
              <a:t>мешканців</a:t>
            </a:r>
            <a:r>
              <a:rPr lang="ru-RU" dirty="0"/>
              <a:t>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планети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пережив </a:t>
            </a:r>
            <a:r>
              <a:rPr lang="ru-RU" dirty="0" err="1"/>
              <a:t>динозаврів</a:t>
            </a:r>
            <a:r>
              <a:rPr lang="ru-RU" dirty="0"/>
              <a:t> і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викопних</a:t>
            </a:r>
            <a:r>
              <a:rPr lang="ru-RU" dirty="0"/>
              <a:t> </a:t>
            </a:r>
            <a:r>
              <a:rPr lang="ru-RU" dirty="0" err="1"/>
              <a:t>істот</a:t>
            </a:r>
            <a:r>
              <a:rPr lang="ru-RU" dirty="0"/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02065">
            <a:off x="5335746" y="2553814"/>
            <a:ext cx="2808895" cy="20417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683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Різноманітність ракоподібних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0805" y="2459595"/>
            <a:ext cx="6777317" cy="3508977"/>
          </a:xfrm>
        </p:spPr>
        <p:txBody>
          <a:bodyPr/>
          <a:lstStyle/>
          <a:p>
            <a:r>
              <a:rPr lang="ru-RU" dirty="0"/>
              <a:t>У морях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мешкають</a:t>
            </a:r>
            <a:r>
              <a:rPr lang="ru-RU" dirty="0"/>
              <a:t> креветки, раки-</a:t>
            </a:r>
            <a:r>
              <a:rPr lang="ru-RU" dirty="0" err="1"/>
              <a:t>самітники</a:t>
            </a:r>
            <a:r>
              <a:rPr lang="ru-RU" dirty="0"/>
              <a:t>, </a:t>
            </a:r>
            <a:r>
              <a:rPr lang="ru-RU" dirty="0" err="1"/>
              <a:t>краби</a:t>
            </a:r>
            <a:r>
              <a:rPr lang="ru-RU" dirty="0"/>
              <a:t>.</a:t>
            </a:r>
          </a:p>
          <a:p>
            <a:pPr lvl="0"/>
            <a:endParaRPr lang="ru-RU" dirty="0"/>
          </a:p>
          <a:p>
            <a:pPr lvl="0"/>
            <a:endParaRPr lang="ru-RU" dirty="0"/>
          </a:p>
          <a:p>
            <a:pPr lvl="0"/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" r="7428"/>
          <a:stretch/>
        </p:blipFill>
        <p:spPr bwMode="auto">
          <a:xfrm>
            <a:off x="4716016" y="4788832"/>
            <a:ext cx="1743837" cy="1214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" t="9911" r="-840" b="-2069"/>
          <a:stretch/>
        </p:blipFill>
        <p:spPr bwMode="auto">
          <a:xfrm>
            <a:off x="1120805" y="3650963"/>
            <a:ext cx="2581910" cy="142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-155" r="6855" b="7557"/>
          <a:stretch/>
        </p:blipFill>
        <p:spPr bwMode="auto">
          <a:xfrm>
            <a:off x="6057301" y="3573016"/>
            <a:ext cx="2238372" cy="1503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Мои документы\Downloads\Без названия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398" y="4797152"/>
            <a:ext cx="1725930" cy="1288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14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50982"/>
            <a:ext cx="4752646" cy="1209866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Різноманітність ракоподібних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23652"/>
            <a:ext cx="7200800" cy="3508977"/>
          </a:xfrm>
        </p:spPr>
        <p:txBody>
          <a:bodyPr/>
          <a:lstStyle/>
          <a:p>
            <a:r>
              <a:rPr lang="ru-RU" b="1" i="1" dirty="0"/>
              <a:t>Креветка </a:t>
            </a:r>
            <a:r>
              <a:rPr lang="ru-RU" b="1" i="1" dirty="0" err="1"/>
              <a:t>піщана</a:t>
            </a:r>
            <a:r>
              <a:rPr lang="ru-RU" b="1" i="1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захисне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нагадує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 </a:t>
            </a:r>
            <a:r>
              <a:rPr lang="ru-RU" dirty="0" err="1"/>
              <a:t>піщаного</a:t>
            </a:r>
            <a:r>
              <a:rPr lang="ru-RU" dirty="0"/>
              <a:t> дна.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захищає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ворогів</a:t>
            </a:r>
            <a:r>
              <a:rPr lang="ru-RU" dirty="0"/>
              <a:t>. </a:t>
            </a:r>
          </a:p>
          <a:p>
            <a:r>
              <a:rPr lang="ru-RU" dirty="0" err="1"/>
              <a:t>Щорічний</a:t>
            </a:r>
            <a:r>
              <a:rPr lang="ru-RU" dirty="0"/>
              <a:t> </a:t>
            </a:r>
            <a:r>
              <a:rPr lang="ru-RU" dirty="0" err="1"/>
              <a:t>світовий</a:t>
            </a:r>
            <a:r>
              <a:rPr lang="ru-RU" dirty="0"/>
              <a:t> </a:t>
            </a:r>
            <a:r>
              <a:rPr lang="ru-RU" dirty="0" err="1"/>
              <a:t>промисел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креветки </a:t>
            </a:r>
            <a:r>
              <a:rPr lang="ru-RU" dirty="0" err="1"/>
              <a:t>сягає</a:t>
            </a:r>
            <a:r>
              <a:rPr lang="ru-RU" dirty="0"/>
              <a:t> </a:t>
            </a:r>
            <a:r>
              <a:rPr lang="ru-RU" dirty="0" err="1"/>
              <a:t>десятків</a:t>
            </a:r>
            <a:r>
              <a:rPr lang="ru-RU" dirty="0"/>
              <a:t> </a:t>
            </a:r>
            <a:r>
              <a:rPr lang="ru-RU" dirty="0" err="1"/>
              <a:t>тисяч</a:t>
            </a:r>
            <a:r>
              <a:rPr lang="ru-RU" dirty="0"/>
              <a:t> тонн.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606166"/>
            <a:ext cx="1524000" cy="11301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AutoShape 2" descr="ÐÐ°ÑÑÐ¸Ð½ÐºÐ¸ Ð¿Ð¾ Ð·Ð°Ð¿ÑÐ¾ÑÑ ÐÑÐµÐ²ÐµÑÐºÐ° Ð¿ÑÑÐ°Ð½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140" y="764704"/>
            <a:ext cx="2381250" cy="1485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05064"/>
            <a:ext cx="2165226" cy="1914525"/>
          </a:xfrm>
          <a:prstGeom prst="rect">
            <a:avLst/>
          </a:prstGeom>
          <a:noFill/>
          <a:ln w="57150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902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Різноманітність ракоподібних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106559"/>
            <a:ext cx="4896660" cy="3508977"/>
          </a:xfrm>
          <a:solidFill>
            <a:schemeClr val="bg2">
              <a:lumMod val="20000"/>
              <a:lumOff val="8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/>
              <a:t>У </a:t>
            </a:r>
            <a:r>
              <a:rPr lang="ru-RU" dirty="0" err="1"/>
              <a:t>Чорному</a:t>
            </a:r>
            <a:r>
              <a:rPr lang="ru-RU" dirty="0"/>
              <a:t> </a:t>
            </a:r>
            <a:r>
              <a:rPr lang="ru-RU" dirty="0" err="1"/>
              <a:t>морі</a:t>
            </a:r>
            <a:r>
              <a:rPr lang="ru-RU" dirty="0"/>
              <a:t> </a:t>
            </a:r>
            <a:r>
              <a:rPr lang="ru-RU" dirty="0" err="1"/>
              <a:t>мешкає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раків-самітників</a:t>
            </a: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ru-RU" dirty="0"/>
              <a:t>Головогруди та </a:t>
            </a:r>
            <a:r>
              <a:rPr lang="ru-RU" dirty="0" err="1"/>
              <a:t>клешні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 добре </a:t>
            </a:r>
            <a:r>
              <a:rPr lang="ru-RU" dirty="0" err="1"/>
              <a:t>розвинені</a:t>
            </a:r>
            <a:r>
              <a:rPr lang="ru-RU" dirty="0"/>
              <a:t> та </a:t>
            </a:r>
            <a:r>
              <a:rPr lang="ru-RU" dirty="0" err="1"/>
              <a:t>вкрит</a:t>
            </a:r>
            <a:r>
              <a:rPr lang="uk-UA" dirty="0"/>
              <a:t>і</a:t>
            </a:r>
            <a:r>
              <a:rPr lang="ru-RU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захищені</a:t>
            </a:r>
            <a:r>
              <a:rPr lang="ru-RU" dirty="0"/>
              <a:t> твердим </a:t>
            </a:r>
            <a:r>
              <a:rPr lang="ru-RU" dirty="0" err="1"/>
              <a:t>покривом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як </a:t>
            </a:r>
            <a:r>
              <a:rPr lang="ru-RU" dirty="0" err="1"/>
              <a:t>м’ясисте</a:t>
            </a:r>
            <a:r>
              <a:rPr lang="ru-RU" dirty="0"/>
              <a:t> </a:t>
            </a:r>
            <a:r>
              <a:rPr lang="ru-RU" dirty="0" err="1"/>
              <a:t>черевце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тоненький </a:t>
            </a:r>
            <a:r>
              <a:rPr lang="ru-RU" dirty="0" err="1"/>
              <a:t>покрив</a:t>
            </a:r>
            <a:r>
              <a:rPr lang="ru-RU" dirty="0"/>
              <a:t>. </a:t>
            </a:r>
            <a:r>
              <a:rPr lang="ru-RU" dirty="0" err="1"/>
              <a:t>Молоді</a:t>
            </a:r>
            <a:r>
              <a:rPr lang="ru-RU" dirty="0"/>
              <a:t> рачки,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щойно</a:t>
            </a:r>
            <a:r>
              <a:rPr lang="ru-RU" dirty="0"/>
              <a:t> </a:t>
            </a:r>
            <a:r>
              <a:rPr lang="ru-RU" dirty="0" err="1"/>
              <a:t>вилупилися</a:t>
            </a:r>
            <a:r>
              <a:rPr lang="ru-RU" dirty="0"/>
              <a:t> з </a:t>
            </a:r>
            <a:r>
              <a:rPr lang="ru-RU" dirty="0" err="1"/>
              <a:t>яєць</a:t>
            </a:r>
            <a:r>
              <a:rPr lang="ru-RU" dirty="0"/>
              <a:t>, </a:t>
            </a:r>
            <a:r>
              <a:rPr lang="ru-RU" dirty="0" err="1"/>
              <a:t>знаходять</a:t>
            </a:r>
            <a:r>
              <a:rPr lang="ru-RU" dirty="0"/>
              <a:t> </a:t>
            </a:r>
            <a:r>
              <a:rPr lang="ru-RU" dirty="0" err="1"/>
              <a:t>черевоногих</a:t>
            </a:r>
            <a:r>
              <a:rPr lang="ru-RU" dirty="0"/>
              <a:t> </a:t>
            </a:r>
            <a:r>
              <a:rPr lang="ru-RU" dirty="0" err="1"/>
              <a:t>молюсків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черепашками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розмірів</a:t>
            </a:r>
            <a:r>
              <a:rPr lang="ru-RU" dirty="0"/>
              <a:t>, </a:t>
            </a:r>
            <a:r>
              <a:rPr lang="ru-RU" dirty="0" err="1"/>
              <a:t>з’їдають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, а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черевце</a:t>
            </a:r>
            <a:r>
              <a:rPr lang="ru-RU" dirty="0"/>
              <a:t> </a:t>
            </a:r>
            <a:r>
              <a:rPr lang="ru-RU" dirty="0" err="1"/>
              <a:t>ховають</a:t>
            </a:r>
            <a:r>
              <a:rPr lang="ru-RU" dirty="0"/>
              <a:t> у </a:t>
            </a:r>
            <a:r>
              <a:rPr lang="ru-RU" dirty="0" err="1"/>
              <a:t>спорожнілу</a:t>
            </a:r>
            <a:r>
              <a:rPr lang="ru-RU" dirty="0"/>
              <a:t> черепашку.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524000" cy="981075"/>
          </a:xfrm>
          <a:prstGeom prst="heptagon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435" y="3861048"/>
            <a:ext cx="279611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981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9600" dirty="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Impact" panose="020B0806030902050204" pitchFamily="34" charset="0"/>
                <a:cs typeface="Aharoni" panose="02010803020104030203" pitchFamily="2" charset="-79"/>
              </a:rPr>
              <a:t>Краби </a:t>
            </a:r>
            <a:endParaRPr lang="ru-RU" sz="9600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Impact" panose="020B080603090205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3528508" cy="3508977"/>
          </a:xfrm>
          <a:solidFill>
            <a:schemeClr val="bg2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У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крабів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черевце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вкорочене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й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підігнуте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головогруди,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які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вкриті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міцним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панциром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. Перша пара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ходильних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ніг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, як і в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річкових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раків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має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потужні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клешні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4"/>
            <a:ext cx="3314700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981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9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Краби</a:t>
            </a:r>
            <a:r>
              <a:rPr lang="uk-U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3456500" cy="3508977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трапляються</a:t>
            </a:r>
            <a:r>
              <a:rPr lang="ru-RU" dirty="0"/>
              <a:t> </a:t>
            </a:r>
            <a:r>
              <a:rPr lang="ru-RU" b="1" i="1" dirty="0"/>
              <a:t>краб </a:t>
            </a:r>
            <a:r>
              <a:rPr lang="ru-RU" b="1" i="1" dirty="0" err="1"/>
              <a:t>кам’яний</a:t>
            </a:r>
            <a:r>
              <a:rPr lang="ru-RU" b="1" i="1" dirty="0"/>
              <a:t> </a:t>
            </a:r>
            <a:r>
              <a:rPr lang="ru-RU" dirty="0"/>
              <a:t>та</a:t>
            </a:r>
          </a:p>
          <a:p>
            <a:pPr marL="68580" indent="0">
              <a:buNone/>
            </a:pPr>
            <a:r>
              <a:rPr lang="ru-RU" b="1" i="1" dirty="0"/>
              <a:t>краб </a:t>
            </a:r>
            <a:r>
              <a:rPr lang="ru-RU" b="1" i="1" dirty="0" err="1"/>
              <a:t>прісноводний</a:t>
            </a:r>
            <a:r>
              <a:rPr lang="ru-RU" b="1" i="1" dirty="0"/>
              <a:t>.</a:t>
            </a:r>
          </a:p>
          <a:p>
            <a:pPr marL="68580" indent="0">
              <a:buNone/>
            </a:pPr>
            <a:r>
              <a:rPr lang="ru-RU" dirty="0"/>
              <a:t>Вони </a:t>
            </a:r>
            <a:r>
              <a:rPr lang="ru-RU" dirty="0" err="1"/>
              <a:t>потребують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через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92896"/>
            <a:ext cx="3316287" cy="2670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09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err="1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Які</a:t>
            </a:r>
            <a:r>
              <a:rPr lang="ru-RU" b="1" dirty="0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err="1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ознаки</a:t>
            </a:r>
            <a:r>
              <a:rPr lang="ru-RU" b="1" dirty="0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err="1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притаманні</a:t>
            </a:r>
            <a:r>
              <a:rPr lang="ru-RU" b="1" dirty="0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br>
              <a:rPr lang="ru-RU" b="1" dirty="0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err="1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ракоподібним</a:t>
            </a:r>
            <a:r>
              <a:rPr lang="ru-RU" b="1" dirty="0">
                <a:ln w="18000">
                  <a:solidFill>
                    <a:schemeClr val="accent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76872"/>
            <a:ext cx="6777317" cy="3508977"/>
          </a:xfr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ru-RU" sz="3200" b="1" dirty="0" err="1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</a:rPr>
              <a:t>Ракоподібні</a:t>
            </a:r>
            <a:r>
              <a:rPr lang="ru-RU" sz="3200" b="1" dirty="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</a:rPr>
              <a:t> </a:t>
            </a:r>
            <a:r>
              <a:rPr lang="ru-RU" dirty="0"/>
              <a:t>–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переважно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мешканці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водойм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, тому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дихають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за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допомогою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зябер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Їхня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кутикула не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має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зовнішнього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шару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із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жироподібної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речовини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, тому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ці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тварини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не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витримують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пересихання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голові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розташовані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дві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пари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чутливих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вусиків</a:t>
            </a:r>
            <a:r>
              <a:rPr lang="ru-RU" b="1" dirty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9929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Поширення і охорона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4392604" cy="3508977"/>
          </a:xfrm>
        </p:spPr>
        <p:txBody>
          <a:bodyPr>
            <a:normAutofit lnSpcReduction="10000"/>
          </a:bodyPr>
          <a:lstStyle/>
          <a:p>
            <a:r>
              <a:rPr lang="ru-RU" sz="2000" b="1" dirty="0"/>
              <a:t>В </a:t>
            </a:r>
            <a:r>
              <a:rPr lang="ru-RU" sz="2000" b="1" dirty="0" err="1"/>
              <a:t>Україні</a:t>
            </a:r>
            <a:r>
              <a:rPr lang="ru-RU" sz="2000" b="1" dirty="0"/>
              <a:t> </a:t>
            </a:r>
            <a:r>
              <a:rPr lang="ru-RU" sz="2000" b="1" dirty="0" err="1"/>
              <a:t>поширені</a:t>
            </a:r>
            <a:r>
              <a:rPr lang="ru-RU" sz="2000" b="1" dirty="0"/>
              <a:t> </a:t>
            </a:r>
            <a:r>
              <a:rPr lang="ru-RU" sz="2000" b="1" dirty="0" err="1"/>
              <a:t>різні</a:t>
            </a:r>
            <a:r>
              <a:rPr lang="ru-RU" sz="2000" b="1" dirty="0"/>
              <a:t> </a:t>
            </a:r>
            <a:r>
              <a:rPr lang="ru-RU" sz="2000" b="1" dirty="0" err="1"/>
              <a:t>представники</a:t>
            </a:r>
            <a:r>
              <a:rPr lang="ru-RU" sz="2000" b="1" dirty="0"/>
              <a:t> </a:t>
            </a:r>
            <a:r>
              <a:rPr lang="ru-RU" sz="2000" b="1" dirty="0" err="1"/>
              <a:t>ракоподібних</a:t>
            </a:r>
            <a:r>
              <a:rPr lang="ru-RU" sz="2000" b="1" dirty="0"/>
              <a:t>. </a:t>
            </a:r>
            <a:r>
              <a:rPr lang="ru-RU" sz="2000" b="1" dirty="0" err="1"/>
              <a:t>Найвідоміші</a:t>
            </a:r>
            <a:r>
              <a:rPr lang="ru-RU" sz="2000" b="1" dirty="0"/>
              <a:t> з-</a:t>
            </a:r>
            <a:r>
              <a:rPr lang="ru-RU" sz="2000" b="1" dirty="0" err="1"/>
              <a:t>поміж</a:t>
            </a:r>
            <a:r>
              <a:rPr lang="ru-RU" sz="2000" b="1" dirty="0"/>
              <a:t> них – </a:t>
            </a: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довгопалий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і </a:t>
            </a: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широкопалий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/>
              <a:t>річкові</a:t>
            </a:r>
            <a:r>
              <a:rPr lang="ru-RU" sz="2000" b="1" dirty="0"/>
              <a:t> раки. </a:t>
            </a:r>
          </a:p>
          <a:p>
            <a:r>
              <a:rPr lang="ru-RU" sz="2000" b="1" dirty="0" err="1"/>
              <a:t>Широкопалий</a:t>
            </a:r>
            <a:r>
              <a:rPr lang="ru-RU" sz="2000" b="1" dirty="0"/>
              <a:t> </a:t>
            </a:r>
            <a:r>
              <a:rPr lang="ru-RU" sz="2000" b="1" dirty="0" err="1"/>
              <a:t>річковий</a:t>
            </a:r>
            <a:r>
              <a:rPr lang="ru-RU" sz="2000" b="1" dirty="0"/>
              <a:t> рак </a:t>
            </a:r>
            <a:r>
              <a:rPr lang="ru-RU" sz="2000" b="1" dirty="0" err="1"/>
              <a:t>потребує</a:t>
            </a:r>
            <a:r>
              <a:rPr lang="ru-RU" sz="2000" b="1" dirty="0"/>
              <a:t> </a:t>
            </a:r>
            <a:r>
              <a:rPr lang="ru-RU" sz="2000" b="1" dirty="0" err="1"/>
              <a:t>охорони</a:t>
            </a:r>
            <a:r>
              <a:rPr lang="ru-RU" sz="2000" b="1" dirty="0"/>
              <a:t>.  </a:t>
            </a:r>
            <a:r>
              <a:rPr lang="ru-RU" sz="2000" b="1" dirty="0" err="1"/>
              <a:t>Цей</a:t>
            </a:r>
            <a:r>
              <a:rPr lang="ru-RU" sz="2000" b="1" dirty="0"/>
              <a:t> вид занесено до </a:t>
            </a:r>
            <a:r>
              <a:rPr lang="ru-RU" sz="2000" b="1" dirty="0" err="1"/>
              <a:t>Міжнародної</a:t>
            </a:r>
            <a:r>
              <a:rPr lang="ru-RU" sz="2000" b="1" dirty="0"/>
              <a:t> </a:t>
            </a:r>
            <a:r>
              <a:rPr lang="ru-RU" sz="2000" b="1" dirty="0" err="1"/>
              <a:t>Червоної</a:t>
            </a:r>
            <a:r>
              <a:rPr lang="ru-RU" sz="2000" b="1" dirty="0"/>
              <a:t> книги та </a:t>
            </a:r>
            <a:r>
              <a:rPr lang="ru-RU" sz="2000" b="1" dirty="0" err="1"/>
              <a:t>Червоної</a:t>
            </a:r>
            <a:r>
              <a:rPr lang="ru-RU" sz="2000" b="1" dirty="0"/>
              <a:t> книги </a:t>
            </a:r>
            <a:r>
              <a:rPr lang="ru-RU" sz="2000" b="1" dirty="0" err="1"/>
              <a:t>України</a:t>
            </a:r>
            <a:r>
              <a:rPr lang="ru-RU" sz="2000" b="1" dirty="0"/>
              <a:t>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36096" y="2595528"/>
            <a:ext cx="2736304" cy="2201624"/>
          </a:xfrm>
          <a:prstGeom prst="hexagon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669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Impact" panose="020B0806030902050204" pitchFamily="34" charset="0"/>
              </a:rPr>
              <a:t>Різноманітність ракоподібних </a:t>
            </a:r>
            <a:endParaRPr lang="ru-RU" dirty="0"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2880436" cy="3508977"/>
          </a:xfr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sz="32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Омари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або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лобстери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мають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добре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розвинені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клешні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за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допомогою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яких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вони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розчавлюють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черепашки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молюсків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35625" y="2933327"/>
            <a:ext cx="3312366" cy="2287489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2355" y="637965"/>
            <a:ext cx="1042586" cy="720000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182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3888550" cy="1143000"/>
          </a:xfrm>
        </p:spPr>
        <p:txBody>
          <a:bodyPr>
            <a:noAutofit/>
          </a:bodyPr>
          <a:lstStyle/>
          <a:p>
            <a:r>
              <a:rPr lang="uk-UA" dirty="0">
                <a:latin typeface="Impact" panose="020B0806030902050204" pitchFamily="34" charset="0"/>
              </a:rPr>
              <a:t>Різноманітність</a:t>
            </a:r>
            <a:br>
              <a:rPr lang="uk-UA" dirty="0">
                <a:latin typeface="Impact" panose="020B0806030902050204" pitchFamily="34" charset="0"/>
              </a:rPr>
            </a:br>
            <a:r>
              <a:rPr lang="uk-UA" dirty="0">
                <a:latin typeface="Impact" panose="020B0806030902050204" pitchFamily="34" charset="0"/>
              </a:rPr>
              <a:t> ракоподібних </a:t>
            </a:r>
            <a:endParaRPr lang="ru-RU" dirty="0"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3"/>
            <a:ext cx="3888548" cy="3380028"/>
          </a:xfrm>
          <a:solidFill>
            <a:schemeClr val="bg2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40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Лангусти</a:t>
            </a:r>
            <a:r>
              <a:rPr lang="ru-RU" b="1" i="1" dirty="0"/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клешень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не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мають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68580" indent="0">
              <a:buNone/>
            </a:pP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Використовуючи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кінцівки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панцир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лангусти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здатні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видавати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голосні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звуки,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що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відлякують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ворогів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42772" y="1974052"/>
            <a:ext cx="4578936" cy="2880320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538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Роль у природі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Бокоплавами та </a:t>
            </a:r>
            <a:r>
              <a:rPr lang="ru-RU" b="1" dirty="0" err="1"/>
              <a:t>водяними</a:t>
            </a:r>
            <a:r>
              <a:rPr lang="ru-RU" b="1" dirty="0"/>
              <a:t> </a:t>
            </a:r>
            <a:r>
              <a:rPr lang="ru-RU" b="1" dirty="0" err="1"/>
              <a:t>віслюками</a:t>
            </a:r>
            <a:r>
              <a:rPr lang="ru-RU" b="1" dirty="0"/>
              <a:t> </a:t>
            </a:r>
            <a:r>
              <a:rPr lang="ru-RU" dirty="0" err="1"/>
              <a:t>живляться</a:t>
            </a:r>
            <a:r>
              <a:rPr lang="ru-RU" dirty="0"/>
              <a:t> </a:t>
            </a:r>
            <a:r>
              <a:rPr lang="ru-RU" dirty="0" err="1"/>
              <a:t>мешканці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риби</a:t>
            </a:r>
            <a:r>
              <a:rPr lang="ru-RU" dirty="0"/>
              <a:t>.</a:t>
            </a:r>
          </a:p>
          <a:p>
            <a:r>
              <a:rPr lang="uk-UA" b="1" dirty="0"/>
              <a:t>Мокриці: </a:t>
            </a:r>
            <a:r>
              <a:rPr lang="ru-RU" dirty="0" err="1"/>
              <a:t>беруть</a:t>
            </a:r>
            <a:r>
              <a:rPr lang="ru-RU" dirty="0"/>
              <a:t> участь у </a:t>
            </a:r>
            <a:r>
              <a:rPr lang="ru-RU" dirty="0" err="1"/>
              <a:t>процесах</a:t>
            </a:r>
            <a:r>
              <a:rPr lang="ru-RU" dirty="0"/>
              <a:t> </a:t>
            </a:r>
            <a:r>
              <a:rPr lang="ru-RU" dirty="0" err="1"/>
              <a:t>ґрунтоутворення</a:t>
            </a:r>
            <a:r>
              <a:rPr lang="ru-RU" dirty="0"/>
              <a:t>: </a:t>
            </a:r>
            <a:r>
              <a:rPr lang="ru-RU" dirty="0" err="1"/>
              <a:t>перероблюють</a:t>
            </a:r>
            <a:r>
              <a:rPr lang="ru-RU" dirty="0"/>
              <a:t> </a:t>
            </a:r>
            <a:r>
              <a:rPr lang="ru-RU" dirty="0" err="1"/>
              <a:t>рештки</a:t>
            </a:r>
            <a:r>
              <a:rPr lang="ru-RU" dirty="0"/>
              <a:t> </a:t>
            </a:r>
            <a:r>
              <a:rPr lang="ru-RU" dirty="0" err="1"/>
              <a:t>органіки</a:t>
            </a:r>
            <a:r>
              <a:rPr lang="ru-RU" dirty="0"/>
              <a:t>, </a:t>
            </a:r>
            <a:r>
              <a:rPr lang="ru-RU" dirty="0" err="1"/>
              <a:t>збагачують</a:t>
            </a:r>
            <a:r>
              <a:rPr lang="ru-RU" dirty="0"/>
              <a:t> нею </a:t>
            </a:r>
            <a:r>
              <a:rPr lang="ru-RU" dirty="0" err="1"/>
              <a:t>ґрунт</a:t>
            </a:r>
            <a:r>
              <a:rPr lang="ru-RU" dirty="0"/>
              <a:t>. </a:t>
            </a:r>
          </a:p>
          <a:p>
            <a:r>
              <a:rPr lang="ru-RU" b="1" dirty="0" err="1"/>
              <a:t>Річкові</a:t>
            </a:r>
            <a:r>
              <a:rPr lang="ru-RU" b="1" dirty="0"/>
              <a:t> раки </a:t>
            </a:r>
            <a:r>
              <a:rPr lang="ru-RU" dirty="0" err="1"/>
              <a:t>населяють</a:t>
            </a:r>
            <a:r>
              <a:rPr lang="ru-RU" dirty="0"/>
              <a:t> </a:t>
            </a:r>
            <a:r>
              <a:rPr lang="ru-RU" dirty="0" err="1"/>
              <a:t>водойми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чистою водою та </a:t>
            </a:r>
            <a:r>
              <a:rPr lang="ru-RU" dirty="0" err="1"/>
              <a:t>високим</a:t>
            </a:r>
            <a:r>
              <a:rPr lang="ru-RU" dirty="0"/>
              <a:t> </a:t>
            </a:r>
            <a:r>
              <a:rPr lang="ru-RU" dirty="0" err="1"/>
              <a:t>умістом</a:t>
            </a:r>
            <a:r>
              <a:rPr lang="ru-RU" dirty="0"/>
              <a:t> </a:t>
            </a:r>
            <a:r>
              <a:rPr lang="ru-RU" dirty="0" err="1"/>
              <a:t>кисню</a:t>
            </a:r>
            <a:r>
              <a:rPr lang="ru-RU" dirty="0"/>
              <a:t>. Тому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покажчиками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9828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dirty="0">
                <a:ln>
                  <a:solidFill>
                    <a:schemeClr val="accent1">
                      <a:lumMod val="50000"/>
                    </a:schemeClr>
                  </a:solidFill>
                </a:ln>
              </a:rPr>
              <a:t>Промислове значення </a:t>
            </a:r>
            <a:endParaRPr lang="ru-RU" sz="4800" dirty="0">
              <a:ln>
                <a:solidFill>
                  <a:schemeClr val="accent1">
                    <a:lumMod val="50000"/>
                  </a:schemeClr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2">
              <a:lumMod val="40000"/>
              <a:lumOff val="6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68580" indent="0">
              <a:buNone/>
            </a:pPr>
            <a:r>
              <a:rPr lang="ru-RU" dirty="0">
                <a:ln>
                  <a:solidFill>
                    <a:schemeClr val="accent5"/>
                  </a:solidFill>
                </a:ln>
              </a:rPr>
              <a:t>До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промислових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видів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ракоподібних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 належать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різні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види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омарів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 і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лангустів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,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що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 </a:t>
            </a:r>
            <a:r>
              <a:rPr lang="ru-RU" dirty="0" err="1">
                <a:ln>
                  <a:solidFill>
                    <a:schemeClr val="accent5"/>
                  </a:solidFill>
                </a:ln>
              </a:rPr>
              <a:t>мешкають</a:t>
            </a:r>
            <a:r>
              <a:rPr lang="ru-RU" dirty="0">
                <a:ln>
                  <a:solidFill>
                    <a:schemeClr val="accent5"/>
                  </a:solidFill>
                </a:ln>
              </a:rPr>
              <a:t> у морях</a:t>
            </a:r>
          </a:p>
          <a:p>
            <a:endParaRPr lang="ru-RU" dirty="0">
              <a:ln>
                <a:solidFill>
                  <a:schemeClr val="accent5"/>
                </a:solidFill>
              </a:ln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73016"/>
            <a:ext cx="4944955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4814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Цікаво</a:t>
            </a:r>
            <a:r>
              <a:rPr lang="ru-RU" b="1" dirty="0"/>
              <a:t>!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1772816"/>
            <a:ext cx="4464612" cy="4059813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err="1"/>
              <a:t>Ваблячий</a:t>
            </a:r>
            <a:r>
              <a:rPr lang="ru-RU" b="1" i="1" dirty="0"/>
              <a:t> краб </a:t>
            </a:r>
            <a:r>
              <a:rPr lang="ru-RU" dirty="0" err="1"/>
              <a:t>живе</a:t>
            </a:r>
            <a:r>
              <a:rPr lang="ru-RU" dirty="0"/>
              <a:t> у </a:t>
            </a:r>
            <a:r>
              <a:rPr lang="ru-RU" dirty="0" err="1"/>
              <a:t>припливно-відпливній</a:t>
            </a:r>
            <a:r>
              <a:rPr lang="ru-RU" dirty="0"/>
              <a:t> </a:t>
            </a:r>
            <a:r>
              <a:rPr lang="ru-RU" dirty="0" err="1"/>
              <a:t>зоні</a:t>
            </a:r>
            <a:r>
              <a:rPr lang="ru-RU" dirty="0"/>
              <a:t> </a:t>
            </a:r>
            <a:r>
              <a:rPr lang="ru-RU" dirty="0" err="1"/>
              <a:t>морів</a:t>
            </a:r>
            <a:r>
              <a:rPr lang="ru-RU" dirty="0"/>
              <a:t>. Свою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краб </a:t>
            </a:r>
            <a:r>
              <a:rPr lang="ru-RU" dirty="0" err="1"/>
              <a:t>дістав</a:t>
            </a:r>
            <a:r>
              <a:rPr lang="ru-RU" dirty="0"/>
              <a:t>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особливостям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небезпеки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відступає</a:t>
            </a:r>
            <a:r>
              <a:rPr lang="ru-RU" dirty="0"/>
              <a:t> до води </a:t>
            </a:r>
            <a:r>
              <a:rPr lang="ru-RU" dirty="0" err="1"/>
              <a:t>задкуючи</a:t>
            </a:r>
            <a:r>
              <a:rPr lang="ru-RU" dirty="0"/>
              <a:t> і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захисні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клешень</a:t>
            </a:r>
            <a:r>
              <a:rPr lang="ru-RU" dirty="0"/>
              <a:t>. </a:t>
            </a:r>
            <a:r>
              <a:rPr lang="ru-RU" dirty="0" err="1"/>
              <a:t>Створюється</a:t>
            </a:r>
            <a:r>
              <a:rPr lang="ru-RU" dirty="0"/>
              <a:t> </a:t>
            </a:r>
            <a:r>
              <a:rPr lang="ru-RU" dirty="0" err="1"/>
              <a:t>враження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краб </a:t>
            </a:r>
            <a:r>
              <a:rPr lang="ru-RU" dirty="0" err="1"/>
              <a:t>запрошує</a:t>
            </a:r>
            <a:r>
              <a:rPr lang="ru-RU" dirty="0"/>
              <a:t> («вабить») ворога разом </a:t>
            </a:r>
            <a:r>
              <a:rPr lang="ru-RU" dirty="0" err="1"/>
              <a:t>із</a:t>
            </a:r>
            <a:r>
              <a:rPr lang="ru-RU" dirty="0"/>
              <a:t> собою у воду.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233" y="1196752"/>
            <a:ext cx="20669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ÐÑÐ°Ð³Ð¸ ÐºÑÐ°Ð±Ð¾Ð² Ð¼Ð°Ð½ÑÑÐ¸Ñ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53136"/>
            <a:ext cx="17526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187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Цікаво</a:t>
            </a:r>
            <a:r>
              <a:rPr lang="ru-RU" b="1" dirty="0"/>
              <a:t>!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/>
              <a:t>Краб </a:t>
            </a:r>
            <a:r>
              <a:rPr lang="ru-RU" b="1" i="1" dirty="0" err="1"/>
              <a:t>пальмовий</a:t>
            </a:r>
            <a:r>
              <a:rPr lang="ru-RU" b="1" i="1" dirty="0"/>
              <a:t> </a:t>
            </a:r>
            <a:r>
              <a:rPr lang="ru-RU" b="1" i="1" dirty="0" err="1"/>
              <a:t>злодій</a:t>
            </a:r>
            <a:r>
              <a:rPr lang="ru-RU" b="1" i="1" dirty="0"/>
              <a:t> </a:t>
            </a:r>
            <a:r>
              <a:rPr lang="ru-RU" dirty="0" err="1"/>
              <a:t>отримав</a:t>
            </a:r>
            <a:r>
              <a:rPr lang="ru-RU" dirty="0"/>
              <a:t> свою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непорозумінню</a:t>
            </a:r>
            <a:r>
              <a:rPr lang="ru-RU" dirty="0"/>
              <a:t>. </a:t>
            </a:r>
            <a:r>
              <a:rPr lang="ru-RU" dirty="0" err="1"/>
              <a:t>Довгий</a:t>
            </a:r>
            <a:r>
              <a:rPr lang="ru-RU" dirty="0"/>
              <a:t> час </a:t>
            </a:r>
            <a:r>
              <a:rPr lang="ru-RU" dirty="0" err="1"/>
              <a:t>вважали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мешканці</a:t>
            </a:r>
            <a:r>
              <a:rPr lang="ru-RU" dirty="0"/>
              <a:t> </a:t>
            </a:r>
            <a:r>
              <a:rPr lang="ru-RU" dirty="0" err="1"/>
              <a:t>піщаних</a:t>
            </a:r>
            <a:r>
              <a:rPr lang="ru-RU" dirty="0"/>
              <a:t> </a:t>
            </a:r>
            <a:r>
              <a:rPr lang="ru-RU" dirty="0" err="1"/>
              <a:t>пляжів</a:t>
            </a:r>
            <a:r>
              <a:rPr lang="ru-RU" dirty="0"/>
              <a:t> </a:t>
            </a:r>
            <a:r>
              <a:rPr lang="ru-RU" dirty="0" err="1"/>
              <a:t>тропічних</a:t>
            </a:r>
            <a:r>
              <a:rPr lang="ru-RU" dirty="0"/>
              <a:t> </a:t>
            </a:r>
            <a:r>
              <a:rPr lang="ru-RU" dirty="0" err="1"/>
              <a:t>островів</a:t>
            </a:r>
            <a:r>
              <a:rPr lang="ru-RU" dirty="0"/>
              <a:t> </a:t>
            </a:r>
            <a:r>
              <a:rPr lang="ru-RU" dirty="0" err="1"/>
              <a:t>залазять</a:t>
            </a:r>
            <a:r>
              <a:rPr lang="ru-RU" dirty="0"/>
              <a:t> на </a:t>
            </a:r>
            <a:r>
              <a:rPr lang="ru-RU" dirty="0" err="1"/>
              <a:t>пальми</a:t>
            </a:r>
            <a:r>
              <a:rPr lang="ru-RU" dirty="0"/>
              <a:t>, </a:t>
            </a:r>
            <a:r>
              <a:rPr lang="ru-RU" dirty="0" err="1"/>
              <a:t>зрізують</a:t>
            </a:r>
            <a:r>
              <a:rPr lang="ru-RU" dirty="0"/>
              <a:t> клешнями </a:t>
            </a:r>
            <a:r>
              <a:rPr lang="ru-RU" dirty="0" err="1"/>
              <a:t>кокосові</a:t>
            </a:r>
            <a:r>
              <a:rPr lang="ru-RU" dirty="0"/>
              <a:t> </a:t>
            </a:r>
            <a:r>
              <a:rPr lang="ru-RU" dirty="0" err="1"/>
              <a:t>горіхи</a:t>
            </a:r>
            <a:r>
              <a:rPr lang="ru-RU" dirty="0"/>
              <a:t> та </a:t>
            </a:r>
            <a:r>
              <a:rPr lang="ru-RU" dirty="0" err="1"/>
              <a:t>живляться</a:t>
            </a:r>
            <a:r>
              <a:rPr lang="ru-RU" dirty="0"/>
              <a:t>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м’якушем</a:t>
            </a:r>
            <a:r>
              <a:rPr lang="ru-RU" dirty="0"/>
              <a:t>. Але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 не </a:t>
            </a:r>
            <a:r>
              <a:rPr lang="ru-RU" dirty="0" err="1"/>
              <a:t>підтвердилися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краби</a:t>
            </a:r>
            <a:r>
              <a:rPr lang="ru-RU" dirty="0"/>
              <a:t> не </a:t>
            </a:r>
            <a:r>
              <a:rPr lang="ru-RU" dirty="0" err="1"/>
              <a:t>здатні</a:t>
            </a:r>
            <a:r>
              <a:rPr lang="ru-RU" dirty="0"/>
              <a:t> </a:t>
            </a:r>
            <a:r>
              <a:rPr lang="ru-RU" dirty="0" err="1"/>
              <a:t>розламувати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клешень</a:t>
            </a:r>
            <a:r>
              <a:rPr lang="ru-RU" dirty="0"/>
              <a:t> </a:t>
            </a:r>
            <a:r>
              <a:rPr lang="ru-RU" dirty="0" err="1"/>
              <a:t>шкаралупу</a:t>
            </a:r>
            <a:r>
              <a:rPr lang="ru-RU" dirty="0"/>
              <a:t> </a:t>
            </a:r>
            <a:r>
              <a:rPr lang="ru-RU" dirty="0" err="1"/>
              <a:t>кокосових</a:t>
            </a:r>
            <a:r>
              <a:rPr lang="ru-RU" dirty="0"/>
              <a:t> </a:t>
            </a:r>
            <a:r>
              <a:rPr lang="ru-RU" dirty="0" err="1"/>
              <a:t>горіхів</a:t>
            </a:r>
            <a:r>
              <a:rPr lang="ru-RU" dirty="0"/>
              <a:t>. </a:t>
            </a:r>
            <a:r>
              <a:rPr lang="ru-RU" dirty="0" err="1"/>
              <a:t>Насправді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хижа</a:t>
            </a:r>
            <a:r>
              <a:rPr lang="ru-RU" dirty="0"/>
              <a:t> </a:t>
            </a:r>
            <a:r>
              <a:rPr lang="ru-RU" dirty="0" err="1"/>
              <a:t>тварина</a:t>
            </a:r>
            <a:r>
              <a:rPr lang="ru-RU" dirty="0"/>
              <a:t> залазить на </a:t>
            </a:r>
            <a:r>
              <a:rPr lang="ru-RU" dirty="0" err="1"/>
              <a:t>пальми</a:t>
            </a:r>
            <a:r>
              <a:rPr lang="ru-RU" dirty="0"/>
              <a:t> в </a:t>
            </a:r>
            <a:r>
              <a:rPr lang="ru-RU" dirty="0" err="1"/>
              <a:t>пошуках</a:t>
            </a:r>
            <a:r>
              <a:rPr lang="ru-RU" dirty="0"/>
              <a:t>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безхребетних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2" y="1052736"/>
            <a:ext cx="12858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9638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УЗАГАЛЬНЕННЯ ЗНАНЬ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400" b="1" dirty="0"/>
              <a:t>Для </a:t>
            </a:r>
            <a:r>
              <a:rPr lang="ru-RU" sz="3400" b="1" dirty="0" err="1"/>
              <a:t>ракоподібних</a:t>
            </a:r>
            <a:r>
              <a:rPr lang="ru-RU" sz="3400" b="1" dirty="0"/>
              <a:t> </a:t>
            </a:r>
            <a:r>
              <a:rPr lang="ru-RU" sz="3400" b="1" dirty="0" err="1"/>
              <a:t>характерні</a:t>
            </a:r>
            <a:r>
              <a:rPr lang="ru-RU" sz="3400" b="1" dirty="0"/>
              <a:t> </a:t>
            </a:r>
            <a:r>
              <a:rPr lang="ru-RU" sz="3400" b="1" dirty="0" err="1"/>
              <a:t>такі</a:t>
            </a:r>
            <a:r>
              <a:rPr lang="ru-RU" sz="3400" b="1" dirty="0"/>
              <a:t> </a:t>
            </a:r>
            <a:r>
              <a:rPr lang="ru-RU" sz="3400" b="1" dirty="0" err="1"/>
              <a:t>ознаки</a:t>
            </a:r>
            <a:r>
              <a:rPr lang="ru-RU" sz="3400" b="1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/>
              <a:t>головогруди;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/>
              <a:t> </a:t>
            </a:r>
            <a:r>
              <a:rPr lang="ru-RU" b="1" i="1" dirty="0" err="1"/>
              <a:t>наявність</a:t>
            </a:r>
            <a:r>
              <a:rPr lang="ru-RU" b="1" i="1" dirty="0"/>
              <a:t> </a:t>
            </a:r>
            <a:r>
              <a:rPr lang="ru-RU" b="1" i="1" dirty="0" err="1"/>
              <a:t>двох</a:t>
            </a:r>
            <a:r>
              <a:rPr lang="ru-RU" b="1" i="1" dirty="0"/>
              <a:t> пар </a:t>
            </a:r>
            <a:r>
              <a:rPr lang="ru-RU" b="1" i="1" dirty="0" err="1"/>
              <a:t>вусиків</a:t>
            </a:r>
            <a:r>
              <a:rPr lang="ru-RU" b="1" i="1" dirty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 err="1"/>
              <a:t>складні</a:t>
            </a:r>
            <a:r>
              <a:rPr lang="ru-RU" b="1" i="1" dirty="0"/>
              <a:t> </a:t>
            </a:r>
            <a:r>
              <a:rPr lang="ru-RU" b="1" i="1" dirty="0" err="1"/>
              <a:t>очі</a:t>
            </a:r>
            <a:r>
              <a:rPr lang="ru-RU" b="1" i="1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/>
              <a:t> </a:t>
            </a:r>
            <a:r>
              <a:rPr lang="ru-RU" b="1" i="1" dirty="0" err="1"/>
              <a:t>органи</a:t>
            </a:r>
            <a:r>
              <a:rPr lang="ru-RU" b="1" i="1" dirty="0"/>
              <a:t> </a:t>
            </a:r>
            <a:r>
              <a:rPr lang="ru-RU" b="1" i="1" dirty="0" err="1"/>
              <a:t>дихання</a:t>
            </a:r>
            <a:r>
              <a:rPr lang="ru-RU" b="1" i="1" dirty="0"/>
              <a:t> – </a:t>
            </a:r>
            <a:r>
              <a:rPr lang="ru-RU" b="1" i="1" dirty="0" err="1"/>
              <a:t>зябра</a:t>
            </a:r>
            <a:r>
              <a:rPr lang="ru-RU" b="1" i="1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/>
              <a:t> </a:t>
            </a:r>
            <a:r>
              <a:rPr lang="ru-RU" b="1" i="1" dirty="0" err="1"/>
              <a:t>більшість</a:t>
            </a:r>
            <a:r>
              <a:rPr lang="ru-RU" b="1" i="1" dirty="0"/>
              <a:t> </a:t>
            </a:r>
            <a:r>
              <a:rPr lang="ru-RU" b="1" i="1" dirty="0" err="1"/>
              <a:t>видів</a:t>
            </a:r>
            <a:r>
              <a:rPr lang="ru-RU" b="1" i="1" dirty="0"/>
              <a:t> </a:t>
            </a:r>
            <a:r>
              <a:rPr lang="ru-RU" b="1" i="1" dirty="0" err="1"/>
              <a:t>мешкає</a:t>
            </a:r>
            <a:r>
              <a:rPr lang="ru-RU" b="1" i="1" dirty="0"/>
              <a:t> у </a:t>
            </a:r>
            <a:r>
              <a:rPr lang="ru-RU" b="1" i="1" dirty="0" err="1"/>
              <a:t>водоймах</a:t>
            </a:r>
            <a:r>
              <a:rPr lang="ru-RU" b="1" i="1" dirty="0"/>
              <a:t>, </a:t>
            </a:r>
            <a:r>
              <a:rPr lang="ru-RU" b="1" i="1" dirty="0" err="1"/>
              <a:t>деякі</a:t>
            </a:r>
            <a:r>
              <a:rPr lang="ru-RU" b="1" i="1" dirty="0"/>
              <a:t> (</a:t>
            </a:r>
            <a:r>
              <a:rPr lang="ru-RU" b="1" i="1" dirty="0" err="1"/>
              <a:t>наприклад</a:t>
            </a:r>
            <a:r>
              <a:rPr lang="ru-RU" b="1" i="1" dirty="0"/>
              <a:t>, </a:t>
            </a:r>
            <a:r>
              <a:rPr lang="ru-RU" b="1" i="1" dirty="0" err="1"/>
              <a:t>мокриці</a:t>
            </a:r>
            <a:r>
              <a:rPr lang="ru-RU" b="1" i="1" dirty="0"/>
              <a:t>) – у </a:t>
            </a:r>
            <a:r>
              <a:rPr lang="ru-RU" b="1" i="1" dirty="0" err="1"/>
              <a:t>вологих</a:t>
            </a:r>
            <a:r>
              <a:rPr lang="ru-RU" b="1" i="1" dirty="0"/>
              <a:t> </a:t>
            </a:r>
            <a:r>
              <a:rPr lang="ru-RU" b="1" i="1" dirty="0" err="1"/>
              <a:t>місцях</a:t>
            </a:r>
            <a:r>
              <a:rPr lang="ru-RU" b="1" i="1" dirty="0"/>
              <a:t> суходолу.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dirty="0"/>
              <a:t> </a:t>
            </a:r>
            <a:r>
              <a:rPr lang="ru-RU" b="1" i="1" dirty="0" err="1"/>
              <a:t>Розвиток</a:t>
            </a:r>
            <a:r>
              <a:rPr lang="ru-RU" b="1" i="1" dirty="0"/>
              <a:t> </a:t>
            </a:r>
            <a:r>
              <a:rPr lang="ru-RU" b="1" i="1" dirty="0" err="1"/>
              <a:t>прямий</a:t>
            </a:r>
            <a:r>
              <a:rPr lang="ru-RU" b="1" i="1" dirty="0"/>
              <a:t>.</a:t>
            </a:r>
          </a:p>
          <a:p>
            <a:r>
              <a:rPr lang="ru-RU" sz="3100" b="1" dirty="0" err="1"/>
              <a:t>Серед</a:t>
            </a:r>
            <a:r>
              <a:rPr lang="ru-RU" sz="3100" b="1" dirty="0"/>
              <a:t> </a:t>
            </a:r>
            <a:r>
              <a:rPr lang="ru-RU" sz="3100" b="1" dirty="0" err="1"/>
              <a:t>ракоподібних</a:t>
            </a:r>
            <a:r>
              <a:rPr lang="ru-RU" sz="3100" b="1" dirty="0"/>
              <a:t> </a:t>
            </a:r>
            <a:r>
              <a:rPr lang="ru-RU" sz="3100" b="1" dirty="0" err="1"/>
              <a:t>багато</a:t>
            </a:r>
            <a:r>
              <a:rPr lang="ru-RU" sz="3100" b="1" dirty="0"/>
              <a:t> </a:t>
            </a:r>
            <a:r>
              <a:rPr lang="ru-RU" sz="3100" b="1" dirty="0" err="1"/>
              <a:t>промислових</a:t>
            </a:r>
            <a:r>
              <a:rPr lang="ru-RU" sz="3100" b="1" dirty="0"/>
              <a:t> </a:t>
            </a:r>
            <a:r>
              <a:rPr lang="ru-RU" sz="3100" b="1" dirty="0" err="1"/>
              <a:t>видів</a:t>
            </a:r>
            <a:r>
              <a:rPr lang="ru-RU" sz="3100" b="1" dirty="0"/>
              <a:t>, </a:t>
            </a:r>
            <a:r>
              <a:rPr lang="ru-RU" sz="3100" b="1" dirty="0" err="1"/>
              <a:t>які</a:t>
            </a:r>
            <a:r>
              <a:rPr lang="ru-RU" sz="3100" b="1" dirty="0"/>
              <a:t> </a:t>
            </a:r>
            <a:r>
              <a:rPr lang="ru-RU" sz="3100" b="1" dirty="0" err="1"/>
              <a:t>споживає</a:t>
            </a:r>
            <a:r>
              <a:rPr lang="ru-RU" sz="3100" b="1" dirty="0"/>
              <a:t> </a:t>
            </a:r>
            <a:r>
              <a:rPr lang="ru-RU" sz="3100" b="1" dirty="0" err="1"/>
              <a:t>людина</a:t>
            </a:r>
            <a:r>
              <a:rPr lang="ru-RU" sz="3100" b="1" dirty="0"/>
              <a:t>; вони </a:t>
            </a:r>
            <a:r>
              <a:rPr lang="ru-RU" sz="3100" b="1" dirty="0" err="1"/>
              <a:t>самі</a:t>
            </a:r>
            <a:r>
              <a:rPr lang="ru-RU" sz="3100" b="1" dirty="0"/>
              <a:t> є поживою для </a:t>
            </a:r>
            <a:r>
              <a:rPr lang="ru-RU" sz="3100" b="1" dirty="0" err="1"/>
              <a:t>різних</a:t>
            </a:r>
            <a:r>
              <a:rPr lang="ru-RU" sz="3100" b="1" dirty="0"/>
              <a:t> </a:t>
            </a:r>
            <a:r>
              <a:rPr lang="ru-RU" sz="3100" b="1" dirty="0" err="1"/>
              <a:t>тварин</a:t>
            </a:r>
            <a:r>
              <a:rPr lang="ru-RU" sz="31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6666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Перевірте</a:t>
            </a:r>
            <a:r>
              <a:rPr lang="ru-RU" b="1" dirty="0"/>
              <a:t> </a:t>
            </a:r>
            <a:r>
              <a:rPr lang="ru-RU" b="1" dirty="0" err="1"/>
              <a:t>здобуті</a:t>
            </a:r>
            <a:r>
              <a:rPr lang="ru-RU" b="1" dirty="0"/>
              <a:t> </a:t>
            </a:r>
            <a:r>
              <a:rPr lang="ru-RU" b="1" dirty="0" err="1"/>
              <a:t>знання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 </a:t>
            </a:r>
            <a:r>
              <a:rPr lang="ru-RU" dirty="0" err="1"/>
              <a:t>притаманні</a:t>
            </a:r>
            <a:r>
              <a:rPr lang="ru-RU" dirty="0"/>
              <a:t> </a:t>
            </a:r>
            <a:r>
              <a:rPr lang="ru-RU" dirty="0" err="1"/>
              <a:t>ракоподібним</a:t>
            </a:r>
            <a:r>
              <a:rPr lang="ru-RU" dirty="0"/>
              <a:t>?</a:t>
            </a:r>
          </a:p>
          <a:p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ракоподібних</a:t>
            </a:r>
            <a:r>
              <a:rPr lang="ru-RU" dirty="0"/>
              <a:t> </a:t>
            </a:r>
            <a:r>
              <a:rPr lang="ru-RU" dirty="0" err="1"/>
              <a:t>мешкають</a:t>
            </a:r>
            <a:r>
              <a:rPr lang="ru-RU" dirty="0"/>
              <a:t> у</a:t>
            </a:r>
          </a:p>
          <a:p>
            <a:pPr marL="68580" indent="0">
              <a:buNone/>
            </a:pPr>
            <a:r>
              <a:rPr lang="ru-RU" dirty="0" err="1"/>
              <a:t>прісних</a:t>
            </a:r>
            <a:r>
              <a:rPr lang="ru-RU" dirty="0"/>
              <a:t> </a:t>
            </a:r>
            <a:r>
              <a:rPr lang="ru-RU" dirty="0" err="1"/>
              <a:t>водоймах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? </a:t>
            </a:r>
          </a:p>
          <a:p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представники</a:t>
            </a:r>
            <a:r>
              <a:rPr lang="ru-RU" dirty="0"/>
              <a:t> </a:t>
            </a:r>
            <a:r>
              <a:rPr lang="ru-RU" dirty="0" err="1"/>
              <a:t>ракоподібних</a:t>
            </a:r>
            <a:r>
              <a:rPr lang="ru-RU" dirty="0"/>
              <a:t> </a:t>
            </a:r>
            <a:r>
              <a:rPr lang="ru-RU" dirty="0" err="1"/>
              <a:t>мешкають</a:t>
            </a:r>
            <a:r>
              <a:rPr lang="ru-RU" dirty="0"/>
              <a:t> на </a:t>
            </a:r>
            <a:r>
              <a:rPr lang="ru-RU" dirty="0" err="1"/>
              <a:t>суходолі</a:t>
            </a:r>
            <a:r>
              <a:rPr lang="ru-RU" dirty="0"/>
              <a:t>? </a:t>
            </a:r>
          </a:p>
          <a:p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ракоподібні</a:t>
            </a:r>
            <a:r>
              <a:rPr lang="ru-RU" dirty="0"/>
              <a:t> </a:t>
            </a:r>
            <a:r>
              <a:rPr lang="ru-RU" dirty="0" err="1"/>
              <a:t>мешкають</a:t>
            </a:r>
            <a:r>
              <a:rPr lang="ru-RU" dirty="0"/>
              <a:t> у морях? </a:t>
            </a:r>
          </a:p>
          <a:p>
            <a:r>
              <a:rPr lang="ru-RU" dirty="0"/>
              <a:t> Яка  роль </a:t>
            </a:r>
            <a:r>
              <a:rPr lang="ru-RU" dirty="0" err="1"/>
              <a:t>ракоподібних</a:t>
            </a:r>
            <a:r>
              <a:rPr lang="ru-RU" dirty="0"/>
              <a:t> у </a:t>
            </a:r>
            <a:r>
              <a:rPr lang="ru-RU" dirty="0" err="1"/>
              <a:t>природі</a:t>
            </a:r>
            <a:r>
              <a:rPr lang="ru-RU" dirty="0"/>
              <a:t> та </a:t>
            </a:r>
            <a:r>
              <a:rPr lang="ru-RU" dirty="0" err="1"/>
              <a:t>житті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5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Цікаво</a:t>
            </a:r>
            <a:r>
              <a:rPr lang="ru-RU" b="1" dirty="0"/>
              <a:t>!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3843789"/>
          </a:xfrm>
        </p:spPr>
        <p:txBody>
          <a:bodyPr>
            <a:normAutofit/>
          </a:bodyPr>
          <a:lstStyle/>
          <a:p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промислове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дрібні</a:t>
            </a:r>
            <a:r>
              <a:rPr lang="ru-RU" dirty="0"/>
              <a:t> </a:t>
            </a:r>
            <a:r>
              <a:rPr lang="ru-RU" dirty="0" err="1"/>
              <a:t>планктонні</a:t>
            </a:r>
            <a:r>
              <a:rPr lang="ru-RU" dirty="0"/>
              <a:t> </a:t>
            </a:r>
            <a:r>
              <a:rPr lang="ru-RU" b="1" i="1" dirty="0" err="1"/>
              <a:t>евфаузієві</a:t>
            </a:r>
            <a:r>
              <a:rPr lang="ru-RU" b="1" i="1" dirty="0"/>
              <a:t> рачки</a:t>
            </a:r>
            <a:r>
              <a:rPr lang="ru-RU" dirty="0"/>
              <a:t>. Вони </a:t>
            </a:r>
            <a:r>
              <a:rPr lang="ru-RU" dirty="0" err="1"/>
              <a:t>відомі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побутовою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«</a:t>
            </a:r>
            <a:r>
              <a:rPr lang="ru-RU" dirty="0" err="1"/>
              <a:t>кріль</a:t>
            </a:r>
            <a:r>
              <a:rPr lang="ru-RU" dirty="0"/>
              <a:t>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437112"/>
            <a:ext cx="252412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9906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4248590" cy="1143000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uk-U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Зовнішня будова  рака річкового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492896"/>
            <a:ext cx="6696860" cy="3339733"/>
          </a:xfrm>
          <a:solidFill>
            <a:schemeClr val="bg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Тіло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річкового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рака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має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</a:rPr>
              <a:t>головогруди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зверху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вкриті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суцільним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панциром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, і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черевце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що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складається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з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окремих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рухливих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сегментів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укритих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щитками .</a:t>
            </a:r>
          </a:p>
          <a:p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У самок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черевце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ширше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за головогруди, у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самців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вужче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</a:p>
          <a:p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У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передній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частині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тіла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на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рухомих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стебельцях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розташовані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складні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2">
                    <a:lumMod val="75000"/>
                  </a:schemeClr>
                </a:solidFill>
              </a:rPr>
              <a:t>очі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uk-UA" sz="2600" b="1" dirty="0">
              <a:solidFill>
                <a:schemeClr val="accent2">
                  <a:lumMod val="75000"/>
                </a:schemeClr>
              </a:solidFill>
              <a:hlinkClick r:id="rId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44694"/>
            <a:ext cx="2819400" cy="16192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257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AF20F-D82B-4058-BBBC-B13D12F24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Домашнє завдання </a:t>
            </a:r>
            <a:br>
              <a:rPr lang="uk-UA" dirty="0"/>
            </a:br>
            <a:r>
              <a:rPr lang="uk-UA" dirty="0"/>
              <a:t>читати параграф 8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4950EE-6D35-4C97-AFEC-695EA233E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069" y="2807580"/>
            <a:ext cx="8974380" cy="1043161"/>
          </a:xfrm>
        </p:spPr>
      </p:pic>
    </p:spTree>
    <p:extLst>
      <p:ext uri="{BB962C8B-B14F-4D97-AF65-F5344CB8AC3E}">
        <p14:creationId xmlns:p14="http://schemas.microsoft.com/office/powerpoint/2010/main" val="2716106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4053275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Impact" panose="020B0806030902050204" pitchFamily="34" charset="0"/>
              </a:rPr>
              <a:t>Зовнішня будова рака річкового</a:t>
            </a:r>
            <a:endParaRPr lang="ru-RU" sz="1200" dirty="0"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060848"/>
            <a:ext cx="2808312" cy="4013033"/>
          </a:xfrm>
          <a:solidFill>
            <a:schemeClr val="bg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 головогрудях є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дві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пари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вусиків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кінцівки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що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утворюють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ротовий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апарат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(три пари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щелеп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і три пари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ногощелеп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), 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п’ять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пар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ходильних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ніг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87912" y="1988840"/>
            <a:ext cx="5257800" cy="345757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174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3463477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Зовнішня будова рака річкового</a:t>
            </a:r>
            <a:endParaRPr lang="ru-RU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3240476" cy="3508977"/>
          </a:xfrm>
          <a:solidFill>
            <a:schemeClr val="bg2">
              <a:lumMod val="40000"/>
              <a:lumOff val="6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першій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парі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ходильних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ніг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добре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розвинені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клешні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Раки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використовують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їх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для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захисту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від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ворогів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захоплення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їжі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її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шматування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6858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Ходильні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ноги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слугують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річковому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раку для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повзання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по дну.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28925" y="2546902"/>
            <a:ext cx="4644516" cy="1944216"/>
          </a:xfrm>
          <a:prstGeom prst="rect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8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Зовнішня будова рака річкового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708920"/>
            <a:ext cx="6777317" cy="3123709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шість</a:t>
            </a:r>
            <a:r>
              <a:rPr lang="ru-RU" dirty="0"/>
              <a:t> пар </a:t>
            </a:r>
            <a:r>
              <a:rPr lang="ru-RU" dirty="0" err="1"/>
              <a:t>кінцівок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на </a:t>
            </a:r>
            <a:r>
              <a:rPr lang="ru-RU" dirty="0" err="1"/>
              <a:t>черевці</a:t>
            </a:r>
            <a:r>
              <a:rPr lang="ru-RU" dirty="0"/>
              <a:t>. </a:t>
            </a:r>
            <a:r>
              <a:rPr lang="ru-RU" dirty="0" err="1"/>
              <a:t>Ніжки</a:t>
            </a:r>
            <a:r>
              <a:rPr lang="ru-RU" dirty="0"/>
              <a:t> </a:t>
            </a:r>
            <a:r>
              <a:rPr lang="ru-RU" dirty="0" err="1"/>
              <a:t>останньої</a:t>
            </a:r>
            <a:r>
              <a:rPr lang="ru-RU" dirty="0"/>
              <a:t> пари </a:t>
            </a:r>
            <a:r>
              <a:rPr lang="ru-RU" dirty="0" err="1"/>
              <a:t>розширені</a:t>
            </a:r>
            <a:r>
              <a:rPr lang="ru-RU" dirty="0"/>
              <a:t>, й разом з анальною </a:t>
            </a:r>
            <a:r>
              <a:rPr lang="ru-RU" dirty="0" err="1"/>
              <a:t>пластинкою</a:t>
            </a:r>
            <a:r>
              <a:rPr lang="ru-RU" dirty="0"/>
              <a:t>,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закінчується</a:t>
            </a:r>
            <a:r>
              <a:rPr lang="ru-RU" dirty="0"/>
              <a:t> </a:t>
            </a:r>
            <a:r>
              <a:rPr lang="ru-RU" dirty="0" err="1"/>
              <a:t>черевце</a:t>
            </a:r>
            <a:r>
              <a:rPr lang="ru-RU" dirty="0"/>
              <a:t>,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віялоподібний</a:t>
            </a:r>
            <a:r>
              <a:rPr lang="ru-RU" dirty="0"/>
              <a:t> </a:t>
            </a:r>
            <a:r>
              <a:rPr lang="ru-RU" dirty="0" err="1"/>
              <a:t>хвостовий</a:t>
            </a:r>
            <a:r>
              <a:rPr lang="ru-RU" dirty="0"/>
              <a:t> </a:t>
            </a:r>
            <a:r>
              <a:rPr lang="ru-RU" dirty="0" err="1"/>
              <a:t>плавець</a:t>
            </a:r>
            <a:r>
              <a:rPr lang="ru-RU" dirty="0"/>
              <a:t>. </a:t>
            </a:r>
          </a:p>
          <a:p>
            <a:pPr marL="68580" indent="0">
              <a:buNone/>
            </a:pPr>
            <a:r>
              <a:rPr lang="ru-RU" b="1" i="1" dirty="0" err="1"/>
              <a:t>Підгрібаючи</a:t>
            </a:r>
            <a:r>
              <a:rPr lang="ru-RU" b="1" i="1" dirty="0"/>
              <a:t> </a:t>
            </a:r>
            <a:r>
              <a:rPr lang="ru-RU" b="1" i="1" dirty="0" err="1"/>
              <a:t>під</a:t>
            </a:r>
            <a:r>
              <a:rPr lang="ru-RU" b="1" i="1" dirty="0"/>
              <a:t> себе </a:t>
            </a:r>
            <a:r>
              <a:rPr lang="ru-RU" b="1" i="1" dirty="0" err="1"/>
              <a:t>воду,рак</a:t>
            </a:r>
            <a:r>
              <a:rPr lang="ru-RU" b="1" i="1" dirty="0"/>
              <a:t> </a:t>
            </a:r>
            <a:r>
              <a:rPr lang="ru-RU" b="1" i="1" dirty="0" err="1"/>
              <a:t>здатний</a:t>
            </a:r>
            <a:r>
              <a:rPr lang="ru-RU" b="1" i="1" dirty="0"/>
              <a:t> </a:t>
            </a:r>
            <a:r>
              <a:rPr lang="ru-RU" b="1" i="1" dirty="0" err="1"/>
              <a:t>швидко</a:t>
            </a:r>
            <a:r>
              <a:rPr lang="ru-RU" b="1" i="1" dirty="0"/>
              <a:t> </a:t>
            </a:r>
            <a:r>
              <a:rPr lang="ru-RU" b="1" i="1" dirty="0" err="1"/>
              <a:t>плавати</a:t>
            </a:r>
            <a:r>
              <a:rPr lang="ru-RU" b="1" i="1" dirty="0"/>
              <a:t>, </a:t>
            </a:r>
            <a:r>
              <a:rPr lang="ru-RU" b="1" i="1" dirty="0" err="1"/>
              <a:t>пересуваючися</a:t>
            </a:r>
            <a:r>
              <a:rPr lang="ru-RU" b="1" i="1" dirty="0"/>
              <a:t> </a:t>
            </a:r>
            <a:r>
              <a:rPr lang="ru-RU" b="1" i="1" dirty="0" err="1"/>
              <a:t>заднім</a:t>
            </a:r>
            <a:r>
              <a:rPr lang="ru-RU" b="1" i="1" dirty="0"/>
              <a:t> </a:t>
            </a:r>
            <a:r>
              <a:rPr lang="ru-RU" b="1" i="1" dirty="0" err="1"/>
              <a:t>кінцем</a:t>
            </a:r>
            <a:r>
              <a:rPr lang="ru-RU" b="1" i="1" dirty="0"/>
              <a:t> </a:t>
            </a:r>
            <a:r>
              <a:rPr lang="ru-RU" b="1" i="1" dirty="0" err="1"/>
              <a:t>уперед</a:t>
            </a:r>
            <a:r>
              <a:rPr lang="ru-RU" b="1" i="1" dirty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36712"/>
            <a:ext cx="2028825" cy="1524000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144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Будова рака річкового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3024452" cy="3508977"/>
          </a:xfrm>
        </p:spPr>
        <p:txBody>
          <a:bodyPr>
            <a:normAutofit fontScale="92500"/>
          </a:bodyPr>
          <a:lstStyle/>
          <a:p>
            <a:r>
              <a:rPr lang="ru-RU" dirty="0"/>
              <a:t>1 – головогруди; </a:t>
            </a:r>
          </a:p>
          <a:p>
            <a:r>
              <a:rPr lang="ru-RU" dirty="0"/>
              <a:t>2 – </a:t>
            </a:r>
            <a:r>
              <a:rPr lang="ru-RU" dirty="0" err="1"/>
              <a:t>черевце</a:t>
            </a:r>
            <a:r>
              <a:rPr lang="ru-RU" dirty="0"/>
              <a:t>; </a:t>
            </a:r>
          </a:p>
          <a:p>
            <a:r>
              <a:rPr lang="ru-RU" dirty="0"/>
              <a:t>3 – </a:t>
            </a:r>
            <a:r>
              <a:rPr lang="ru-RU" dirty="0" err="1"/>
              <a:t>довгі</a:t>
            </a:r>
            <a:r>
              <a:rPr lang="ru-RU" dirty="0"/>
              <a:t> </a:t>
            </a:r>
            <a:r>
              <a:rPr lang="ru-RU" dirty="0" err="1"/>
              <a:t>вусики</a:t>
            </a:r>
            <a:r>
              <a:rPr lang="ru-RU" dirty="0"/>
              <a:t>; </a:t>
            </a:r>
          </a:p>
          <a:p>
            <a:r>
              <a:rPr lang="ru-RU" dirty="0"/>
              <a:t>4 – </a:t>
            </a:r>
            <a:r>
              <a:rPr lang="ru-RU" dirty="0" err="1"/>
              <a:t>очі</a:t>
            </a:r>
            <a:r>
              <a:rPr lang="ru-RU" dirty="0"/>
              <a:t>;</a:t>
            </a:r>
          </a:p>
          <a:p>
            <a:r>
              <a:rPr lang="ru-RU" dirty="0"/>
              <a:t>5 – </a:t>
            </a:r>
            <a:r>
              <a:rPr lang="ru-RU" dirty="0" err="1"/>
              <a:t>ходильні</a:t>
            </a:r>
            <a:r>
              <a:rPr lang="ru-RU" dirty="0"/>
              <a:t> ноги; </a:t>
            </a:r>
          </a:p>
          <a:p>
            <a:r>
              <a:rPr lang="ru-RU" dirty="0"/>
              <a:t>6 – </a:t>
            </a:r>
            <a:r>
              <a:rPr lang="ru-RU" dirty="0" err="1"/>
              <a:t>хвостовий</a:t>
            </a:r>
            <a:r>
              <a:rPr lang="ru-RU" dirty="0"/>
              <a:t> </a:t>
            </a:r>
            <a:r>
              <a:rPr lang="ru-RU" dirty="0" err="1"/>
              <a:t>плавець</a:t>
            </a:r>
            <a:endParaRPr lang="ru-RU" dirty="0"/>
          </a:p>
          <a:p>
            <a:r>
              <a:rPr lang="uk-UA" dirty="0"/>
              <a:t>7 - короткі вусики 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" t="-1" b="13524"/>
          <a:stretch/>
        </p:blipFill>
        <p:spPr bwMode="auto">
          <a:xfrm>
            <a:off x="3995936" y="3029629"/>
            <a:ext cx="4392488" cy="208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6588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Середовище життя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Ракоподібні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мешканці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 </a:t>
            </a:r>
          </a:p>
          <a:p>
            <a:r>
              <a:rPr lang="ru-RU" dirty="0" err="1"/>
              <a:t>Річкові</a:t>
            </a:r>
            <a:r>
              <a:rPr lang="ru-RU" dirty="0"/>
              <a:t> раки </a:t>
            </a:r>
            <a:r>
              <a:rPr lang="ru-RU" dirty="0" err="1"/>
              <a:t>населяють</a:t>
            </a:r>
            <a:r>
              <a:rPr lang="ru-RU" dirty="0"/>
              <a:t> </a:t>
            </a:r>
            <a:r>
              <a:rPr lang="ru-RU" dirty="0" err="1"/>
              <a:t>водойми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чистою водою та </a:t>
            </a:r>
            <a:r>
              <a:rPr lang="ru-RU" dirty="0" err="1"/>
              <a:t>високим</a:t>
            </a:r>
            <a:r>
              <a:rPr lang="ru-RU" dirty="0"/>
              <a:t> </a:t>
            </a:r>
            <a:r>
              <a:rPr lang="ru-RU" dirty="0" err="1"/>
              <a:t>умістом</a:t>
            </a:r>
            <a:r>
              <a:rPr lang="ru-RU" dirty="0"/>
              <a:t> </a:t>
            </a:r>
            <a:r>
              <a:rPr lang="ru-RU" dirty="0" err="1"/>
              <a:t>кисню</a:t>
            </a:r>
            <a:r>
              <a:rPr lang="ru-RU" dirty="0"/>
              <a:t>. Тому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покажчиками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395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Живлення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Річковий</a:t>
            </a:r>
            <a:r>
              <a:rPr lang="ru-RU" dirty="0"/>
              <a:t> рак – </a:t>
            </a:r>
            <a:r>
              <a:rPr lang="ru-RU" dirty="0" err="1"/>
              <a:t>всеїдна</a:t>
            </a:r>
            <a:r>
              <a:rPr lang="ru-RU" dirty="0"/>
              <a:t> </a:t>
            </a:r>
            <a:r>
              <a:rPr lang="ru-RU" dirty="0" err="1"/>
              <a:t>тварина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живитися</a:t>
            </a:r>
            <a:r>
              <a:rPr lang="ru-RU" dirty="0"/>
              <a:t> </a:t>
            </a:r>
            <a:r>
              <a:rPr lang="ru-RU" dirty="0" err="1"/>
              <a:t>водними</a:t>
            </a:r>
            <a:r>
              <a:rPr lang="ru-RU" dirty="0"/>
              <a:t> </a:t>
            </a:r>
            <a:r>
              <a:rPr lang="ru-RU" dirty="0" err="1"/>
              <a:t>рослинами</a:t>
            </a:r>
            <a:r>
              <a:rPr lang="ru-RU" dirty="0"/>
              <a:t>, </a:t>
            </a:r>
            <a:r>
              <a:rPr lang="ru-RU" dirty="0" err="1"/>
              <a:t>дрібними</a:t>
            </a:r>
            <a:r>
              <a:rPr lang="ru-RU" dirty="0"/>
              <a:t> </a:t>
            </a:r>
            <a:r>
              <a:rPr lang="ru-RU" dirty="0" err="1"/>
              <a:t>тваринами</a:t>
            </a:r>
            <a:r>
              <a:rPr lang="ru-RU" dirty="0"/>
              <a:t> (червами, </a:t>
            </a:r>
            <a:r>
              <a:rPr lang="ru-RU" dirty="0" err="1"/>
              <a:t>молюсками</a:t>
            </a:r>
            <a:r>
              <a:rPr lang="ru-RU" dirty="0"/>
              <a:t>, </a:t>
            </a:r>
            <a:r>
              <a:rPr lang="ru-RU" dirty="0" err="1"/>
              <a:t>дрібними</a:t>
            </a:r>
            <a:r>
              <a:rPr lang="ru-RU" dirty="0"/>
              <a:t> </a:t>
            </a:r>
            <a:r>
              <a:rPr lang="ru-RU" dirty="0" err="1"/>
              <a:t>ракоподібними</a:t>
            </a:r>
            <a:r>
              <a:rPr lang="ru-RU" dirty="0"/>
              <a:t>, личинками комах, </a:t>
            </a:r>
            <a:r>
              <a:rPr lang="ru-RU" dirty="0" err="1"/>
              <a:t>пуголовками</a:t>
            </a:r>
            <a:r>
              <a:rPr lang="ru-RU" dirty="0"/>
              <a:t>, </a:t>
            </a:r>
            <a:r>
              <a:rPr lang="ru-RU" dirty="0" err="1"/>
              <a:t>рибою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</a:p>
          <a:p>
            <a:r>
              <a:rPr lang="ru-RU" dirty="0" err="1"/>
              <a:t>Здалеку</a:t>
            </a:r>
            <a:r>
              <a:rPr lang="ru-RU" dirty="0"/>
              <a:t> </a:t>
            </a:r>
            <a:r>
              <a:rPr lang="ru-RU" dirty="0" err="1"/>
              <a:t>відчуває</a:t>
            </a:r>
            <a:r>
              <a:rPr lang="ru-RU" dirty="0"/>
              <a:t> запах </a:t>
            </a:r>
            <a:r>
              <a:rPr lang="ru-RU" dirty="0" err="1"/>
              <a:t>їжі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добре </a:t>
            </a:r>
            <a:r>
              <a:rPr lang="ru-RU" dirty="0" err="1"/>
              <a:t>розвинених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нюху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8056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1891</TotalTime>
  <Words>1098</Words>
  <Application>Microsoft Office PowerPoint</Application>
  <PresentationFormat>Экран (4:3)</PresentationFormat>
  <Paragraphs>103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Century Gothic</vt:lpstr>
      <vt:lpstr>Impact</vt:lpstr>
      <vt:lpstr>Wingdings</vt:lpstr>
      <vt:lpstr>Wingdings 2</vt:lpstr>
      <vt:lpstr>Остин</vt:lpstr>
      <vt:lpstr>Клас Ракоподібні</vt:lpstr>
      <vt:lpstr>Які ознаки притаманні  ракоподібним?</vt:lpstr>
      <vt:lpstr>Зовнішня будова  рака річкового </vt:lpstr>
      <vt:lpstr>Зовнішня будова рака річкового</vt:lpstr>
      <vt:lpstr>Зовнішня будова рака річкового</vt:lpstr>
      <vt:lpstr>Зовнішня будова рака річкового</vt:lpstr>
      <vt:lpstr>Будова рака річкового</vt:lpstr>
      <vt:lpstr>Середовище життя </vt:lpstr>
      <vt:lpstr>Живлення </vt:lpstr>
      <vt:lpstr>Різноманітність ракоподібних</vt:lpstr>
      <vt:lpstr>Різноманітність: мешканці суходолу  </vt:lpstr>
      <vt:lpstr>Дафнія</vt:lpstr>
      <vt:lpstr>Циклопи</vt:lpstr>
      <vt:lpstr>Різноманітність ракоподібних </vt:lpstr>
      <vt:lpstr>Різноманітність ракоподібних </vt:lpstr>
      <vt:lpstr>Різноманітність ракоподібних </vt:lpstr>
      <vt:lpstr>Різноманітність ракоподібних  </vt:lpstr>
      <vt:lpstr>Краби </vt:lpstr>
      <vt:lpstr>Краби </vt:lpstr>
      <vt:lpstr>Поширення і охорона</vt:lpstr>
      <vt:lpstr>Різноманітність ракоподібних </vt:lpstr>
      <vt:lpstr>Різноманітність  ракоподібних </vt:lpstr>
      <vt:lpstr>Роль у природі </vt:lpstr>
      <vt:lpstr>Промислове значення </vt:lpstr>
      <vt:lpstr>Цікаво! </vt:lpstr>
      <vt:lpstr>Цікаво! </vt:lpstr>
      <vt:lpstr>УЗАГАЛЬНЕННЯ ЗНАНЬ </vt:lpstr>
      <vt:lpstr>Перевірте здобуті знання </vt:lpstr>
      <vt:lpstr>Цікаво! </vt:lpstr>
      <vt:lpstr>Домашнє завдання  читати параграф 8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Ракоподібні</dc:title>
  <dc:creator>samsung</dc:creator>
  <cp:lastModifiedBy>Пользователь</cp:lastModifiedBy>
  <cp:revision>32</cp:revision>
  <dcterms:created xsi:type="dcterms:W3CDTF">2018-10-03T17:22:43Z</dcterms:created>
  <dcterms:modified xsi:type="dcterms:W3CDTF">2022-10-10T12:26:35Z</dcterms:modified>
</cp:coreProperties>
</file>