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3" r:id="rId5"/>
    <p:sldId id="258" r:id="rId6"/>
    <p:sldId id="260" r:id="rId7"/>
    <p:sldId id="264" r:id="rId8"/>
    <p:sldId id="265" r:id="rId9"/>
    <p:sldId id="262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FFF696A-6FFE-4F19-9C15-65827A295A05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50CCDF7-F3D9-4942-AABF-D84B9BD33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696A-6FFE-4F19-9C15-65827A295A05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CCDF7-F3D9-4942-AABF-D84B9BD33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696A-6FFE-4F19-9C15-65827A295A05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CCDF7-F3D9-4942-AABF-D84B9BD33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FFF696A-6FFE-4F19-9C15-65827A295A05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50CCDF7-F3D9-4942-AABF-D84B9BD332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FFF696A-6FFE-4F19-9C15-65827A295A05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50CCDF7-F3D9-4942-AABF-D84B9BD33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696A-6FFE-4F19-9C15-65827A295A05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CCDF7-F3D9-4942-AABF-D84B9BD332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696A-6FFE-4F19-9C15-65827A295A05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CCDF7-F3D9-4942-AABF-D84B9BD332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FFF696A-6FFE-4F19-9C15-65827A295A05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50CCDF7-F3D9-4942-AABF-D84B9BD332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696A-6FFE-4F19-9C15-65827A295A05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CCDF7-F3D9-4942-AABF-D84B9BD33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FFF696A-6FFE-4F19-9C15-65827A295A05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50CCDF7-F3D9-4942-AABF-D84B9BD332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FFF696A-6FFE-4F19-9C15-65827A295A05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50CCDF7-F3D9-4942-AABF-D84B9BD332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FFF696A-6FFE-4F19-9C15-65827A295A05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50CCDF7-F3D9-4942-AABF-D84B9BD33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390456" cy="1894362"/>
          </a:xfrm>
        </p:spPr>
        <p:txBody>
          <a:bodyPr>
            <a:normAutofit/>
          </a:bodyPr>
          <a:lstStyle/>
          <a:p>
            <a:r>
              <a:rPr lang="uk-UA" dirty="0" smtClean="0"/>
              <a:t>Тема: “ Основні відмінності тварин від рослин та грибів ”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8640"/>
            <a:ext cx="24765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Пригадаємо таблицю з 6 класу</a:t>
            </a:r>
            <a:endParaRPr lang="uk-U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6431837" cy="4602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76452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Домашнє завдання 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smtClean="0"/>
              <a:t>Параграф 1</a:t>
            </a: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96952"/>
            <a:ext cx="7166914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93278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Матерьялы к урокам\шаблон\фото для пизентаций\40f308fb3c1at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52"/>
            <a:ext cx="2928958" cy="4071966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3071802" y="1142984"/>
            <a:ext cx="5072098" cy="2571768"/>
          </a:xfrm>
          <a:prstGeom prst="cloudCallout">
            <a:avLst>
              <a:gd name="adj1" fmla="val -57971"/>
              <a:gd name="adj2" fmla="val -1509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Які царства природи ми вивчали в минулому році?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>
          <a:xfrm>
            <a:off x="3271398" y="2686070"/>
            <a:ext cx="2872237" cy="2028922"/>
          </a:xfrm>
          <a:custGeom>
            <a:avLst/>
            <a:gdLst>
              <a:gd name="connsiteX0" fmla="*/ 0 w 2601200"/>
              <a:gd name="connsiteY0" fmla="*/ 1014461 h 2028922"/>
              <a:gd name="connsiteX1" fmla="*/ 500695 w 2601200"/>
              <a:gd name="connsiteY1" fmla="*/ 214555 h 2028922"/>
              <a:gd name="connsiteX2" fmla="*/ 1300602 w 2601200"/>
              <a:gd name="connsiteY2" fmla="*/ 2 h 2028922"/>
              <a:gd name="connsiteX3" fmla="*/ 2100509 w 2601200"/>
              <a:gd name="connsiteY3" fmla="*/ 214557 h 2028922"/>
              <a:gd name="connsiteX4" fmla="*/ 2601201 w 2601200"/>
              <a:gd name="connsiteY4" fmla="*/ 1014465 h 2028922"/>
              <a:gd name="connsiteX5" fmla="*/ 2100508 w 2601200"/>
              <a:gd name="connsiteY5" fmla="*/ 1814372 h 2028922"/>
              <a:gd name="connsiteX6" fmla="*/ 1300601 w 2601200"/>
              <a:gd name="connsiteY6" fmla="*/ 2028926 h 2028922"/>
              <a:gd name="connsiteX7" fmla="*/ 500694 w 2601200"/>
              <a:gd name="connsiteY7" fmla="*/ 1814371 h 2028922"/>
              <a:gd name="connsiteX8" fmla="*/ 2 w 2601200"/>
              <a:gd name="connsiteY8" fmla="*/ 1014463 h 2028922"/>
              <a:gd name="connsiteX9" fmla="*/ 0 w 2601200"/>
              <a:gd name="connsiteY9" fmla="*/ 1014461 h 202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01200" h="2028922">
                <a:moveTo>
                  <a:pt x="0" y="1014461"/>
                </a:moveTo>
                <a:cubicBezTo>
                  <a:pt x="1" y="701900"/>
                  <a:pt x="184723" y="406789"/>
                  <a:pt x="500695" y="214555"/>
                </a:cubicBezTo>
                <a:cubicBezTo>
                  <a:pt x="729233" y="75515"/>
                  <a:pt x="1010765" y="1"/>
                  <a:pt x="1300602" y="2"/>
                </a:cubicBezTo>
                <a:cubicBezTo>
                  <a:pt x="1590439" y="2"/>
                  <a:pt x="1871972" y="75516"/>
                  <a:pt x="2100509" y="214557"/>
                </a:cubicBezTo>
                <a:cubicBezTo>
                  <a:pt x="2416480" y="406792"/>
                  <a:pt x="2601202" y="701904"/>
                  <a:pt x="2601201" y="1014465"/>
                </a:cubicBezTo>
                <a:cubicBezTo>
                  <a:pt x="2601201" y="1327027"/>
                  <a:pt x="2416479" y="1622138"/>
                  <a:pt x="2100508" y="1814372"/>
                </a:cubicBezTo>
                <a:cubicBezTo>
                  <a:pt x="1871970" y="1953412"/>
                  <a:pt x="1590438" y="2028926"/>
                  <a:pt x="1300601" y="2028926"/>
                </a:cubicBezTo>
                <a:cubicBezTo>
                  <a:pt x="1010764" y="2028926"/>
                  <a:pt x="729231" y="1953412"/>
                  <a:pt x="500694" y="1814371"/>
                </a:cubicBezTo>
                <a:cubicBezTo>
                  <a:pt x="184723" y="1622136"/>
                  <a:pt x="1" y="1327025"/>
                  <a:pt x="2" y="1014463"/>
                </a:cubicBezTo>
                <a:lnTo>
                  <a:pt x="0" y="1014461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1257" tIns="317449" rIns="401257" bIns="317449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Царства живо</a:t>
            </a: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</a:t>
            </a:r>
            <a:r>
              <a:rPr lang="ru-RU" sz="32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kern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природи</a:t>
            </a:r>
            <a:endParaRPr lang="ru-RU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олилиния 7"/>
          <p:cNvSpPr/>
          <p:nvPr/>
        </p:nvSpPr>
        <p:spPr>
          <a:xfrm rot="16200000">
            <a:off x="4072859" y="2166961"/>
            <a:ext cx="998279" cy="39939"/>
          </a:xfrm>
          <a:custGeom>
            <a:avLst/>
            <a:gdLst>
              <a:gd name="connsiteX0" fmla="*/ 0 w 998279"/>
              <a:gd name="connsiteY0" fmla="*/ 19969 h 39939"/>
              <a:gd name="connsiteX1" fmla="*/ 998279 w 998279"/>
              <a:gd name="connsiteY1" fmla="*/ 19969 h 39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8279" h="39939">
                <a:moveTo>
                  <a:pt x="0" y="19969"/>
                </a:moveTo>
                <a:lnTo>
                  <a:pt x="998279" y="19969"/>
                </a:lnTo>
              </a:path>
            </a:pathLst>
          </a:custGeom>
          <a:noFill/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6883" tIns="-4987" rIns="486883" bIns="-4987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500" kern="1200"/>
          </a:p>
        </p:txBody>
      </p:sp>
      <p:sp>
        <p:nvSpPr>
          <p:cNvPr id="9" name="Полилиния 8"/>
          <p:cNvSpPr/>
          <p:nvPr/>
        </p:nvSpPr>
        <p:spPr>
          <a:xfrm>
            <a:off x="3557538" y="431969"/>
            <a:ext cx="2028922" cy="1255821"/>
          </a:xfrm>
          <a:custGeom>
            <a:avLst/>
            <a:gdLst>
              <a:gd name="connsiteX0" fmla="*/ 0 w 2028922"/>
              <a:gd name="connsiteY0" fmla="*/ 627911 h 1255821"/>
              <a:gd name="connsiteX1" fmla="*/ 480550 w 2028922"/>
              <a:gd name="connsiteY1" fmla="*/ 94000 h 1255821"/>
              <a:gd name="connsiteX2" fmla="*/ 1014462 w 2028922"/>
              <a:gd name="connsiteY2" fmla="*/ 1 h 1255821"/>
              <a:gd name="connsiteX3" fmla="*/ 1548374 w 2028922"/>
              <a:gd name="connsiteY3" fmla="*/ 94001 h 1255821"/>
              <a:gd name="connsiteX4" fmla="*/ 2028922 w 2028922"/>
              <a:gd name="connsiteY4" fmla="*/ 627914 h 1255821"/>
              <a:gd name="connsiteX5" fmla="*/ 1548372 w 2028922"/>
              <a:gd name="connsiteY5" fmla="*/ 1161826 h 1255821"/>
              <a:gd name="connsiteX6" fmla="*/ 1014460 w 2028922"/>
              <a:gd name="connsiteY6" fmla="*/ 1255825 h 1255821"/>
              <a:gd name="connsiteX7" fmla="*/ 480548 w 2028922"/>
              <a:gd name="connsiteY7" fmla="*/ 1161825 h 1255821"/>
              <a:gd name="connsiteX8" fmla="*/ -1 w 2028922"/>
              <a:gd name="connsiteY8" fmla="*/ 627912 h 1255821"/>
              <a:gd name="connsiteX9" fmla="*/ 0 w 2028922"/>
              <a:gd name="connsiteY9" fmla="*/ 627911 h 1255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28922" h="1255821">
                <a:moveTo>
                  <a:pt x="0" y="627911"/>
                </a:moveTo>
                <a:cubicBezTo>
                  <a:pt x="1" y="410441"/>
                  <a:pt x="181800" y="208454"/>
                  <a:pt x="480550" y="94000"/>
                </a:cubicBezTo>
                <a:cubicBezTo>
                  <a:pt x="640941" y="32553"/>
                  <a:pt x="825833" y="1"/>
                  <a:pt x="1014462" y="1"/>
                </a:cubicBezTo>
                <a:cubicBezTo>
                  <a:pt x="1203091" y="1"/>
                  <a:pt x="1387984" y="32553"/>
                  <a:pt x="1548374" y="94001"/>
                </a:cubicBezTo>
                <a:cubicBezTo>
                  <a:pt x="1847125" y="208456"/>
                  <a:pt x="2028923" y="410444"/>
                  <a:pt x="2028922" y="627914"/>
                </a:cubicBezTo>
                <a:cubicBezTo>
                  <a:pt x="2028922" y="845384"/>
                  <a:pt x="1847123" y="1047371"/>
                  <a:pt x="1548372" y="1161826"/>
                </a:cubicBezTo>
                <a:cubicBezTo>
                  <a:pt x="1387981" y="1223273"/>
                  <a:pt x="1203089" y="1255825"/>
                  <a:pt x="1014460" y="1255825"/>
                </a:cubicBezTo>
                <a:cubicBezTo>
                  <a:pt x="825831" y="1255825"/>
                  <a:pt x="640938" y="1223273"/>
                  <a:pt x="480548" y="1161825"/>
                </a:cubicBezTo>
                <a:cubicBezTo>
                  <a:pt x="181797" y="1047370"/>
                  <a:pt x="-1" y="845383"/>
                  <a:pt x="-1" y="627912"/>
                </a:cubicBezTo>
                <a:lnTo>
                  <a:pt x="0" y="627911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2369" tIns="199151" rIns="312369" bIns="199151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4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вірусів</a:t>
            </a:r>
            <a:endPara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олилиния 9"/>
          <p:cNvSpPr/>
          <p:nvPr/>
        </p:nvSpPr>
        <p:spPr>
          <a:xfrm rot="20520000">
            <a:off x="5762125" y="3224358"/>
            <a:ext cx="427849" cy="39939"/>
          </a:xfrm>
          <a:custGeom>
            <a:avLst/>
            <a:gdLst>
              <a:gd name="connsiteX0" fmla="*/ 0 w 427849"/>
              <a:gd name="connsiteY0" fmla="*/ 19969 h 39939"/>
              <a:gd name="connsiteX1" fmla="*/ 427849 w 427849"/>
              <a:gd name="connsiteY1" fmla="*/ 19969 h 39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849" h="39939">
                <a:moveTo>
                  <a:pt x="0" y="19969"/>
                </a:moveTo>
                <a:lnTo>
                  <a:pt x="427849" y="19969"/>
                </a:lnTo>
              </a:path>
            </a:pathLst>
          </a:custGeom>
          <a:noFill/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928" tIns="9273" rIns="215928" bIns="9273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500" kern="1200"/>
          </a:p>
        </p:txBody>
      </p:sp>
      <p:sp>
        <p:nvSpPr>
          <p:cNvPr id="11" name="Полилиния 10"/>
          <p:cNvSpPr/>
          <p:nvPr/>
        </p:nvSpPr>
        <p:spPr>
          <a:xfrm>
            <a:off x="6068946" y="2237573"/>
            <a:ext cx="2503581" cy="1293904"/>
          </a:xfrm>
          <a:custGeom>
            <a:avLst/>
            <a:gdLst>
              <a:gd name="connsiteX0" fmla="*/ 0 w 2028922"/>
              <a:gd name="connsiteY0" fmla="*/ 646952 h 1293904"/>
              <a:gd name="connsiteX1" fmla="*/ 468991 w 2028922"/>
              <a:gd name="connsiteY1" fmla="*/ 101482 h 1293904"/>
              <a:gd name="connsiteX2" fmla="*/ 1014462 w 2028922"/>
              <a:gd name="connsiteY2" fmla="*/ 1 h 1293904"/>
              <a:gd name="connsiteX3" fmla="*/ 1559933 w 2028922"/>
              <a:gd name="connsiteY3" fmla="*/ 101483 h 1293904"/>
              <a:gd name="connsiteX4" fmla="*/ 2028922 w 2028922"/>
              <a:gd name="connsiteY4" fmla="*/ 646955 h 1293904"/>
              <a:gd name="connsiteX5" fmla="*/ 1559931 w 2028922"/>
              <a:gd name="connsiteY5" fmla="*/ 1192426 h 1293904"/>
              <a:gd name="connsiteX6" fmla="*/ 1014460 w 2028922"/>
              <a:gd name="connsiteY6" fmla="*/ 1293907 h 1293904"/>
              <a:gd name="connsiteX7" fmla="*/ 468989 w 2028922"/>
              <a:gd name="connsiteY7" fmla="*/ 1192425 h 1293904"/>
              <a:gd name="connsiteX8" fmla="*/ -1 w 2028922"/>
              <a:gd name="connsiteY8" fmla="*/ 646953 h 1293904"/>
              <a:gd name="connsiteX9" fmla="*/ 0 w 2028922"/>
              <a:gd name="connsiteY9" fmla="*/ 646952 h 1293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28922" h="1293904">
                <a:moveTo>
                  <a:pt x="0" y="646952"/>
                </a:moveTo>
                <a:cubicBezTo>
                  <a:pt x="1" y="425982"/>
                  <a:pt x="176848" y="220296"/>
                  <a:pt x="468991" y="101482"/>
                </a:cubicBezTo>
                <a:cubicBezTo>
                  <a:pt x="631944" y="35209"/>
                  <a:pt x="821192" y="1"/>
                  <a:pt x="1014462" y="1"/>
                </a:cubicBezTo>
                <a:cubicBezTo>
                  <a:pt x="1207732" y="1"/>
                  <a:pt x="1396980" y="35210"/>
                  <a:pt x="1559933" y="101483"/>
                </a:cubicBezTo>
                <a:cubicBezTo>
                  <a:pt x="1852076" y="220298"/>
                  <a:pt x="2028923" y="425985"/>
                  <a:pt x="2028922" y="646955"/>
                </a:cubicBezTo>
                <a:cubicBezTo>
                  <a:pt x="2028922" y="867925"/>
                  <a:pt x="1852075" y="1073611"/>
                  <a:pt x="1559931" y="1192426"/>
                </a:cubicBezTo>
                <a:cubicBezTo>
                  <a:pt x="1396978" y="1258699"/>
                  <a:pt x="1207730" y="1293907"/>
                  <a:pt x="1014460" y="1293907"/>
                </a:cubicBezTo>
                <a:cubicBezTo>
                  <a:pt x="821190" y="1293907"/>
                  <a:pt x="631942" y="1258699"/>
                  <a:pt x="468989" y="1192425"/>
                </a:cubicBezTo>
                <a:cubicBezTo>
                  <a:pt x="176846" y="1073610"/>
                  <a:pt x="-1" y="867923"/>
                  <a:pt x="-1" y="646953"/>
                </a:cubicBezTo>
                <a:lnTo>
                  <a:pt x="0" y="646952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2812566"/>
              <a:satOff val="-4220"/>
              <a:lumOff val="-686"/>
              <a:alphaOff val="0"/>
            </a:schemeClr>
          </a:fillRef>
          <a:effectRef idx="2">
            <a:schemeClr val="accent3">
              <a:hueOff val="2812566"/>
              <a:satOff val="-4220"/>
              <a:lumOff val="-68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2369" tIns="204728" rIns="312369" bIns="2047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4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бактерій</a:t>
            </a:r>
            <a:endPara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олилиния 11"/>
          <p:cNvSpPr/>
          <p:nvPr/>
        </p:nvSpPr>
        <p:spPr>
          <a:xfrm rot="3240000">
            <a:off x="5032124" y="4918612"/>
            <a:ext cx="878742" cy="39939"/>
          </a:xfrm>
          <a:custGeom>
            <a:avLst/>
            <a:gdLst>
              <a:gd name="connsiteX0" fmla="*/ 0 w 878742"/>
              <a:gd name="connsiteY0" fmla="*/ 19969 h 39939"/>
              <a:gd name="connsiteX1" fmla="*/ 878742 w 878742"/>
              <a:gd name="connsiteY1" fmla="*/ 19969 h 39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78742" h="39939">
                <a:moveTo>
                  <a:pt x="0" y="19969"/>
                </a:moveTo>
                <a:lnTo>
                  <a:pt x="878742" y="19969"/>
                </a:lnTo>
              </a:path>
            </a:pathLst>
          </a:custGeom>
          <a:noFill/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30102" tIns="-1999" rIns="430102" bIns="-2000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500" kern="1200"/>
          </a:p>
        </p:txBody>
      </p:sp>
      <p:sp>
        <p:nvSpPr>
          <p:cNvPr id="13" name="Полилиния 12"/>
          <p:cNvSpPr/>
          <p:nvPr/>
        </p:nvSpPr>
        <p:spPr>
          <a:xfrm>
            <a:off x="5109674" y="5247695"/>
            <a:ext cx="2028922" cy="1178337"/>
          </a:xfrm>
          <a:custGeom>
            <a:avLst/>
            <a:gdLst>
              <a:gd name="connsiteX0" fmla="*/ 0 w 2028922"/>
              <a:gd name="connsiteY0" fmla="*/ 589169 h 1178337"/>
              <a:gd name="connsiteX1" fmla="*/ 504983 w 2028922"/>
              <a:gd name="connsiteY1" fmla="*/ 79691 h 1178337"/>
              <a:gd name="connsiteX2" fmla="*/ 1014462 w 2028922"/>
              <a:gd name="connsiteY2" fmla="*/ 1 h 1178337"/>
              <a:gd name="connsiteX3" fmla="*/ 1523942 w 2028922"/>
              <a:gd name="connsiteY3" fmla="*/ 79691 h 1178337"/>
              <a:gd name="connsiteX4" fmla="*/ 2028923 w 2028922"/>
              <a:gd name="connsiteY4" fmla="*/ 589172 h 1178337"/>
              <a:gd name="connsiteX5" fmla="*/ 1523941 w 2028922"/>
              <a:gd name="connsiteY5" fmla="*/ 1098651 h 1178337"/>
              <a:gd name="connsiteX6" fmla="*/ 1014462 w 2028922"/>
              <a:gd name="connsiteY6" fmla="*/ 1178341 h 1178337"/>
              <a:gd name="connsiteX7" fmla="*/ 504983 w 2028922"/>
              <a:gd name="connsiteY7" fmla="*/ 1098651 h 1178337"/>
              <a:gd name="connsiteX8" fmla="*/ 2 w 2028922"/>
              <a:gd name="connsiteY8" fmla="*/ 589171 h 1178337"/>
              <a:gd name="connsiteX9" fmla="*/ 0 w 2028922"/>
              <a:gd name="connsiteY9" fmla="*/ 589169 h 1178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28922" h="1178337">
                <a:moveTo>
                  <a:pt x="0" y="589169"/>
                </a:moveTo>
                <a:cubicBezTo>
                  <a:pt x="1" y="379218"/>
                  <a:pt x="192375" y="185131"/>
                  <a:pt x="504983" y="79691"/>
                </a:cubicBezTo>
                <a:cubicBezTo>
                  <a:pt x="659734" y="27494"/>
                  <a:pt x="835506" y="1"/>
                  <a:pt x="1014462" y="1"/>
                </a:cubicBezTo>
                <a:cubicBezTo>
                  <a:pt x="1193419" y="1"/>
                  <a:pt x="1369190" y="27494"/>
                  <a:pt x="1523942" y="79691"/>
                </a:cubicBezTo>
                <a:cubicBezTo>
                  <a:pt x="1836550" y="185132"/>
                  <a:pt x="2028924" y="379220"/>
                  <a:pt x="2028923" y="589172"/>
                </a:cubicBezTo>
                <a:cubicBezTo>
                  <a:pt x="2028923" y="799123"/>
                  <a:pt x="1836549" y="993210"/>
                  <a:pt x="1523941" y="1098651"/>
                </a:cubicBezTo>
                <a:cubicBezTo>
                  <a:pt x="1369190" y="1150848"/>
                  <a:pt x="1193418" y="1178341"/>
                  <a:pt x="1014462" y="1178341"/>
                </a:cubicBezTo>
                <a:cubicBezTo>
                  <a:pt x="835506" y="1178341"/>
                  <a:pt x="659734" y="1150848"/>
                  <a:pt x="504983" y="1098651"/>
                </a:cubicBezTo>
                <a:cubicBezTo>
                  <a:pt x="192375" y="993210"/>
                  <a:pt x="1" y="799122"/>
                  <a:pt x="2" y="589171"/>
                </a:cubicBezTo>
                <a:lnTo>
                  <a:pt x="0" y="589169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5625132"/>
              <a:satOff val="-8440"/>
              <a:lumOff val="-1373"/>
              <a:alphaOff val="0"/>
            </a:schemeClr>
          </a:fillRef>
          <a:effectRef idx="2">
            <a:schemeClr val="accent3">
              <a:hueOff val="5625132"/>
              <a:satOff val="-8440"/>
              <a:lumOff val="-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2369" tIns="187803" rIns="312369" bIns="187803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4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Тварин </a:t>
            </a:r>
            <a:endPara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олилиния 13"/>
          <p:cNvSpPr/>
          <p:nvPr/>
        </p:nvSpPr>
        <p:spPr>
          <a:xfrm rot="18360000">
            <a:off x="3233132" y="4918611"/>
            <a:ext cx="878743" cy="39940"/>
          </a:xfrm>
          <a:custGeom>
            <a:avLst/>
            <a:gdLst>
              <a:gd name="connsiteX0" fmla="*/ 0 w 878742"/>
              <a:gd name="connsiteY0" fmla="*/ 19969 h 39939"/>
              <a:gd name="connsiteX1" fmla="*/ 878742 w 878742"/>
              <a:gd name="connsiteY1" fmla="*/ 19969 h 39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78742" h="39939">
                <a:moveTo>
                  <a:pt x="878742" y="19970"/>
                </a:moveTo>
                <a:lnTo>
                  <a:pt x="0" y="19970"/>
                </a:lnTo>
              </a:path>
            </a:pathLst>
          </a:custGeom>
          <a:noFill/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30101" tIns="-1999" rIns="430104" bIns="-1999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500" kern="1200"/>
          </a:p>
        </p:txBody>
      </p:sp>
      <p:sp>
        <p:nvSpPr>
          <p:cNvPr id="15" name="Полилиния 14"/>
          <p:cNvSpPr/>
          <p:nvPr/>
        </p:nvSpPr>
        <p:spPr>
          <a:xfrm>
            <a:off x="2005402" y="5247695"/>
            <a:ext cx="2028922" cy="1178337"/>
          </a:xfrm>
          <a:custGeom>
            <a:avLst/>
            <a:gdLst>
              <a:gd name="connsiteX0" fmla="*/ 0 w 2028922"/>
              <a:gd name="connsiteY0" fmla="*/ 589169 h 1178337"/>
              <a:gd name="connsiteX1" fmla="*/ 504983 w 2028922"/>
              <a:gd name="connsiteY1" fmla="*/ 79691 h 1178337"/>
              <a:gd name="connsiteX2" fmla="*/ 1014462 w 2028922"/>
              <a:gd name="connsiteY2" fmla="*/ 1 h 1178337"/>
              <a:gd name="connsiteX3" fmla="*/ 1523942 w 2028922"/>
              <a:gd name="connsiteY3" fmla="*/ 79691 h 1178337"/>
              <a:gd name="connsiteX4" fmla="*/ 2028923 w 2028922"/>
              <a:gd name="connsiteY4" fmla="*/ 589172 h 1178337"/>
              <a:gd name="connsiteX5" fmla="*/ 1523941 w 2028922"/>
              <a:gd name="connsiteY5" fmla="*/ 1098651 h 1178337"/>
              <a:gd name="connsiteX6" fmla="*/ 1014462 w 2028922"/>
              <a:gd name="connsiteY6" fmla="*/ 1178341 h 1178337"/>
              <a:gd name="connsiteX7" fmla="*/ 504983 w 2028922"/>
              <a:gd name="connsiteY7" fmla="*/ 1098651 h 1178337"/>
              <a:gd name="connsiteX8" fmla="*/ 2 w 2028922"/>
              <a:gd name="connsiteY8" fmla="*/ 589171 h 1178337"/>
              <a:gd name="connsiteX9" fmla="*/ 0 w 2028922"/>
              <a:gd name="connsiteY9" fmla="*/ 589169 h 1178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28922" h="1178337">
                <a:moveTo>
                  <a:pt x="0" y="589169"/>
                </a:moveTo>
                <a:cubicBezTo>
                  <a:pt x="1" y="379218"/>
                  <a:pt x="192375" y="185131"/>
                  <a:pt x="504983" y="79691"/>
                </a:cubicBezTo>
                <a:cubicBezTo>
                  <a:pt x="659734" y="27494"/>
                  <a:pt x="835506" y="1"/>
                  <a:pt x="1014462" y="1"/>
                </a:cubicBezTo>
                <a:cubicBezTo>
                  <a:pt x="1193419" y="1"/>
                  <a:pt x="1369190" y="27494"/>
                  <a:pt x="1523942" y="79691"/>
                </a:cubicBezTo>
                <a:cubicBezTo>
                  <a:pt x="1836550" y="185132"/>
                  <a:pt x="2028924" y="379220"/>
                  <a:pt x="2028923" y="589172"/>
                </a:cubicBezTo>
                <a:cubicBezTo>
                  <a:pt x="2028923" y="799123"/>
                  <a:pt x="1836549" y="993210"/>
                  <a:pt x="1523941" y="1098651"/>
                </a:cubicBezTo>
                <a:cubicBezTo>
                  <a:pt x="1369190" y="1150848"/>
                  <a:pt x="1193418" y="1178341"/>
                  <a:pt x="1014462" y="1178341"/>
                </a:cubicBezTo>
                <a:cubicBezTo>
                  <a:pt x="835506" y="1178341"/>
                  <a:pt x="659734" y="1150848"/>
                  <a:pt x="504983" y="1098651"/>
                </a:cubicBezTo>
                <a:cubicBezTo>
                  <a:pt x="192375" y="993210"/>
                  <a:pt x="1" y="799122"/>
                  <a:pt x="2" y="589171"/>
                </a:cubicBezTo>
                <a:lnTo>
                  <a:pt x="0" y="589169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8437698"/>
              <a:satOff val="-12660"/>
              <a:lumOff val="-2059"/>
              <a:alphaOff val="0"/>
            </a:schemeClr>
          </a:fillRef>
          <a:effectRef idx="2">
            <a:schemeClr val="accent3">
              <a:hueOff val="8437698"/>
              <a:satOff val="-12660"/>
              <a:lumOff val="-205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2369" tIns="187803" rIns="312369" bIns="187803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4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 </a:t>
            </a:r>
            <a:endPara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олилиния 15"/>
          <p:cNvSpPr/>
          <p:nvPr/>
        </p:nvSpPr>
        <p:spPr>
          <a:xfrm rot="1080000">
            <a:off x="2928162" y="3220261"/>
            <a:ext cx="454360" cy="39940"/>
          </a:xfrm>
          <a:custGeom>
            <a:avLst/>
            <a:gdLst>
              <a:gd name="connsiteX0" fmla="*/ 0 w 454359"/>
              <a:gd name="connsiteY0" fmla="*/ 19969 h 39939"/>
              <a:gd name="connsiteX1" fmla="*/ 454359 w 454359"/>
              <a:gd name="connsiteY1" fmla="*/ 19969 h 39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4359" h="39939">
                <a:moveTo>
                  <a:pt x="454359" y="19970"/>
                </a:moveTo>
                <a:lnTo>
                  <a:pt x="0" y="19970"/>
                </a:lnTo>
              </a:path>
            </a:pathLst>
          </a:custGeom>
          <a:noFill/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520" tIns="8612" rIns="228522" bIns="8610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500" kern="1200"/>
          </a:p>
        </p:txBody>
      </p:sp>
      <p:sp>
        <p:nvSpPr>
          <p:cNvPr id="17" name="Полилиния 16"/>
          <p:cNvSpPr/>
          <p:nvPr/>
        </p:nvSpPr>
        <p:spPr>
          <a:xfrm>
            <a:off x="1046129" y="2313241"/>
            <a:ext cx="2028922" cy="1142567"/>
          </a:xfrm>
          <a:custGeom>
            <a:avLst/>
            <a:gdLst>
              <a:gd name="connsiteX0" fmla="*/ 0 w 2028922"/>
              <a:gd name="connsiteY0" fmla="*/ 571284 h 1142567"/>
              <a:gd name="connsiteX1" fmla="*/ 516681 w 2028922"/>
              <a:gd name="connsiteY1" fmla="*/ 73504 h 1142567"/>
              <a:gd name="connsiteX2" fmla="*/ 1014462 w 2028922"/>
              <a:gd name="connsiteY2" fmla="*/ 1 h 1142567"/>
              <a:gd name="connsiteX3" fmla="*/ 1512243 w 2028922"/>
              <a:gd name="connsiteY3" fmla="*/ 73504 h 1142567"/>
              <a:gd name="connsiteX4" fmla="*/ 2028922 w 2028922"/>
              <a:gd name="connsiteY4" fmla="*/ 571286 h 1142567"/>
              <a:gd name="connsiteX5" fmla="*/ 1512242 w 2028922"/>
              <a:gd name="connsiteY5" fmla="*/ 1069067 h 1142567"/>
              <a:gd name="connsiteX6" fmla="*/ 1014461 w 2028922"/>
              <a:gd name="connsiteY6" fmla="*/ 1142570 h 1142567"/>
              <a:gd name="connsiteX7" fmla="*/ 516680 w 2028922"/>
              <a:gd name="connsiteY7" fmla="*/ 1069067 h 1142567"/>
              <a:gd name="connsiteX8" fmla="*/ 1 w 2028922"/>
              <a:gd name="connsiteY8" fmla="*/ 571285 h 1142567"/>
              <a:gd name="connsiteX9" fmla="*/ 0 w 2028922"/>
              <a:gd name="connsiteY9" fmla="*/ 571284 h 114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28922" h="1142567">
                <a:moveTo>
                  <a:pt x="0" y="571284"/>
                </a:moveTo>
                <a:cubicBezTo>
                  <a:pt x="1" y="364994"/>
                  <a:pt x="197492" y="174727"/>
                  <a:pt x="516681" y="73504"/>
                </a:cubicBezTo>
                <a:cubicBezTo>
                  <a:pt x="668631" y="25317"/>
                  <a:pt x="840074" y="1"/>
                  <a:pt x="1014462" y="1"/>
                </a:cubicBezTo>
                <a:cubicBezTo>
                  <a:pt x="1188850" y="1"/>
                  <a:pt x="1360293" y="25317"/>
                  <a:pt x="1512243" y="73504"/>
                </a:cubicBezTo>
                <a:cubicBezTo>
                  <a:pt x="1831433" y="174728"/>
                  <a:pt x="2028923" y="364996"/>
                  <a:pt x="2028922" y="571286"/>
                </a:cubicBezTo>
                <a:cubicBezTo>
                  <a:pt x="2028922" y="777576"/>
                  <a:pt x="1831431" y="967843"/>
                  <a:pt x="1512242" y="1069067"/>
                </a:cubicBezTo>
                <a:cubicBezTo>
                  <a:pt x="1360292" y="1117255"/>
                  <a:pt x="1188849" y="1142570"/>
                  <a:pt x="1014461" y="1142570"/>
                </a:cubicBezTo>
                <a:cubicBezTo>
                  <a:pt x="840073" y="1142570"/>
                  <a:pt x="668630" y="1117254"/>
                  <a:pt x="516680" y="1069067"/>
                </a:cubicBezTo>
                <a:cubicBezTo>
                  <a:pt x="197491" y="967843"/>
                  <a:pt x="0" y="777576"/>
                  <a:pt x="1" y="571285"/>
                </a:cubicBezTo>
                <a:lnTo>
                  <a:pt x="0" y="571284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11250264"/>
              <a:satOff val="-16880"/>
              <a:lumOff val="-2745"/>
              <a:alphaOff val="0"/>
            </a:schemeClr>
          </a:fillRef>
          <a:effectRef idx="2">
            <a:schemeClr val="accent3">
              <a:hueOff val="11250264"/>
              <a:satOff val="-16880"/>
              <a:lumOff val="-274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2369" tIns="182565" rIns="312369" bIns="182565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4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грибів</a:t>
            </a:r>
            <a:endPara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3357562"/>
            <a:ext cx="1666876" cy="12501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14290"/>
            <a:ext cx="1595442" cy="1475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857232"/>
            <a:ext cx="1595442" cy="1531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5143512"/>
            <a:ext cx="1357322" cy="16041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Рисунок 21" descr="news-graphics-2007-_441817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34" y="4000504"/>
            <a:ext cx="2010354" cy="13842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283968" y="332656"/>
            <a:ext cx="4392488" cy="4536504"/>
          </a:xfrm>
        </p:spPr>
        <p:txBody>
          <a:bodyPr>
            <a:normAutofit/>
          </a:bodyPr>
          <a:lstStyle/>
          <a:p>
            <a:r>
              <a:rPr lang="vi-VN" dirty="0">
                <a:solidFill>
                  <a:srgbClr val="C00000"/>
                </a:solidFill>
              </a:rPr>
              <a:t>Твари́ни</a:t>
            </a:r>
            <a:r>
              <a:rPr lang="vi-VN" dirty="0"/>
              <a:t> (лат. </a:t>
            </a:r>
            <a:r>
              <a:rPr lang="en-US" dirty="0" err="1"/>
              <a:t>Animalia</a:t>
            </a:r>
            <a:r>
              <a:rPr lang="en-US" dirty="0"/>
              <a:t> </a:t>
            </a:r>
            <a:r>
              <a:rPr lang="vi-VN" dirty="0"/>
              <a:t>або </a:t>
            </a:r>
            <a:r>
              <a:rPr lang="en-US" dirty="0" err="1"/>
              <a:t>Metazoa</a:t>
            </a:r>
            <a:r>
              <a:rPr lang="en-US" dirty="0"/>
              <a:t>) — </a:t>
            </a:r>
            <a:r>
              <a:rPr lang="vi-VN" dirty="0"/>
              <a:t>царство переважно багатоклітинних еукаріотичних (ядерних) організмів, однією з найголовніших ознак якого є гетеротрофність (тобто, споживання готових органічних речовин) та здатність активно </a:t>
            </a:r>
            <a:r>
              <a:rPr lang="vi-VN" dirty="0" smtClean="0"/>
              <a:t>рухатись</a:t>
            </a:r>
            <a:r>
              <a:rPr lang="en-US" dirty="0"/>
              <a:t>.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340" y="3212976"/>
            <a:ext cx="4015324" cy="364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45692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0"/>
            <a:ext cx="6500858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6377136" cy="1138138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Порівняльна таблиця 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28596" y="1571612"/>
          <a:ext cx="7467600" cy="495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6900"/>
                <a:gridCol w="1866900"/>
                <a:gridCol w="1866900"/>
                <a:gridCol w="1866900"/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Ознаки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рослини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гриби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тварини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Кількість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350 000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90 000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1 900 000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Середовище </a:t>
                      </a:r>
                    </a:p>
                    <a:p>
                      <a:r>
                        <a:rPr lang="uk-UA" dirty="0" smtClean="0"/>
                        <a:t>існування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різноманітне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вологі місця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різноманітне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Спосіб живлення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Автотрофний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Гетеротрофний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Гетеротрофний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Клітинна</a:t>
                      </a:r>
                    </a:p>
                    <a:p>
                      <a:r>
                        <a:rPr lang="uk-UA" dirty="0" smtClean="0"/>
                        <a:t>стінка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є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є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відсутня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Тканини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є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відсутні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є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Рух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пасивний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пасивний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активний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Ріст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необмежений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необмежений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обмежений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Надходження їжі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Осмотичним </a:t>
                      </a:r>
                    </a:p>
                    <a:p>
                      <a:r>
                        <a:rPr lang="uk-UA" dirty="0" smtClean="0"/>
                        <a:t>шляхом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Осмотичним</a:t>
                      </a:r>
                      <a:r>
                        <a:rPr lang="uk-UA" baseline="0" dirty="0" smtClean="0"/>
                        <a:t> </a:t>
                      </a:r>
                    </a:p>
                    <a:p>
                      <a:r>
                        <a:rPr lang="uk-UA" baseline="0" dirty="0" smtClean="0"/>
                        <a:t>шляхом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Активне захоплення їжі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3568" y="260648"/>
            <a:ext cx="7427168" cy="1972816"/>
          </a:xfrm>
        </p:spPr>
        <p:txBody>
          <a:bodyPr/>
          <a:lstStyle/>
          <a:p>
            <a:pPr marL="0" indent="0">
              <a:buNone/>
            </a:pPr>
            <a:r>
              <a:rPr lang="vi-VN" dirty="0" smtClean="0">
                <a:solidFill>
                  <a:srgbClr val="C00000"/>
                </a:solidFill>
              </a:rPr>
              <a:t>Автотро́фи</a:t>
            </a:r>
            <a:r>
              <a:rPr lang="vi-VN" dirty="0">
                <a:solidFill>
                  <a:srgbClr val="C00000"/>
                </a:solidFill>
              </a:rPr>
              <a:t>, автотро́фні організми (від дав.-гр. </a:t>
            </a:r>
            <a:r>
              <a:rPr lang="el-GR" dirty="0">
                <a:solidFill>
                  <a:srgbClr val="C00000"/>
                </a:solidFill>
              </a:rPr>
              <a:t>αὐτός — «</a:t>
            </a:r>
            <a:r>
              <a:rPr lang="vi-VN" dirty="0">
                <a:solidFill>
                  <a:srgbClr val="C00000"/>
                </a:solidFill>
              </a:rPr>
              <a:t>сам» та </a:t>
            </a:r>
            <a:r>
              <a:rPr lang="el-GR" dirty="0">
                <a:solidFill>
                  <a:srgbClr val="C00000"/>
                </a:solidFill>
              </a:rPr>
              <a:t>τροφή — «</a:t>
            </a:r>
            <a:r>
              <a:rPr lang="vi-VN" dirty="0">
                <a:solidFill>
                  <a:srgbClr val="C00000"/>
                </a:solidFill>
              </a:rPr>
              <a:t>їжа», «харчування») </a:t>
            </a:r>
            <a:r>
              <a:rPr lang="vi-VN" dirty="0"/>
              <a:t>— організми, що синтезують із неорганічних </a:t>
            </a:r>
            <a:r>
              <a:rPr lang="vi-VN" dirty="0" smtClean="0"/>
              <a:t>речовин всі </a:t>
            </a:r>
            <a:r>
              <a:rPr lang="vi-VN" dirty="0"/>
              <a:t>необхідні для життя органічні </a:t>
            </a:r>
            <a:r>
              <a:rPr lang="vi-VN" dirty="0" smtClean="0"/>
              <a:t>речовини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708920"/>
            <a:ext cx="6022060" cy="293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66" y="5253520"/>
            <a:ext cx="2300486" cy="1534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43035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131840" y="476672"/>
            <a:ext cx="5291355" cy="2520280"/>
          </a:xfrm>
        </p:spPr>
        <p:txBody>
          <a:bodyPr>
            <a:normAutofit/>
          </a:bodyPr>
          <a:lstStyle/>
          <a:p>
            <a:r>
              <a:rPr lang="vi-VN" dirty="0">
                <a:solidFill>
                  <a:srgbClr val="C00000"/>
                </a:solidFill>
              </a:rPr>
              <a:t>Гетеротро́фи</a:t>
            </a:r>
            <a:r>
              <a:rPr lang="vi-VN" dirty="0"/>
              <a:t> (від грец. </a:t>
            </a:r>
            <a:r>
              <a:rPr lang="en-US" dirty="0" err="1"/>
              <a:t>heterone</a:t>
            </a:r>
            <a:r>
              <a:rPr lang="en-US" dirty="0"/>
              <a:t> — «</a:t>
            </a:r>
            <a:r>
              <a:rPr lang="vi-VN" dirty="0"/>
              <a:t>інший» і </a:t>
            </a:r>
            <a:r>
              <a:rPr lang="en-US" dirty="0" err="1"/>
              <a:t>trophe</a:t>
            </a:r>
            <a:r>
              <a:rPr lang="en-US" dirty="0"/>
              <a:t> — «</a:t>
            </a:r>
            <a:r>
              <a:rPr lang="vi-VN" dirty="0"/>
              <a:t>живлення») — організми, що вимагають органічних сполук, як джерела вуглецю, для росту й розвитку.</a:t>
            </a:r>
            <a:endParaRPr lang="uk-UA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924944"/>
            <a:ext cx="3816424" cy="3546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66340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347864" y="2060848"/>
            <a:ext cx="4576936" cy="4413104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8840"/>
            <a:ext cx="2925763" cy="407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2267744" y="260648"/>
            <a:ext cx="6408712" cy="3343729"/>
          </a:xfrm>
          <a:prstGeom prst="cloudCallout">
            <a:avLst>
              <a:gd name="adj1" fmla="val -51387"/>
              <a:gd name="adj2" fmla="val 398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Чим </a:t>
            </a:r>
            <a:r>
              <a:rPr lang="ru-RU" dirty="0" err="1"/>
              <a:t>гриби</a:t>
            </a:r>
            <a:r>
              <a:rPr lang="ru-RU" dirty="0"/>
              <a:t> </a:t>
            </a:r>
            <a:r>
              <a:rPr lang="ru-RU" dirty="0" err="1"/>
              <a:t>відрізняються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та </a:t>
            </a:r>
            <a:r>
              <a:rPr lang="ru-RU" dirty="0" err="1"/>
              <a:t>рослин</a:t>
            </a:r>
            <a:r>
              <a:rPr lang="ru-RU" dirty="0"/>
              <a:t> за способом </a:t>
            </a:r>
            <a:r>
              <a:rPr lang="ru-RU" dirty="0" err="1"/>
              <a:t>живлення</a:t>
            </a:r>
            <a:r>
              <a:rPr lang="ru-RU" dirty="0"/>
              <a:t>?</a:t>
            </a:r>
            <a:endParaRPr lang="uk-UA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64</TotalTime>
  <Words>211</Words>
  <Application>Microsoft Office PowerPoint</Application>
  <PresentationFormat>Экран (4:3)</PresentationFormat>
  <Paragraphs>56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Тема: “ Основні відмінності тварин від рослин та грибів ”  </vt:lpstr>
      <vt:lpstr>Слайд 2</vt:lpstr>
      <vt:lpstr>Слайд 3</vt:lpstr>
      <vt:lpstr>Слайд 4</vt:lpstr>
      <vt:lpstr>Слайд 5</vt:lpstr>
      <vt:lpstr>Порівняльна таблиця </vt:lpstr>
      <vt:lpstr>Слайд 7</vt:lpstr>
      <vt:lpstr>Слайд 8</vt:lpstr>
      <vt:lpstr>Слайд 9</vt:lpstr>
      <vt:lpstr>Пригадаємо таблицю з 6 класу</vt:lpstr>
      <vt:lpstr>Домашнє завдання 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“ Основні відмінності тварин від рослин та грибів. ”  </dc:title>
  <dc:creator>Admin</dc:creator>
  <cp:lastModifiedBy>Ludmila</cp:lastModifiedBy>
  <cp:revision>9</cp:revision>
  <dcterms:created xsi:type="dcterms:W3CDTF">2015-09-06T10:39:32Z</dcterms:created>
  <dcterms:modified xsi:type="dcterms:W3CDTF">2019-09-18T15:07:31Z</dcterms:modified>
</cp:coreProperties>
</file>