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1" r:id="rId2"/>
    <p:sldId id="313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33" r:id="rId13"/>
    <p:sldId id="324" r:id="rId14"/>
    <p:sldId id="325" r:id="rId15"/>
    <p:sldId id="326" r:id="rId16"/>
    <p:sldId id="327" r:id="rId17"/>
    <p:sldId id="329" r:id="rId18"/>
    <p:sldId id="330" r:id="rId19"/>
    <p:sldId id="331" r:id="rId20"/>
    <p:sldId id="332" r:id="rId21"/>
    <p:sldId id="29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16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24.08.2016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8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№2. </a:t>
            </a:r>
            <a:r>
              <a:rPr lang="ru-RU" b="1" dirty="0" err="1" smtClean="0"/>
              <a:t>Виленкин</a:t>
            </a:r>
            <a:r>
              <a:rPr lang="ru-RU" b="1" dirty="0" smtClean="0"/>
              <a:t> Н. Я.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№8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№9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№4.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№7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№25</a:t>
            </a:r>
            <a:r>
              <a:rPr lang="ru-RU" b="1" baseline="0" dirty="0" smtClean="0"/>
              <a:t> 1).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em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700" y="2708900"/>
            <a:ext cx="8892600" cy="175260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endParaRPr lang="ru-RU" sz="4400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Делимость чисел.</a:t>
            </a:r>
            <a:endParaRPr lang="ru-RU" sz="4400" b="1" i="1" u="sng" spc="3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308380" y="1700760"/>
            <a:ext cx="1584220" cy="158422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676570" y="9806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Задача.</a:t>
            </a: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Пусть на столе лежат пачки, в каждой из которых по 8 печений. Можно ли, не раскрывая пачек, взять 8 печений? </a:t>
            </a:r>
            <a:endParaRPr lang="ru-RU" sz="32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16 печений ? </a:t>
            </a:r>
            <a:endParaRPr lang="ru-RU" sz="32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24 печенья? </a:t>
            </a:r>
            <a:endParaRPr lang="ru-RU" sz="32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 18 печений?</a:t>
            </a:r>
          </a:p>
        </p:txBody>
      </p:sp>
      <p:sp>
        <p:nvSpPr>
          <p:cNvPr id="3" name="Выноска-облако 2"/>
          <p:cNvSpPr/>
          <p:nvPr/>
        </p:nvSpPr>
        <p:spPr>
          <a:xfrm>
            <a:off x="2699740" y="4221110"/>
            <a:ext cx="6156176" cy="1800200"/>
          </a:xfrm>
          <a:prstGeom prst="cloudCallout">
            <a:avLst>
              <a:gd name="adj1" fmla="val -63124"/>
              <a:gd name="adj2" fmla="val -761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Говорят, что числа 8, 16, 24 </a:t>
            </a:r>
            <a:r>
              <a:rPr lang="ru-RU" sz="2000" b="1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кратны числу 8, а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число 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 </a:t>
            </a:r>
            <a:r>
              <a:rPr lang="ru-RU" sz="2000" b="1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</a:t>
            </a:r>
            <a:br>
              <a:rPr lang="ru-RU" sz="2000" b="1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кратно числу 8.</a:t>
            </a:r>
            <a:endParaRPr lang="ru-RU" sz="24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410" y="4653170"/>
            <a:ext cx="1409700" cy="1388555"/>
          </a:xfrm>
          <a:prstGeom prst="rect">
            <a:avLst/>
          </a:prstGeom>
          <a:noFill/>
        </p:spPr>
      </p:pic>
      <p:pic>
        <p:nvPicPr>
          <p:cNvPr id="28678" name="Picture 6" descr="Просмотреть подробно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844824"/>
            <a:ext cx="914400" cy="914401"/>
          </a:xfrm>
          <a:prstGeom prst="rect">
            <a:avLst/>
          </a:prstGeom>
          <a:noFill/>
        </p:spPr>
      </p:pic>
      <p:pic>
        <p:nvPicPr>
          <p:cNvPr id="10" name="Picture 6" descr="Просмотреть подробно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204864"/>
            <a:ext cx="914400" cy="914401"/>
          </a:xfrm>
          <a:prstGeom prst="rect">
            <a:avLst/>
          </a:prstGeom>
          <a:noFill/>
        </p:spPr>
      </p:pic>
      <p:pic>
        <p:nvPicPr>
          <p:cNvPr id="11" name="Picture 6" descr="Просмотреть подробно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276872"/>
            <a:ext cx="914400" cy="914401"/>
          </a:xfrm>
          <a:prstGeom prst="rect">
            <a:avLst/>
          </a:prstGeom>
          <a:noFill/>
        </p:spPr>
      </p:pic>
      <p:pic>
        <p:nvPicPr>
          <p:cNvPr id="12" name="Picture 6" descr="Просмотреть подробно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916832"/>
            <a:ext cx="914400" cy="914401"/>
          </a:xfrm>
          <a:prstGeom prst="rect">
            <a:avLst/>
          </a:prstGeom>
          <a:noFill/>
        </p:spPr>
      </p:pic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596420" y="1484730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(Да.)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987780" y="1988800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(Да.) 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915770" y="2420860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(Да.)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358082" y="928670"/>
            <a:ext cx="1428760" cy="138855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187530" y="1700760"/>
            <a:ext cx="6192688" cy="903020"/>
          </a:xfrm>
          <a:prstGeom prst="cloudCallout">
            <a:avLst>
              <a:gd name="adj1" fmla="val 100125"/>
              <a:gd name="adj2" fmla="val 7533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Определение!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005064"/>
            <a:ext cx="177163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 : 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115520" y="1484730"/>
            <a:ext cx="7025434" cy="1143008"/>
          </a:xfrm>
          <a:prstGeom prst="cloudCallout">
            <a:avLst>
              <a:gd name="adj1" fmla="val 49743"/>
              <a:gd name="adj2" fmla="val 111059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</a:rPr>
              <a:t>Назовите числа  кратны 10 ?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971500" y="1700760"/>
            <a:ext cx="7143800" cy="857256"/>
          </a:xfrm>
          <a:prstGeom prst="cloudCallout">
            <a:avLst>
              <a:gd name="adj1" fmla="val 42974"/>
              <a:gd name="adj2" fmla="val 103793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Можно ли  назвать самое большое число, кратное 10?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043510" y="1196690"/>
            <a:ext cx="6286544" cy="1714512"/>
          </a:xfrm>
          <a:prstGeom prst="cloudCallout">
            <a:avLst>
              <a:gd name="adj1" fmla="val 57085"/>
              <a:gd name="adj2" fmla="val 35310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Вывод </a:t>
            </a:r>
            <a:r>
              <a:rPr lang="ru-RU" sz="2400" b="1" i="1" dirty="0" smtClean="0">
                <a:solidFill>
                  <a:schemeClr val="tx1"/>
                </a:solidFill>
              </a:rPr>
              <a:t>: любое натуральное число имеет бесконечно много кратных.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6429396"/>
            <a:ext cx="21483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©Кравченко Галина Михайловна</a:t>
            </a:r>
            <a:endParaRPr lang="ru-RU" sz="1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78092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Кратным натурального числа а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называют натуральное число с, которое делится без остатка на а.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87530" y="5013220"/>
            <a:ext cx="73450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с - кратное числа а;     </a:t>
            </a:r>
          </a:p>
          <a:p>
            <a:pPr algn="ctr"/>
            <a:r>
              <a:rPr lang="ru-RU" sz="32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с, а - натуральные числа.</a:t>
            </a:r>
            <a:endParaRPr lang="ru-RU" sz="3200" b="1" i="1" dirty="0">
              <a:ln w="1905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Изучение нового материала.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/>
      <p:bldP spid="7" grpId="0" animBg="1"/>
      <p:bldP spid="7" grpId="1" animBg="1"/>
      <p:bldP spid="8" grpId="0" animBg="1"/>
      <p:bldP spid="8" grpId="1" animBg="1"/>
      <p:bldP spid="9" grpId="0" animBg="1"/>
      <p:bldP spid="12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7737" y="3717040"/>
            <a:ext cx="85549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Найдите закономерность.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(Наименьшее кратное  натурального числа</a:t>
            </a:r>
            <a:r>
              <a:rPr lang="en-US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само число.)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8171" y="980660"/>
            <a:ext cx="7536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К(3) =  3;  6;  9;  12; 15;  18;  …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131" y="2636890"/>
            <a:ext cx="8743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К(11) = 11;   22;  33;  44;   55;  66; …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00958" y="2571744"/>
            <a:ext cx="1357322" cy="138855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58" y="1071546"/>
            <a:ext cx="6357982" cy="1643074"/>
          </a:xfrm>
          <a:prstGeom prst="cloudCallout">
            <a:avLst>
              <a:gd name="adj1" fmla="val 65496"/>
              <a:gd name="adj2" fmla="val 64846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Запишите в порядке возрастания все делители чисел: 6, 20, 32, 17.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3143248"/>
            <a:ext cx="1340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Решение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643314"/>
            <a:ext cx="442915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6:    </a:t>
            </a:r>
            <a:r>
              <a:rPr lang="ru-RU" b="1" dirty="0" smtClean="0">
                <a:solidFill>
                  <a:srgbClr val="FF0000"/>
                </a:solidFill>
              </a:rPr>
              <a:t>1, 2, 3, 6.</a:t>
            </a:r>
            <a:r>
              <a:rPr lang="ru-RU" dirty="0" smtClean="0"/>
              <a:t>	                                  </a:t>
            </a:r>
            <a:r>
              <a:rPr lang="en-US" dirty="0" smtClean="0"/>
              <a:t>  </a:t>
            </a:r>
            <a:r>
              <a:rPr lang="ru-RU" dirty="0" smtClean="0"/>
              <a:t> 4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20:  </a:t>
            </a:r>
            <a:r>
              <a:rPr lang="ru-RU" b="1" dirty="0" smtClean="0">
                <a:solidFill>
                  <a:srgbClr val="FF0000"/>
                </a:solidFill>
              </a:rPr>
              <a:t>1, 2, 4, 5, 10, 20.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       </a:t>
            </a:r>
            <a:r>
              <a:rPr lang="ru-RU" dirty="0" smtClean="0"/>
              <a:t>6</a:t>
            </a:r>
            <a:br>
              <a:rPr lang="ru-RU" dirty="0" smtClean="0"/>
            </a:br>
            <a:r>
              <a:rPr lang="ru-RU" b="1" dirty="0" smtClean="0"/>
              <a:t>32:  </a:t>
            </a:r>
            <a:r>
              <a:rPr lang="ru-RU" b="1" dirty="0" smtClean="0">
                <a:solidFill>
                  <a:srgbClr val="FF0000"/>
                </a:solidFill>
              </a:rPr>
              <a:t>1, 2, 4, 8, 16, 32.</a:t>
            </a:r>
            <a:r>
              <a:rPr lang="ru-RU" dirty="0" smtClean="0"/>
              <a:t>	                    6</a:t>
            </a:r>
          </a:p>
          <a:p>
            <a:r>
              <a:rPr lang="ru-RU" b="1" dirty="0" smtClean="0"/>
              <a:t>17:  </a:t>
            </a:r>
            <a:r>
              <a:rPr lang="ru-RU" b="1" dirty="0" smtClean="0">
                <a:solidFill>
                  <a:srgbClr val="FF0000"/>
                </a:solidFill>
              </a:rPr>
              <a:t>1, 17.</a:t>
            </a:r>
            <a:r>
              <a:rPr lang="ru-RU" dirty="0" smtClean="0"/>
              <a:t>	                                  </a:t>
            </a:r>
            <a:r>
              <a:rPr lang="en-US" dirty="0" smtClean="0"/>
              <a:t>  </a:t>
            </a:r>
            <a:r>
              <a:rPr lang="ru-RU" dirty="0" smtClean="0"/>
              <a:t> 2</a:t>
            </a:r>
            <a:endParaRPr lang="ru-RU" dirty="0"/>
          </a:p>
        </p:txBody>
      </p:sp>
      <p:sp>
        <p:nvSpPr>
          <p:cNvPr id="7" name="Кольцо 6"/>
          <p:cNvSpPr/>
          <p:nvPr/>
        </p:nvSpPr>
        <p:spPr>
          <a:xfrm>
            <a:off x="2948025" y="3645030"/>
            <a:ext cx="288040" cy="288040"/>
          </a:xfrm>
          <a:prstGeom prst="donut">
            <a:avLst>
              <a:gd name="adj" fmla="val 6667"/>
            </a:avLst>
          </a:prstGeom>
          <a:solidFill>
            <a:schemeClr val="accent5">
              <a:lumMod val="75000"/>
            </a:schemeClr>
          </a:solidFill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984462" y="3929066"/>
            <a:ext cx="275456" cy="292044"/>
          </a:xfrm>
          <a:prstGeom prst="donut">
            <a:avLst>
              <a:gd name="adj" fmla="val 6667"/>
            </a:avLst>
          </a:prstGeom>
          <a:solidFill>
            <a:schemeClr val="accent5">
              <a:lumMod val="75000"/>
            </a:schemeClr>
          </a:solidFill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3000364" y="4214818"/>
            <a:ext cx="275456" cy="294332"/>
          </a:xfrm>
          <a:prstGeom prst="donut">
            <a:avLst>
              <a:gd name="adj" fmla="val 6667"/>
            </a:avLst>
          </a:prstGeom>
          <a:solidFill>
            <a:schemeClr val="accent5">
              <a:lumMod val="75000"/>
            </a:schemeClr>
          </a:solidFill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2967860" y="4500570"/>
            <a:ext cx="283656" cy="285752"/>
          </a:xfrm>
          <a:prstGeom prst="donut">
            <a:avLst>
              <a:gd name="adj" fmla="val 6667"/>
            </a:avLst>
          </a:prstGeom>
          <a:solidFill>
            <a:schemeClr val="accent5">
              <a:lumMod val="75000"/>
            </a:schemeClr>
          </a:solidFill>
          <a:ln w="222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42910" y="642918"/>
            <a:ext cx="6357982" cy="1643074"/>
          </a:xfrm>
          <a:prstGeom prst="cloudCallout">
            <a:avLst>
              <a:gd name="adj1" fmla="val 64537"/>
              <a:gd name="adj2" fmla="val 5278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Какую закономерность вы заметили?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1403560" y="5013220"/>
            <a:ext cx="6357982" cy="1643074"/>
          </a:xfrm>
          <a:prstGeom prst="cloudCallout">
            <a:avLst>
              <a:gd name="adj1" fmla="val -44409"/>
              <a:gd name="adj2" fmla="val 354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Число 1 является делителем всех этих чисел, и все числа делятся на самих себя.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3245260" y="4500570"/>
            <a:ext cx="357190" cy="285752"/>
          </a:xfrm>
          <a:prstGeom prst="donut">
            <a:avLst>
              <a:gd name="adj" fmla="val 6667"/>
            </a:avLst>
          </a:prstGeom>
          <a:solidFill>
            <a:srgbClr val="00B0F0"/>
          </a:solidFill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4243890" y="4214818"/>
            <a:ext cx="357190" cy="285752"/>
          </a:xfrm>
          <a:prstGeom prst="donut">
            <a:avLst>
              <a:gd name="adj" fmla="val 6667"/>
            </a:avLst>
          </a:prstGeom>
          <a:solidFill>
            <a:srgbClr val="00B0F0"/>
          </a:solidFill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Кольцо 14"/>
          <p:cNvSpPr/>
          <p:nvPr/>
        </p:nvSpPr>
        <p:spPr>
          <a:xfrm>
            <a:off x="4235834" y="3929066"/>
            <a:ext cx="357190" cy="285752"/>
          </a:xfrm>
          <a:prstGeom prst="donut">
            <a:avLst>
              <a:gd name="adj" fmla="val 6667"/>
            </a:avLst>
          </a:prstGeom>
          <a:solidFill>
            <a:srgbClr val="00B0F0"/>
          </a:solidFill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3625762" y="3682668"/>
            <a:ext cx="357190" cy="285752"/>
          </a:xfrm>
          <a:prstGeom prst="donut">
            <a:avLst>
              <a:gd name="adj" fmla="val 6667"/>
            </a:avLst>
          </a:prstGeom>
          <a:solidFill>
            <a:srgbClr val="00B0F0"/>
          </a:solidFill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носка-облако 17"/>
          <p:cNvSpPr/>
          <p:nvPr/>
        </p:nvSpPr>
        <p:spPr>
          <a:xfrm>
            <a:off x="755576" y="548680"/>
            <a:ext cx="6357982" cy="2000264"/>
          </a:xfrm>
          <a:prstGeom prst="cloudCallout">
            <a:avLst>
              <a:gd name="adj1" fmla="val 48717"/>
              <a:gd name="adj2" fmla="val 68954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Вывод.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</a:rPr>
              <a:t>Число 1 является делителем любого натурального числа. Само число является делителем для самого себя.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470025" y="1155700"/>
            <a:ext cx="9636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88913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88913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161764" y="2924930"/>
            <a:ext cx="882047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Числа, кратные числу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3: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3, 6, 9, 12, 15, ...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Числа, кратные числу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5: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5, 10, 15, 20, ...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Продавец может взять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гири по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кг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гири по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 кг: 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7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· 3 + 5 · 4 = 29 (кг).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1052736"/>
            <a:ext cx="79563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У продавца имеется много гирь весом 3 кг и 5 кг.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Может ли он взвесить товар массой 29 кг?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208533" y="260560"/>
            <a:ext cx="47269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Times New Roman"/>
              </a:rPr>
              <a:t>Работа над задачей.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440" y="692620"/>
            <a:ext cx="78497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спортивном празднике участвовали 90 школьников.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Могут ли они на заключительном параде построиться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две одинаковые шеренги? В пять одинаковых шеренг?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одиннадцать одинаковых шеренг? В колонну по шесть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человек в ряд?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890" y="2348850"/>
            <a:ext cx="1424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Ответ: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430" y="4437140"/>
            <a:ext cx="5602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колонну по 6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человек в ряд, т. к.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 : 6 = 15. 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07880" y="260560"/>
            <a:ext cx="1254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430" y="2708900"/>
            <a:ext cx="8137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Школьники могут построиться </a:t>
            </a:r>
          </a:p>
          <a:p>
            <a:pPr lvl="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шеренги </a:t>
            </a: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по:</a:t>
            </a:r>
          </a:p>
          <a:p>
            <a:pPr lvl="0" algn="ctr"/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F7964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90 : 2 = 45 школьников;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7430" y="3573020"/>
            <a:ext cx="8065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5 шеренг </a:t>
            </a: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</a:t>
            </a:r>
          </a:p>
          <a:p>
            <a:pPr lvl="0" algn="ctr"/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F7964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90 : 5 = 18 школьников;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7430" y="5373270"/>
            <a:ext cx="8353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 не могут в 11 шеренг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, т. к. 90 не делится </a:t>
            </a:r>
          </a:p>
          <a:p>
            <a:pPr lvl="0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на 11 без остатка.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Докажите, что число 70 525 кратно числу 217, а число 729  является делителем числа  225 261. 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носка-облако 2"/>
          <p:cNvSpPr/>
          <p:nvPr/>
        </p:nvSpPr>
        <p:spPr>
          <a:xfrm>
            <a:off x="2195670" y="4857736"/>
            <a:ext cx="6357982" cy="2000264"/>
          </a:xfrm>
          <a:prstGeom prst="cloudCallout">
            <a:avLst>
              <a:gd name="adj1" fmla="val -50615"/>
              <a:gd name="adj2" fmla="val -1159"/>
            </a:avLst>
          </a:prstGeom>
          <a:solidFill>
            <a:srgbClr val="FFC000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Нужно 225 261 разделить на 729, если оно делится</a:t>
            </a:r>
            <a:br>
              <a:rPr lang="ru-RU" sz="2000" b="1" i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без остатка, то число 729 является делителем числа 225 261.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5679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225 261 : 729 = 309,число 729 является делителем числа 225 261.</a:t>
            </a:r>
            <a:endParaRPr lang="ru-RU" sz="36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827584" y="3861048"/>
            <a:ext cx="6643702" cy="1214446"/>
          </a:xfrm>
          <a:prstGeom prst="cloudCallout">
            <a:avLst>
              <a:gd name="adj1" fmla="val 57453"/>
              <a:gd name="adj2" fmla="val 9942"/>
            </a:avLst>
          </a:prstGeom>
          <a:solidFill>
            <a:schemeClr val="accent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Как доказать, что число 70 525 кратно числу 217? </a:t>
            </a:r>
            <a:endParaRPr lang="ru-RU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708920"/>
            <a:ext cx="8964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70 525 : 217 = 325, следовательно, число 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70 525 кратно числу 217.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2171786" y="4889598"/>
            <a:ext cx="6357982" cy="1920276"/>
          </a:xfrm>
          <a:prstGeom prst="cloudCallout">
            <a:avLst>
              <a:gd name="adj1" fmla="val -43041"/>
              <a:gd name="adj2" fmla="val 19051"/>
            </a:avLst>
          </a:prstGeom>
          <a:solidFill>
            <a:srgbClr val="FFC000"/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Нужно 70 525 разделить на 217, если дно делится нацело, то является кратным.</a:t>
            </a:r>
          </a:p>
          <a:p>
            <a:pPr algn="ctr"/>
            <a:endParaRPr lang="ru-RU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 animBg="1"/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5949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изученного материала.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8499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Является ли число 15 делителем 105? 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Является ли делителем числа 105 частное 105 : 15?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470" y="458116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б) да, частное 105 : 15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= 7 -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				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делителем числа 105, </a:t>
            </a:r>
            <a:endParaRPr lang="en-US" sz="24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так как при делении 105 на 15 получается 7. 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2132856"/>
            <a:ext cx="1874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Решение.</a:t>
            </a: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460" y="2996940"/>
            <a:ext cx="784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а) да, 15 - делитель 105, так как 105 делится на 15 без остатка, 105 : 15 = 7;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430" y="476590"/>
            <a:ext cx="81871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Напишите все двузначные числа, кратные </a:t>
            </a:r>
          </a:p>
          <a:p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числу:      а) 8;    б) 11;    в) 48;    г) 99.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00" y="1700760"/>
            <a:ext cx="1874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Решение.</a:t>
            </a: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780928"/>
            <a:ext cx="76530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а) числа 16, 24, 32, 40, 48, 56, 64, 72, 80, 96 </a:t>
            </a:r>
          </a:p>
          <a:p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кратны числу 8;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789040"/>
            <a:ext cx="70493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б) числа 11, 22, 33, 44, 55, 66, 77, 88, 99 </a:t>
            </a:r>
          </a:p>
          <a:p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кратны числу 11;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869160"/>
            <a:ext cx="6085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в) числа 48, 96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кратны числу 48;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5589240"/>
            <a:ext cx="5368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г) число 99 </a:t>
            </a: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кратно числу 99.</a:t>
            </a: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815" y="620610"/>
            <a:ext cx="87563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В первом мешке было 54,4 кг крупы, во втором – в 1,7 раза </a:t>
            </a:r>
          </a:p>
          <a:p>
            <a:r>
              <a:rPr lang="ru-RU" sz="2400" b="1" i="1" dirty="0" smtClean="0"/>
              <a:t>меньше, чем в первом, а в третьем – на 2,6 кг больше, чем во</a:t>
            </a:r>
          </a:p>
          <a:p>
            <a:r>
              <a:rPr lang="ru-RU" sz="2400" b="1" i="1" dirty="0" smtClean="0"/>
              <a:t> втором. Сколько килограммов крупы было в трех мешках</a:t>
            </a:r>
          </a:p>
          <a:p>
            <a:r>
              <a:rPr lang="ru-RU" sz="2400" b="1" i="1" dirty="0" smtClean="0"/>
              <a:t> вместе?</a:t>
            </a:r>
            <a:endParaRPr lang="ru-RU" sz="2400" b="1" i="1" dirty="0"/>
          </a:p>
        </p:txBody>
      </p:sp>
      <p:grpSp>
        <p:nvGrpSpPr>
          <p:cNvPr id="3" name="Группа 8"/>
          <p:cNvGrpSpPr/>
          <p:nvPr/>
        </p:nvGrpSpPr>
        <p:grpSpPr>
          <a:xfrm>
            <a:off x="539552" y="2060848"/>
            <a:ext cx="1368152" cy="1368153"/>
            <a:chOff x="539552" y="1916832"/>
            <a:chExt cx="1368152" cy="1368153"/>
          </a:xfrm>
        </p:grpSpPr>
        <p:pic>
          <p:nvPicPr>
            <p:cNvPr id="1028" name="Picture 4" descr="Просмотреть подробности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FFA"/>
                </a:clrFrom>
                <a:clrTo>
                  <a:srgbClr val="FEFF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9552" y="1916832"/>
              <a:ext cx="1368152" cy="1368153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755576" y="2852936"/>
              <a:ext cx="938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i="1" dirty="0" smtClean="0">
                  <a:latin typeface="Arial" pitchFamily="34" charset="0"/>
                  <a:cs typeface="Arial" pitchFamily="34" charset="0"/>
                </a:rPr>
                <a:t>54,4 кг</a:t>
              </a:r>
              <a:endParaRPr lang="ru-RU" b="1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10"/>
          <p:cNvGrpSpPr/>
          <p:nvPr/>
        </p:nvGrpSpPr>
        <p:grpSpPr>
          <a:xfrm>
            <a:off x="755576" y="3501008"/>
            <a:ext cx="914400" cy="914401"/>
            <a:chOff x="827584" y="3573016"/>
            <a:chExt cx="914400" cy="914401"/>
          </a:xfrm>
        </p:grpSpPr>
        <p:pic>
          <p:nvPicPr>
            <p:cNvPr id="1030" name="Picture 6" descr="Просмотреть подробности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7584" y="3573016"/>
              <a:ext cx="914400" cy="914401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1187624" y="4077072"/>
              <a:ext cx="2968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rgbClr val="FF0000"/>
                  </a:solidFill>
                </a:rPr>
                <a:t>?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Группа 22"/>
          <p:cNvGrpSpPr/>
          <p:nvPr/>
        </p:nvGrpSpPr>
        <p:grpSpPr>
          <a:xfrm>
            <a:off x="1691680" y="3789040"/>
            <a:ext cx="1922512" cy="461665"/>
            <a:chOff x="1691680" y="3789040"/>
            <a:chExt cx="1922512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1691680" y="3789040"/>
              <a:ext cx="1393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latin typeface="Arial" pitchFamily="34" charset="0"/>
                  <a:cs typeface="Arial" pitchFamily="34" charset="0"/>
                </a:rPr>
                <a:t>- в 1,7 р</a:t>
              </a:r>
              <a:r>
                <a:rPr lang="ru-RU" dirty="0" smtClean="0"/>
                <a:t>.</a:t>
              </a:r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131840" y="3861048"/>
              <a:ext cx="482352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</a:rPr>
                <a:t>&lt;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Выгнутая вниз стрелка 15"/>
          <p:cNvSpPr/>
          <p:nvPr/>
        </p:nvSpPr>
        <p:spPr>
          <a:xfrm rot="16200000">
            <a:off x="3372466" y="3116368"/>
            <a:ext cx="1511178" cy="552267"/>
          </a:xfrm>
          <a:prstGeom prst="curved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7" name="Группа 17"/>
          <p:cNvGrpSpPr/>
          <p:nvPr/>
        </p:nvGrpSpPr>
        <p:grpSpPr>
          <a:xfrm>
            <a:off x="755576" y="4581128"/>
            <a:ext cx="914400" cy="914401"/>
            <a:chOff x="755576" y="4581128"/>
            <a:chExt cx="914400" cy="914401"/>
          </a:xfrm>
        </p:grpSpPr>
        <p:pic>
          <p:nvPicPr>
            <p:cNvPr id="1032" name="Picture 8" descr="Просмотреть подробности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D6D1CB"/>
                </a:clrFrom>
                <a:clrTo>
                  <a:srgbClr val="D6D1C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5576" y="4581128"/>
              <a:ext cx="914400" cy="914401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1115616" y="5085184"/>
              <a:ext cx="2968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rgbClr val="FF0000"/>
                  </a:solidFill>
                </a:rPr>
                <a:t>?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Группа 23"/>
          <p:cNvGrpSpPr/>
          <p:nvPr/>
        </p:nvGrpSpPr>
        <p:grpSpPr>
          <a:xfrm>
            <a:off x="1835696" y="5013176"/>
            <a:ext cx="2210544" cy="461665"/>
            <a:chOff x="1835696" y="5013176"/>
            <a:chExt cx="2210544" cy="461665"/>
          </a:xfrm>
        </p:grpSpPr>
        <p:sp>
          <p:nvSpPr>
            <p:cNvPr id="19" name="TextBox 18"/>
            <p:cNvSpPr txBox="1"/>
            <p:nvPr/>
          </p:nvSpPr>
          <p:spPr>
            <a:xfrm>
              <a:off x="1835696" y="5013176"/>
              <a:ext cx="1768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latin typeface="Arial" pitchFamily="34" charset="0"/>
                  <a:cs typeface="Arial" pitchFamily="34" charset="0"/>
                </a:rPr>
                <a:t>- на 2,6 кг </a:t>
              </a:r>
              <a:endParaRPr lang="ru-RU" sz="24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3563888" y="5013176"/>
              <a:ext cx="482352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rgbClr val="FF0000"/>
                  </a:solidFill>
                </a:rPr>
                <a:t>&gt;</a:t>
              </a:r>
              <a:endParaRPr lang="ru-RU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Выгнутая вниз стрелка 20"/>
          <p:cNvSpPr/>
          <p:nvPr/>
        </p:nvSpPr>
        <p:spPr>
          <a:xfrm rot="16200000">
            <a:off x="3804513" y="4340503"/>
            <a:ext cx="1511178" cy="552267"/>
          </a:xfrm>
          <a:prstGeom prst="curved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25"/>
          <p:cNvGrpSpPr/>
          <p:nvPr/>
        </p:nvGrpSpPr>
        <p:grpSpPr>
          <a:xfrm>
            <a:off x="5580112" y="1988840"/>
            <a:ext cx="1137436" cy="3456384"/>
            <a:chOff x="4932040" y="1988840"/>
            <a:chExt cx="1137436" cy="3456384"/>
          </a:xfrm>
        </p:grpSpPr>
        <p:sp>
          <p:nvSpPr>
            <p:cNvPr id="22" name="Правая фигурная скобка 21"/>
            <p:cNvSpPr/>
            <p:nvPr/>
          </p:nvSpPr>
          <p:spPr>
            <a:xfrm>
              <a:off x="4932040" y="1988840"/>
              <a:ext cx="360040" cy="3456384"/>
            </a:xfrm>
            <a:prstGeom prst="rightBrace">
              <a:avLst/>
            </a:prstGeom>
            <a:ln w="730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3212976"/>
              <a:ext cx="5613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48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3419872" y="5661248"/>
            <a:ext cx="1774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Решение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64288" y="2996952"/>
            <a:ext cx="1379984" cy="1359284"/>
          </a:xfrm>
          <a:prstGeom prst="rect">
            <a:avLst/>
          </a:prstGeom>
          <a:noFill/>
        </p:spPr>
      </p:pic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34" name="Нижний колонтитул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208533" y="0"/>
            <a:ext cx="42734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над задачей.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Admin\Мои документы\Мои рисунки\Организатор клипов (Microsoft)\j039815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11982"/>
            <a:ext cx="1828800" cy="1620838"/>
          </a:xfrm>
          <a:prstGeom prst="rect">
            <a:avLst/>
          </a:prstGeom>
          <a:noFill/>
        </p:spPr>
      </p:pic>
      <p:pic>
        <p:nvPicPr>
          <p:cNvPr id="4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00306"/>
            <a:ext cx="1500166" cy="138855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-642974" y="857232"/>
            <a:ext cx="4714908" cy="826962"/>
          </a:xfrm>
          <a:prstGeom prst="cloudCallout">
            <a:avLst>
              <a:gd name="adj1" fmla="val -11083"/>
              <a:gd name="adj2" fmla="val 148841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 разделить </a:t>
            </a:r>
            <a:r>
              <a:rPr lang="ru-RU" b="1" dirty="0" smtClean="0">
                <a:solidFill>
                  <a:srgbClr val="FF0000"/>
                </a:solidFill>
              </a:rPr>
              <a:t>12 </a:t>
            </a:r>
            <a:r>
              <a:rPr lang="ru-RU" b="1" dirty="0" smtClean="0">
                <a:solidFill>
                  <a:schemeClr val="tx1"/>
                </a:solidFill>
              </a:rPr>
              <a:t>груш между 3 детьми?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500438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071942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500438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071942"/>
            <a:ext cx="43784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571876"/>
            <a:ext cx="43784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500438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857628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TextBox 65"/>
          <p:cNvSpPr txBox="1"/>
          <p:nvPr/>
        </p:nvSpPr>
        <p:spPr>
          <a:xfrm>
            <a:off x="1857356" y="5000636"/>
            <a:ext cx="2430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12 : 3 = 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43504" y="5643578"/>
            <a:ext cx="2924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</a:rPr>
              <a:t>3</a:t>
            </a:r>
            <a:r>
              <a:rPr lang="ru-RU" b="1" smtClean="0">
                <a:solidFill>
                  <a:srgbClr val="FF0000"/>
                </a:solidFill>
              </a:rPr>
              <a:t>   - делитель </a:t>
            </a:r>
            <a:r>
              <a:rPr lang="ru-RU" b="1" dirty="0" smtClean="0">
                <a:solidFill>
                  <a:srgbClr val="FF0000"/>
                </a:solidFill>
              </a:rPr>
              <a:t>числа </a:t>
            </a:r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8" name="Выноска-облако 77"/>
          <p:cNvSpPr/>
          <p:nvPr/>
        </p:nvSpPr>
        <p:spPr>
          <a:xfrm>
            <a:off x="-756740" y="620610"/>
            <a:ext cx="5214974" cy="1255566"/>
          </a:xfrm>
          <a:prstGeom prst="cloudCallout">
            <a:avLst>
              <a:gd name="adj1" fmla="val -15752"/>
              <a:gd name="adj2" fmla="val 111021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Говорят, что число 3 является делителем числа12.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Изучение нового материала.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445 0.02107 " pathEditMode="relative" ptsTypes="AA">
                                      <p:cBhvr>
                                        <p:cTn id="6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445 0.02107 " pathEditMode="relative" ptsTypes="AA">
                                      <p:cBhvr>
                                        <p:cTn id="6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445 0.02107 " pathEditMode="relative" ptsTypes="AA">
                                      <p:cBhvr>
                                        <p:cTn id="6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445 0.02107 " pathEditMode="relative" ptsTypes="AA">
                                      <p:cBhvr>
                                        <p:cTn id="6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59 -0.07361 " pathEditMode="relative" ptsTypes="AA">
                                      <p:cBhvr>
                                        <p:cTn id="6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59 -0.07361 " pathEditMode="relative" ptsTypes="AA">
                                      <p:cBhvr>
                                        <p:cTn id="7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59 -0.07361 " pathEditMode="relative" ptsTypes="AA">
                                      <p:cBhvr>
                                        <p:cTn id="7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159 -0.07361 " pathEditMode="relative" ptsTypes="AA">
                                      <p:cBhvr>
                                        <p:cTn id="7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083 0.05255 " pathEditMode="relative" ptsTypes="AA">
                                      <p:cBhvr>
                                        <p:cTn id="7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083 0.05255 " pathEditMode="relative" ptsTypes="AA">
                                      <p:cBhvr>
                                        <p:cTn id="7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083 0.05255 " pathEditMode="relative" ptsTypes="AA">
                                      <p:cBhvr>
                                        <p:cTn id="8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083 0.05255 " pathEditMode="relative" ptsTypes="AA">
                                      <p:cBhvr>
                                        <p:cTn id="8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326 -0.33611 " pathEditMode="relative" ptsTypes="AA">
                                      <p:cBhvr>
                                        <p:cTn id="8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326 -0.33611 " pathEditMode="relative" ptsTypes="AA">
                                      <p:cBhvr>
                                        <p:cTn id="8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326 -0.33611 " pathEditMode="relative" ptsTypes="AA">
                                      <p:cBhvr>
                                        <p:cTn id="9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326 -0.33611 " pathEditMode="relative" ptsTypes="AA">
                                      <p:cBhvr>
                                        <p:cTn id="9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L -0.01319 -0.24467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-122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00174 -0.3284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64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00833 -0.1939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97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407E-6 L 0.00226 -0.3284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98 -0.44097 " pathEditMode="relative" ptsTypes="AA">
                                      <p:cBhvr>
                                        <p:cTn id="10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98 -0.44097 " pathEditMode="relative" ptsTypes="AA">
                                      <p:cBhvr>
                                        <p:cTn id="10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98 -0.44097 " pathEditMode="relative" ptsTypes="AA">
                                      <p:cBhvr>
                                        <p:cTn id="10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98 -0.44097 " pathEditMode="relative" ptsTypes="AA">
                                      <p:cBhvr>
                                        <p:cTn id="11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6" grpId="0"/>
      <p:bldP spid="74" grpId="0"/>
      <p:bldP spid="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3848" y="332656"/>
            <a:ext cx="1774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Решение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96336" y="332656"/>
            <a:ext cx="1104091" cy="10875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1196752"/>
            <a:ext cx="81536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54,4 : 1,7 = 32 (кг) – крупы во</a:t>
            </a:r>
          </a:p>
          <a:p>
            <a:pPr marL="514350" indent="-514350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 втором мешке;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564904"/>
            <a:ext cx="8366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2) 32 + 2,6 = 34,6 (кг) – крупы в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третьем мешке;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005064"/>
            <a:ext cx="81828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3) 54,4 + 32 + 34, 6 = 121 (кг) – в трех </a:t>
            </a:r>
          </a:p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мешках вместе.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5805264"/>
            <a:ext cx="2804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Ответ: 121 кг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1401" y="404580"/>
            <a:ext cx="74211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  <a:endParaRPr lang="ru-RU" sz="5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755112" y="1412720"/>
            <a:ext cx="8065478" cy="3595222"/>
            <a:chOff x="755112" y="1412720"/>
            <a:chExt cx="8065478" cy="3595222"/>
          </a:xfrm>
        </p:grpSpPr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755112" y="1412720"/>
              <a:ext cx="7705070" cy="16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v"/>
                <a:tabLst>
                  <a:tab pos="358775" algn="l"/>
                </a:tabLst>
              </a:pPr>
              <a:r>
                <a: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С какими новыми понятиями мы  познакомились на этом</a:t>
              </a:r>
              <a:r>
                <a:rPr kumimoji="0" lang="ru-RU" sz="2000" b="1" i="1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уроке?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v"/>
                <a:tabLst>
                  <a:tab pos="358775" algn="l"/>
                </a:tabLst>
              </a:pPr>
              <a:endPara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v"/>
                <a:tabLst>
                  <a:tab pos="358775" algn="l"/>
                </a:tabLst>
              </a:pPr>
              <a:r>
                <a: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Назовите делители числа 8 и три числа, кратные числу 8.</a:t>
              </a:r>
              <a:endPara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55470" y="3068950"/>
              <a:ext cx="8065120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  <a:tabLst>
                  <a:tab pos="371475" algn="l"/>
                </a:tabLst>
              </a:pPr>
              <a:r>
                <a:rPr lang="ru-RU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Какое натуральное число является делителем любого натурального числа?</a:t>
              </a:r>
              <a:endParaRPr lang="ru-RU" sz="2000" b="1" i="1" dirty="0" smtClean="0">
                <a:latin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  <a:tabLst>
                  <a:tab pos="371475" algn="l"/>
                </a:tabLst>
              </a:pPr>
              <a:r>
                <a:rPr lang="ru-RU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Какое число и кратно числу </a:t>
              </a:r>
              <a:r>
                <a:rPr lang="en-US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n, </a:t>
              </a:r>
              <a:r>
                <a:rPr lang="ru-RU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и является делителем числа </a:t>
              </a:r>
              <a:r>
                <a:rPr lang="en-US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n.</a:t>
              </a:r>
              <a:endParaRPr lang="ru-RU" sz="2000" b="1" i="1" dirty="0" smtClean="0">
                <a:latin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v"/>
                <a:tabLst>
                  <a:tab pos="371475" algn="l"/>
                </a:tabLst>
              </a:pPr>
              <a:r>
                <a:rPr lang="ru-RU" sz="2000" b="1" i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</a:rPr>
                <a:t>Какое число является кратным любому натуральному числу?</a:t>
              </a:r>
              <a:endParaRPr lang="ru-RU" sz="2000" b="1" i="1" dirty="0" smtClean="0">
                <a:latin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83460" y="5157240"/>
            <a:ext cx="777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(Число 0  кратно любому натуральному числу, так как 0 делится без остатка на любое натуральное число.)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57364"/>
            <a:ext cx="1409700" cy="138855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928662" y="357166"/>
            <a:ext cx="4714908" cy="826962"/>
          </a:xfrm>
          <a:prstGeom prst="cloudCallout">
            <a:avLst>
              <a:gd name="adj1" fmla="val -29237"/>
              <a:gd name="adj2" fmla="val 106729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 разделить </a:t>
            </a:r>
            <a:r>
              <a:rPr lang="ru-RU" b="1" dirty="0" smtClean="0">
                <a:solidFill>
                  <a:srgbClr val="FF0000"/>
                </a:solidFill>
              </a:rPr>
              <a:t>14</a:t>
            </a:r>
            <a:r>
              <a:rPr lang="ru-RU" b="1" dirty="0" smtClean="0">
                <a:solidFill>
                  <a:schemeClr val="tx1"/>
                </a:solidFill>
              </a:rPr>
              <a:t> груш между 3 детьми?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C:\Documents and Settings\Admin\Мои документы\Мои рисунки\Организатор клипов (Microsoft)\j0398153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71480"/>
            <a:ext cx="1828800" cy="162083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4000504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928934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500570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64344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929066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2928934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643446"/>
            <a:ext cx="43784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000372"/>
            <a:ext cx="43784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928934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786322"/>
            <a:ext cx="517852" cy="7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 descr="C:\Documents and Settings\Admin\Local Settings\Temporary Internet Files\Content.IE5\52256JAN\MC90024611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4357694"/>
            <a:ext cx="467159" cy="686102"/>
          </a:xfrm>
          <a:prstGeom prst="rect">
            <a:avLst/>
          </a:prstGeom>
          <a:noFill/>
        </p:spPr>
      </p:pic>
      <p:pic>
        <p:nvPicPr>
          <p:cNvPr id="21" name="Picture 2" descr="C:\Documents and Settings\Admin\Local Settings\Temporary Internet Files\Content.IE5\52256JAN\MC90024611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357694"/>
            <a:ext cx="467159" cy="68610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785918" y="5786454"/>
            <a:ext cx="280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14 : 3 = </a:t>
            </a:r>
            <a:r>
              <a:rPr lang="en-US" sz="2400" b="1" smtClean="0">
                <a:solidFill>
                  <a:srgbClr val="FF0000"/>
                </a:solidFill>
              </a:rPr>
              <a:t>4</a:t>
            </a: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(2 остаток)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5715016"/>
            <a:ext cx="2877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3 - не делитель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4" name="Выноска-облако 23"/>
          <p:cNvSpPr/>
          <p:nvPr/>
        </p:nvSpPr>
        <p:spPr>
          <a:xfrm>
            <a:off x="0" y="0"/>
            <a:ext cx="5214974" cy="1255566"/>
          </a:xfrm>
          <a:prstGeom prst="cloudCallout">
            <a:avLst>
              <a:gd name="adj1" fmla="val -28723"/>
              <a:gd name="adj2" fmla="val 97072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Говорят, что число 3 не является делителем числа14.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04051 L 0.06562 -0.116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79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4 -0.15741 " pathEditMode="relative" ptsTypes="AA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4 -0.15741 " pathEditMode="relative" ptsTypes="AA"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4 -0.15741 " pathEditMode="relative" ptsTypes="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-0.07361 " pathEditMode="relative" ptsTypes="AA">
                                      <p:cBhvr>
                                        <p:cTn id="8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-0.07361 " pathEditMode="relative" ptsTypes="AA">
                                      <p:cBhvr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-0.07361 " pathEditMode="relative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-0.07361 " pathEditMode="relative" ptsTypes="AA">
                                      <p:cBhvr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51 -0.15741 " pathEditMode="relative" ptsTypes="AA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51 -0.15741 " pathEditMode="relative" ptsTypes="AA">
                                      <p:cBhvr>
                                        <p:cTn id="9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51 -0.15741 " pathEditMode="relative" ptsTypes="AA"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51 -0.15741 " pathEditMode="relative" ptsTypes="AA">
                                      <p:cBhvr>
                                        <p:cTn id="9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3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1409700" cy="138855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728" y="285728"/>
            <a:ext cx="6311624" cy="714380"/>
          </a:xfrm>
          <a:prstGeom prst="cloudCallout">
            <a:avLst>
              <a:gd name="adj1" fmla="val -47134"/>
              <a:gd name="adj2" fmla="val 13712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Определение!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3429000"/>
            <a:ext cx="201529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a  </a:t>
            </a:r>
            <a:r>
              <a:rPr lang="ru-RU" sz="7200" b="1" dirty="0" smtClean="0">
                <a:solidFill>
                  <a:srgbClr val="FF0000"/>
                </a:solidFill>
              </a:rPr>
              <a:t>:</a:t>
            </a:r>
            <a:r>
              <a:rPr lang="en-US" sz="7200" b="1" dirty="0" smtClean="0">
                <a:solidFill>
                  <a:srgbClr val="FF0000"/>
                </a:solidFill>
              </a:rPr>
              <a:t> b</a:t>
            </a:r>
            <a:endParaRPr lang="ru-RU" sz="7200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18"/>
          <p:cNvGrpSpPr/>
          <p:nvPr/>
        </p:nvGrpSpPr>
        <p:grpSpPr>
          <a:xfrm>
            <a:off x="2915816" y="4501308"/>
            <a:ext cx="3212968" cy="777253"/>
            <a:chOff x="2411760" y="3997252"/>
            <a:chExt cx="3212968" cy="77725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411760" y="4005064"/>
              <a:ext cx="534121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dirty="0" smtClean="0">
                  <a:solidFill>
                    <a:srgbClr val="FF0000"/>
                  </a:solidFill>
                </a:rPr>
                <a:t>b</a:t>
              </a:r>
              <a:endParaRPr lang="ru-RU" dirty="0"/>
            </a:p>
          </p:txBody>
        </p:sp>
        <p:grpSp>
          <p:nvGrpSpPr>
            <p:cNvPr id="5" name="Группа 17"/>
            <p:cNvGrpSpPr/>
            <p:nvPr/>
          </p:nvGrpSpPr>
          <p:grpSpPr>
            <a:xfrm>
              <a:off x="2699754" y="3997252"/>
              <a:ext cx="2924974" cy="769441"/>
              <a:chOff x="856046" y="3849816"/>
              <a:chExt cx="2924974" cy="769441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3293386" y="3849816"/>
                <a:ext cx="487634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400" b="1" dirty="0" smtClean="0">
                    <a:solidFill>
                      <a:srgbClr val="FF0000"/>
                    </a:solidFill>
                  </a:rPr>
                  <a:t>a</a:t>
                </a:r>
                <a:endParaRPr lang="ru-RU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56046" y="4033762"/>
                <a:ext cx="24946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</a:rPr>
                  <a:t> - делитель числа</a:t>
                </a:r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" name="Группа 21"/>
          <p:cNvGrpSpPr/>
          <p:nvPr/>
        </p:nvGrpSpPr>
        <p:grpSpPr>
          <a:xfrm>
            <a:off x="2483768" y="5373216"/>
            <a:ext cx="3888223" cy="769441"/>
            <a:chOff x="1500166" y="5572140"/>
            <a:chExt cx="3888223" cy="769441"/>
          </a:xfrm>
        </p:grpSpPr>
        <p:grpSp>
          <p:nvGrpSpPr>
            <p:cNvPr id="7" name="Группа 19"/>
            <p:cNvGrpSpPr/>
            <p:nvPr/>
          </p:nvGrpSpPr>
          <p:grpSpPr>
            <a:xfrm>
              <a:off x="1500166" y="5572140"/>
              <a:ext cx="652464" cy="769441"/>
              <a:chOff x="1500166" y="5572140"/>
              <a:chExt cx="652464" cy="769441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1500166" y="5572140"/>
                <a:ext cx="487634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400" b="1" dirty="0" smtClean="0">
                    <a:solidFill>
                      <a:srgbClr val="FF0000"/>
                    </a:solidFill>
                  </a:rPr>
                  <a:t>a</a:t>
                </a:r>
                <a:endParaRPr lang="ru-RU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857356" y="5715016"/>
                <a:ext cx="29527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rgbClr val="FF0000"/>
                    </a:solidFill>
                  </a:rPr>
                  <a:t>;</a:t>
                </a:r>
                <a:endParaRPr lang="ru-RU" sz="32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6" name="Группа 20"/>
            <p:cNvGrpSpPr/>
            <p:nvPr/>
          </p:nvGrpSpPr>
          <p:grpSpPr>
            <a:xfrm>
              <a:off x="2000232" y="5572140"/>
              <a:ext cx="3388157" cy="769441"/>
              <a:chOff x="2000232" y="5572140"/>
              <a:chExt cx="3388157" cy="769441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2000232" y="5572140"/>
                <a:ext cx="534121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400" b="1" dirty="0" smtClean="0">
                    <a:solidFill>
                      <a:srgbClr val="FF0000"/>
                    </a:solidFill>
                  </a:rPr>
                  <a:t>b</a:t>
                </a:r>
                <a:endParaRPr lang="ru-RU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364228" y="5788224"/>
                <a:ext cx="30241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</a:rPr>
                  <a:t>- натуральные числа.</a:t>
                </a:r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7" name="Прямоугольник 16"/>
          <p:cNvSpPr/>
          <p:nvPr/>
        </p:nvSpPr>
        <p:spPr>
          <a:xfrm>
            <a:off x="647056" y="162880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</a:pP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Делителем натурального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числа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называют натуральное число </a:t>
            </a:r>
            <a:r>
              <a:rPr lang="en-US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</a:t>
            </a:r>
            <a:endParaRPr lang="en-US" sz="3200" b="1" i="1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</a:pP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на которое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делится без остатка.</a:t>
            </a:r>
            <a:endParaRPr lang="ru-RU" sz="32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Дата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450" y="476590"/>
            <a:ext cx="77059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Д(12) = 1; 2; 3; 4; 6; 12.</a:t>
            </a:r>
            <a:endParaRPr lang="ru-RU" sz="5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440" y="1772770"/>
            <a:ext cx="80522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Д(20) = 1; 2; 4; 5; 10, 20.</a:t>
            </a:r>
            <a:endParaRPr lang="ru-RU" sz="5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09" y="4293120"/>
            <a:ext cx="63308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Найдите закономерность.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(1 – делитель любого числа).</a:t>
            </a:r>
            <a:endParaRPr lang="ru-RU" sz="3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36370" y="2996940"/>
            <a:ext cx="1375242" cy="1256929"/>
          </a:xfrm>
          <a:prstGeom prst="rect">
            <a:avLst/>
          </a:prstGeom>
          <a:noFill/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1409700" cy="138855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728" y="0"/>
            <a:ext cx="7500990" cy="1571612"/>
          </a:xfrm>
          <a:prstGeom prst="cloudCallout">
            <a:avLst>
              <a:gd name="adj1" fmla="val -42461"/>
              <a:gd name="adj2" fmla="val 49854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Назовите делители числа  36.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27784" y="3140968"/>
          <a:ext cx="528641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7282"/>
                <a:gridCol w="1057282"/>
                <a:gridCol w="1057282"/>
                <a:gridCol w="1057282"/>
                <a:gridCol w="10572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851920" y="2708920"/>
            <a:ext cx="2459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Делители числа  36.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204864"/>
            <a:ext cx="538795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/>
              <a:t>Делители числа  36:    1; 2; 3; 4; 6; 9; 12; 18; 36.</a:t>
            </a:r>
            <a:endParaRPr lang="ru-RU" b="1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1000100" y="0"/>
            <a:ext cx="7500990" cy="1571612"/>
          </a:xfrm>
          <a:prstGeom prst="cloudCallout">
            <a:avLst>
              <a:gd name="adj1" fmla="val -42461"/>
              <a:gd name="adj2" fmla="val 49854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Что  можно сказать об этих числах?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00506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Делители 1 и 36,    2 и 18,    3 и 12,    4 и 9,    6 и 6 называют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парными делителями. 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Произведение парных делителей равно самому числу.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8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 сколько кучек можно разделить 36 орехов?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5"/>
          <p:cNvGrpSpPr/>
          <p:nvPr/>
        </p:nvGrpSpPr>
        <p:grpSpPr>
          <a:xfrm>
            <a:off x="683568" y="1916832"/>
            <a:ext cx="2642592" cy="2066529"/>
            <a:chOff x="3059832" y="2564904"/>
            <a:chExt cx="2642592" cy="2066529"/>
          </a:xfrm>
        </p:grpSpPr>
        <p:grpSp>
          <p:nvGrpSpPr>
            <p:cNvPr id="4" name="Группа 5"/>
            <p:cNvGrpSpPr/>
            <p:nvPr/>
          </p:nvGrpSpPr>
          <p:grpSpPr>
            <a:xfrm>
              <a:off x="3923928" y="2636912"/>
              <a:ext cx="1058416" cy="1346449"/>
              <a:chOff x="3923928" y="2636912"/>
              <a:chExt cx="1058416" cy="1346449"/>
            </a:xfrm>
          </p:grpSpPr>
          <p:pic>
            <p:nvPicPr>
              <p:cNvPr id="30724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067944" y="2636912"/>
                <a:ext cx="914400" cy="914401"/>
              </a:xfrm>
              <a:prstGeom prst="rect">
                <a:avLst/>
              </a:prstGeom>
              <a:noFill/>
            </p:spPr>
          </p:pic>
          <p:pic>
            <p:nvPicPr>
              <p:cNvPr id="5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23928" y="3068960"/>
                <a:ext cx="914400" cy="914401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6"/>
            <p:cNvGrpSpPr/>
            <p:nvPr/>
          </p:nvGrpSpPr>
          <p:grpSpPr>
            <a:xfrm>
              <a:off x="4644008" y="2780928"/>
              <a:ext cx="1058416" cy="1346449"/>
              <a:chOff x="3923928" y="2636912"/>
              <a:chExt cx="1058416" cy="1346449"/>
            </a:xfrm>
          </p:grpSpPr>
          <p:pic>
            <p:nvPicPr>
              <p:cNvPr id="8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067944" y="2636912"/>
                <a:ext cx="914400" cy="914401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23928" y="3068960"/>
                <a:ext cx="914400" cy="914401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9"/>
            <p:cNvGrpSpPr/>
            <p:nvPr/>
          </p:nvGrpSpPr>
          <p:grpSpPr>
            <a:xfrm>
              <a:off x="3059832" y="2564904"/>
              <a:ext cx="1058416" cy="1346449"/>
              <a:chOff x="3923928" y="2636912"/>
              <a:chExt cx="1058416" cy="1346449"/>
            </a:xfrm>
          </p:grpSpPr>
          <p:pic>
            <p:nvPicPr>
              <p:cNvPr id="11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067944" y="2636912"/>
                <a:ext cx="914400" cy="914401"/>
              </a:xfrm>
              <a:prstGeom prst="rect">
                <a:avLst/>
              </a:prstGeom>
              <a:noFill/>
            </p:spPr>
          </p:pic>
          <p:pic>
            <p:nvPicPr>
              <p:cNvPr id="12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23928" y="3068960"/>
                <a:ext cx="914400" cy="914401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2"/>
            <p:cNvGrpSpPr/>
            <p:nvPr/>
          </p:nvGrpSpPr>
          <p:grpSpPr>
            <a:xfrm>
              <a:off x="3707904" y="3284984"/>
              <a:ext cx="1058416" cy="1346449"/>
              <a:chOff x="3923928" y="2636912"/>
              <a:chExt cx="1058416" cy="1346449"/>
            </a:xfrm>
          </p:grpSpPr>
          <p:pic>
            <p:nvPicPr>
              <p:cNvPr id="14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067944" y="2636912"/>
                <a:ext cx="914400" cy="914401"/>
              </a:xfrm>
              <a:prstGeom prst="rect">
                <a:avLst/>
              </a:prstGeom>
              <a:noFill/>
            </p:spPr>
          </p:pic>
          <p:pic>
            <p:nvPicPr>
              <p:cNvPr id="15" name="Picture 4" descr="Просмотреть подробности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23928" y="3068960"/>
                <a:ext cx="914400" cy="91440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3707904" y="2204864"/>
            <a:ext cx="5203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1 ореху – 36 кучек;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7904" y="3284984"/>
            <a:ext cx="5197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2 ореха – 18 кучек;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1880" y="4149080"/>
            <a:ext cx="5197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3 ореха – 12 кучек;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4941168"/>
            <a:ext cx="3747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4   – 9 кучек;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7984" y="4941168"/>
            <a:ext cx="3875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 6   –  6 кучек;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812360" y="836712"/>
            <a:ext cx="1331640" cy="1217078"/>
          </a:xfrm>
          <a:prstGeom prst="rect">
            <a:avLst/>
          </a:prstGeom>
          <a:noFill/>
        </p:spPr>
      </p:pic>
      <p:sp>
        <p:nvSpPr>
          <p:cNvPr id="2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14290"/>
            <a:ext cx="490480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Решите упражнение.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484784"/>
            <a:ext cx="183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Проверим!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9" descr="D:\презентации в документе\Картинки-клипы\school10-01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740352" y="2060848"/>
            <a:ext cx="1196728" cy="105732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51920" y="2132856"/>
            <a:ext cx="2904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а) 450 : 18 = 25;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2708920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б) 5166 :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</a:rPr>
              <a:t>126 = 41;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3212976"/>
            <a:ext cx="4756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в) 25 108 : 7 = 3 586(ост.6)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472514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Ответ: </a:t>
            </a:r>
            <a:endParaRPr lang="en-US" sz="2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 – делитель 450;</a:t>
            </a:r>
          </a:p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126 – делитель 5166;</a:t>
            </a:r>
          </a:p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 – не делитель 25 108.</a:t>
            </a:r>
            <a:endParaRPr lang="ru-RU" sz="2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908720"/>
            <a:ext cx="89644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Проверить, будет ли первое число  делителем второго:</a:t>
            </a:r>
            <a:endParaRPr lang="ru-RU" sz="2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3410" y="1844780"/>
            <a:ext cx="3096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а) 18 и 450;</a:t>
            </a:r>
          </a:p>
          <a:p>
            <a:r>
              <a:rPr lang="ru-RU" sz="3200" b="1" dirty="0" smtClean="0"/>
              <a:t>б) 126 и 5166;</a:t>
            </a:r>
          </a:p>
          <a:p>
            <a:r>
              <a:rPr lang="ru-RU" sz="3200" b="1" dirty="0" smtClean="0"/>
              <a:t>в) 7 и 25 108.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26064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каждой коробке лежат 6 чайных ложек.  Можно ли,  не вскрывая коробок, взять: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а) 42 ложки;  б) 49 ложек? 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251520" y="2420888"/>
            <a:ext cx="1418456" cy="1520786"/>
            <a:chOff x="1115616" y="3902736"/>
            <a:chExt cx="1418456" cy="1520786"/>
          </a:xfrm>
        </p:grpSpPr>
        <p:pic>
          <p:nvPicPr>
            <p:cNvPr id="1028" name="Picture 4" descr="Просмотреть подробности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4005064"/>
              <a:ext cx="1418456" cy="1418458"/>
            </a:xfrm>
            <a:prstGeom prst="rect">
              <a:avLst/>
            </a:prstGeom>
            <a:noFill/>
          </p:spPr>
        </p:pic>
        <p:pic>
          <p:nvPicPr>
            <p:cNvPr id="5" name="Picture 2" descr="Просмотреть подробност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556742">
              <a:off x="1449075" y="3876227"/>
              <a:ext cx="829738" cy="882756"/>
            </a:xfrm>
            <a:prstGeom prst="rect">
              <a:avLst/>
            </a:prstGeom>
            <a:noFill/>
          </p:spPr>
        </p:pic>
        <p:pic>
          <p:nvPicPr>
            <p:cNvPr id="8" name="Picture 2" descr="Просмотреть подробност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8556742">
              <a:off x="1233050" y="4020244"/>
              <a:ext cx="829738" cy="882756"/>
            </a:xfrm>
            <a:prstGeom prst="rect">
              <a:avLst/>
            </a:prstGeom>
            <a:noFill/>
          </p:spPr>
        </p:pic>
      </p:grpSp>
      <p:grpSp>
        <p:nvGrpSpPr>
          <p:cNvPr id="7" name="Группа 8"/>
          <p:cNvGrpSpPr/>
          <p:nvPr/>
        </p:nvGrpSpPr>
        <p:grpSpPr>
          <a:xfrm rot="18981530">
            <a:off x="1282959" y="2962977"/>
            <a:ext cx="1432262" cy="1058417"/>
            <a:chOff x="1115616" y="2492896"/>
            <a:chExt cx="1432262" cy="1058417"/>
          </a:xfrm>
        </p:grpSpPr>
        <p:pic>
          <p:nvPicPr>
            <p:cNvPr id="1026" name="Picture 2" descr="Просмотреть подробност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2492896"/>
              <a:ext cx="864096" cy="914401"/>
            </a:xfrm>
            <a:prstGeom prst="rect">
              <a:avLst/>
            </a:prstGeom>
            <a:noFill/>
          </p:spPr>
        </p:pic>
        <p:pic>
          <p:nvPicPr>
            <p:cNvPr id="4" name="Picture 2" descr="Просмотреть подробност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64" y="2636912"/>
              <a:ext cx="864096" cy="914401"/>
            </a:xfrm>
            <a:prstGeom prst="rect">
              <a:avLst/>
            </a:prstGeom>
            <a:noFill/>
          </p:spPr>
        </p:pic>
        <p:pic>
          <p:nvPicPr>
            <p:cNvPr id="6" name="Picture 2" descr="Просмотреть подробност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83733" y="2523203"/>
              <a:ext cx="864145" cy="914401"/>
            </a:xfrm>
            <a:prstGeom prst="rect">
              <a:avLst/>
            </a:prstGeom>
            <a:noFill/>
          </p:spPr>
        </p:pic>
      </p:grpSp>
      <p:sp>
        <p:nvSpPr>
          <p:cNvPr id="13" name="TextBox 12"/>
          <p:cNvSpPr txBox="1"/>
          <p:nvPr/>
        </p:nvSpPr>
        <p:spPr>
          <a:xfrm>
            <a:off x="2699792" y="2420888"/>
            <a:ext cx="63452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а) 42 : 6 =7, 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42 делится на 6 без остатка, поэтому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можно взять 7 коробок в которых 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будут  находиться 42 ложки;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797152"/>
            <a:ext cx="8973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49 не делится на 6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без остатка, поэтому чтобы 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взять 49 ложек, надо взять 8 коробок и еще одну ложку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из  вскрытой коробки.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14.08.2011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www.konspekturoka.ru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4769</TotalTime>
  <Words>1321</Words>
  <Application>Microsoft Office PowerPoint</Application>
  <PresentationFormat>Экран (4:3)</PresentationFormat>
  <Paragraphs>263</Paragraphs>
  <Slides>21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Общий</cp:lastModifiedBy>
  <cp:revision>520</cp:revision>
  <dcterms:created xsi:type="dcterms:W3CDTF">2011-06-18T13:01:16Z</dcterms:created>
  <dcterms:modified xsi:type="dcterms:W3CDTF">2016-08-24T17:37:59Z</dcterms:modified>
</cp:coreProperties>
</file>