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5"/>
  </p:notesMasterIdLst>
  <p:sldIdLst>
    <p:sldId id="256" r:id="rId2"/>
    <p:sldId id="257" r:id="rId3"/>
    <p:sldId id="264" r:id="rId4"/>
    <p:sldId id="259" r:id="rId5"/>
    <p:sldId id="261" r:id="rId6"/>
    <p:sldId id="283" r:id="rId7"/>
    <p:sldId id="262" r:id="rId8"/>
    <p:sldId id="281" r:id="rId9"/>
    <p:sldId id="282" r:id="rId10"/>
    <p:sldId id="265" r:id="rId11"/>
    <p:sldId id="276" r:id="rId12"/>
    <p:sldId id="277" r:id="rId13"/>
    <p:sldId id="266" r:id="rId14"/>
    <p:sldId id="268" r:id="rId15"/>
    <p:sldId id="278" r:id="rId16"/>
    <p:sldId id="284" r:id="rId17"/>
    <p:sldId id="275" r:id="rId18"/>
    <p:sldId id="270" r:id="rId19"/>
    <p:sldId id="271" r:id="rId20"/>
    <p:sldId id="273" r:id="rId21"/>
    <p:sldId id="274" r:id="rId22"/>
    <p:sldId id="279" r:id="rId23"/>
    <p:sldId id="280"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A7C525-7F8A-4B52-8FA4-537CEA610857}" type="datetimeFigureOut">
              <a:rPr lang="ru-RU" smtClean="0"/>
              <a:pPr/>
              <a:t>14.03.2020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FB32B2-D642-4273-BE10-9DEF696A6B01}"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0C8B4E7-123B-4642-AD15-E110C102D8D8}" type="slidenum">
              <a:rPr lang="ru-RU" smtClean="0"/>
              <a:pPr/>
              <a:t>14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95375BD-40A3-46F1-9BEB-AEE15E0980C1}" type="datetimeFigureOut">
              <a:rPr lang="ru-RU" smtClean="0"/>
              <a:pPr/>
              <a:t>14.03.2020</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AA961539-F5FA-488A-B640-CC609C05B689}"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95375BD-40A3-46F1-9BEB-AEE15E0980C1}" type="datetimeFigureOut">
              <a:rPr lang="ru-RU" smtClean="0"/>
              <a:pPr/>
              <a:t>14.03.2020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A961539-F5FA-488A-B640-CC609C05B68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95375BD-40A3-46F1-9BEB-AEE15E0980C1}" type="datetimeFigureOut">
              <a:rPr lang="ru-RU" smtClean="0"/>
              <a:pPr/>
              <a:t>14.03.2020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A961539-F5FA-488A-B640-CC609C05B68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95375BD-40A3-46F1-9BEB-AEE15E0980C1}" type="datetimeFigureOut">
              <a:rPr lang="ru-RU" smtClean="0"/>
              <a:pPr/>
              <a:t>14.03.2020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A961539-F5FA-488A-B640-CC609C05B68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95375BD-40A3-46F1-9BEB-AEE15E0980C1}" type="datetimeFigureOut">
              <a:rPr lang="ru-RU" smtClean="0"/>
              <a:pPr/>
              <a:t>14.03.2020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A961539-F5FA-488A-B640-CC609C05B689}"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95375BD-40A3-46F1-9BEB-AEE15E0980C1}" type="datetimeFigureOut">
              <a:rPr lang="ru-RU" smtClean="0"/>
              <a:pPr/>
              <a:t>14.03.2020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A961539-F5FA-488A-B640-CC609C05B68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95375BD-40A3-46F1-9BEB-AEE15E0980C1}" type="datetimeFigureOut">
              <a:rPr lang="ru-RU" smtClean="0"/>
              <a:pPr/>
              <a:t>14.03.2020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A961539-F5FA-488A-B640-CC609C05B68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95375BD-40A3-46F1-9BEB-AEE15E0980C1}" type="datetimeFigureOut">
              <a:rPr lang="ru-RU" smtClean="0"/>
              <a:pPr/>
              <a:t>14.03.2020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A961539-F5FA-488A-B640-CC609C05B68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95375BD-40A3-46F1-9BEB-AEE15E0980C1}" type="datetimeFigureOut">
              <a:rPr lang="ru-RU" smtClean="0"/>
              <a:pPr/>
              <a:t>14.03.2020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A961539-F5FA-488A-B640-CC609C05B68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95375BD-40A3-46F1-9BEB-AEE15E0980C1}" type="datetimeFigureOut">
              <a:rPr lang="ru-RU" smtClean="0"/>
              <a:pPr/>
              <a:t>14.03.2020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A961539-F5FA-488A-B640-CC609C05B68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95375BD-40A3-46F1-9BEB-AEE15E0980C1}" type="datetimeFigureOut">
              <a:rPr lang="ru-RU" smtClean="0"/>
              <a:pPr/>
              <a:t>14.03.2020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AA961539-F5FA-488A-B640-CC609C05B689}"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95375BD-40A3-46F1-9BEB-AEE15E0980C1}" type="datetimeFigureOut">
              <a:rPr lang="ru-RU" smtClean="0"/>
              <a:pPr/>
              <a:t>14.03.2020</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A961539-F5FA-488A-B640-CC609C05B689}"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uk-UA" sz="7200" dirty="0" smtClean="0">
                <a:solidFill>
                  <a:srgbClr val="FF0000"/>
                </a:solidFill>
              </a:rPr>
              <a:t>Тема уроку:</a:t>
            </a:r>
            <a:endParaRPr lang="ru-RU" sz="7200" dirty="0">
              <a:solidFill>
                <a:srgbClr val="FF0000"/>
              </a:solidFill>
            </a:endParaRPr>
          </a:p>
        </p:txBody>
      </p:sp>
      <p:sp>
        <p:nvSpPr>
          <p:cNvPr id="3" name="Содержимое 2"/>
          <p:cNvSpPr>
            <a:spLocks noGrp="1"/>
          </p:cNvSpPr>
          <p:nvPr>
            <p:ph idx="1"/>
          </p:nvPr>
        </p:nvSpPr>
        <p:spPr/>
        <p:txBody>
          <a:bodyPr>
            <a:normAutofit/>
          </a:bodyPr>
          <a:lstStyle/>
          <a:p>
            <a:pPr algn="ctr">
              <a:buNone/>
            </a:pPr>
            <a:r>
              <a:rPr lang="uk-UA" sz="7200" dirty="0" smtClean="0">
                <a:solidFill>
                  <a:srgbClr val="FF0000"/>
                </a:solidFill>
              </a:rPr>
              <a:t>“ </a:t>
            </a:r>
            <a:r>
              <a:rPr lang="uk-UA" sz="7200" dirty="0" err="1" smtClean="0">
                <a:solidFill>
                  <a:srgbClr val="FF0000"/>
                </a:solidFill>
              </a:rPr>
              <a:t>Конфлікти”</a:t>
            </a:r>
            <a:endParaRPr lang="ru-RU" sz="7200" dirty="0">
              <a:solidFill>
                <a:srgbClr val="FF0000"/>
              </a:solidFill>
            </a:endParaRPr>
          </a:p>
        </p:txBody>
      </p:sp>
      <p:pic>
        <p:nvPicPr>
          <p:cNvPr id="2050" name="Picture 2" descr="D:\2013ujl.jpg"/>
          <p:cNvPicPr>
            <a:picLocks noChangeAspect="1" noChangeArrowheads="1"/>
          </p:cNvPicPr>
          <p:nvPr/>
        </p:nvPicPr>
        <p:blipFill>
          <a:blip r:embed="rId2" cstate="print"/>
          <a:srcRect/>
          <a:stretch>
            <a:fillRect/>
          </a:stretch>
        </p:blipFill>
        <p:spPr bwMode="auto">
          <a:xfrm>
            <a:off x="1259632" y="3212976"/>
            <a:ext cx="6840760" cy="324036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764704"/>
            <a:ext cx="8305800" cy="1143000"/>
          </a:xfrm>
        </p:spPr>
        <p:txBody>
          <a:bodyPr>
            <a:normAutofit/>
          </a:bodyPr>
          <a:lstStyle/>
          <a:p>
            <a:pPr algn="ctr"/>
            <a:r>
              <a:rPr lang="uk-UA" sz="3200" b="1" dirty="0" smtClean="0">
                <a:solidFill>
                  <a:schemeClr val="tx1"/>
                </a:solidFill>
              </a:rPr>
              <a:t>Модель конфлікту</a:t>
            </a:r>
            <a:r>
              <a:rPr lang="uk-UA" sz="3200" dirty="0" smtClean="0">
                <a:solidFill>
                  <a:schemeClr val="tx1"/>
                </a:solidFill>
              </a:rPr>
              <a:t/>
            </a:r>
            <a:br>
              <a:rPr lang="uk-UA" sz="3200" dirty="0" smtClean="0">
                <a:solidFill>
                  <a:schemeClr val="tx1"/>
                </a:solidFill>
              </a:rPr>
            </a:br>
            <a:endParaRPr lang="ru-RU" sz="3200" dirty="0">
              <a:solidFill>
                <a:schemeClr val="tx1"/>
              </a:solidFill>
            </a:endParaRPr>
          </a:p>
        </p:txBody>
      </p:sp>
      <p:grpSp>
        <p:nvGrpSpPr>
          <p:cNvPr id="8" name="Группа 7"/>
          <p:cNvGrpSpPr/>
          <p:nvPr/>
        </p:nvGrpSpPr>
        <p:grpSpPr>
          <a:xfrm>
            <a:off x="1043608" y="2636912"/>
            <a:ext cx="2736304" cy="1440160"/>
            <a:chOff x="1043608" y="2780928"/>
            <a:chExt cx="2736304" cy="1440160"/>
          </a:xfrm>
        </p:grpSpPr>
        <p:sp>
          <p:nvSpPr>
            <p:cNvPr id="4" name="Прямоугольник 3"/>
            <p:cNvSpPr/>
            <p:nvPr/>
          </p:nvSpPr>
          <p:spPr>
            <a:xfrm>
              <a:off x="1043608" y="2780928"/>
              <a:ext cx="2592288" cy="14401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1043608" y="2924944"/>
              <a:ext cx="2736304" cy="1077218"/>
            </a:xfrm>
            <a:prstGeom prst="rect">
              <a:avLst/>
            </a:prstGeom>
            <a:noFill/>
          </p:spPr>
          <p:txBody>
            <a:bodyPr wrap="square" rtlCol="0">
              <a:spAutoFit/>
            </a:bodyPr>
            <a:lstStyle/>
            <a:p>
              <a:pPr algn="ctr"/>
              <a:r>
                <a:rPr lang="uk-UA" sz="3200" b="1" dirty="0" smtClean="0"/>
                <a:t>Конфліктна ситуація</a:t>
              </a:r>
              <a:endParaRPr lang="ru-RU" sz="3200" b="1" dirty="0"/>
            </a:p>
          </p:txBody>
        </p:sp>
      </p:grpSp>
      <p:sp>
        <p:nvSpPr>
          <p:cNvPr id="6" name="Прямоугольник 5"/>
          <p:cNvSpPr/>
          <p:nvPr/>
        </p:nvSpPr>
        <p:spPr>
          <a:xfrm>
            <a:off x="5292080" y="2708920"/>
            <a:ext cx="3024336" cy="151216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4000" b="1" dirty="0" smtClean="0">
                <a:solidFill>
                  <a:schemeClr val="tx1"/>
                </a:solidFill>
              </a:rPr>
              <a:t>Інцидент</a:t>
            </a:r>
            <a:endParaRPr lang="ru-RU" sz="4000" b="1" dirty="0" smtClean="0">
              <a:solidFill>
                <a:schemeClr val="tx1"/>
              </a:solidFill>
            </a:endParaRPr>
          </a:p>
        </p:txBody>
      </p:sp>
      <p:sp>
        <p:nvSpPr>
          <p:cNvPr id="7" name="Прямоугольник 6"/>
          <p:cNvSpPr/>
          <p:nvPr/>
        </p:nvSpPr>
        <p:spPr>
          <a:xfrm>
            <a:off x="1043608" y="4653136"/>
            <a:ext cx="7560840" cy="151216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r>
              <a:rPr lang="uk-UA" sz="3200" b="1" dirty="0" smtClean="0">
                <a:solidFill>
                  <a:schemeClr val="tx1"/>
                </a:solidFill>
              </a:rPr>
              <a:t>Наслідки конфлікту (вихід з конфлікту)</a:t>
            </a:r>
            <a:endParaRPr lang="ru-RU" sz="3200" b="1" dirty="0" smtClean="0">
              <a:solidFill>
                <a:schemeClr val="tx1"/>
              </a:solidFill>
            </a:endParaRPr>
          </a:p>
          <a:p>
            <a:pPr algn="ctr"/>
            <a:endParaRPr lang="ru-RU" dirty="0"/>
          </a:p>
        </p:txBody>
      </p:sp>
      <p:cxnSp>
        <p:nvCxnSpPr>
          <p:cNvPr id="10" name="Прямая со стрелкой 9"/>
          <p:cNvCxnSpPr/>
          <p:nvPr/>
        </p:nvCxnSpPr>
        <p:spPr>
          <a:xfrm flipH="1">
            <a:off x="2627784" y="1412776"/>
            <a:ext cx="1152128" cy="1152128"/>
          </a:xfrm>
          <a:prstGeom prst="straightConnector1">
            <a:avLst/>
          </a:prstGeom>
          <a:ln w="25400" cmpd="sng">
            <a:tailEnd type="arrow"/>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a:off x="5292080" y="1340768"/>
            <a:ext cx="1512168" cy="122413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a:off x="2555776" y="4077072"/>
            <a:ext cx="432048" cy="50405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a:stCxn id="6" idx="2"/>
          </p:cNvCxnSpPr>
          <p:nvPr/>
        </p:nvCxnSpPr>
        <p:spPr>
          <a:xfrm>
            <a:off x="6804248" y="4221088"/>
            <a:ext cx="288032" cy="43204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4453104"/>
          </a:xfrm>
        </p:spPr>
        <p:txBody>
          <a:bodyPr>
            <a:normAutofit fontScale="90000"/>
          </a:bodyPr>
          <a:lstStyle/>
          <a:p>
            <a:r>
              <a:rPr lang="uk-UA" sz="4400" b="1" dirty="0" smtClean="0">
                <a:solidFill>
                  <a:srgbClr val="FF0000"/>
                </a:solidFill>
              </a:rPr>
              <a:t>Конфліктна ситуація - </a:t>
            </a:r>
            <a:r>
              <a:rPr lang="uk-UA" sz="4400" b="1" dirty="0" smtClean="0">
                <a:solidFill>
                  <a:schemeClr val="tx1"/>
                </a:solidFill>
              </a:rPr>
              <a:t>це суперечливі позиції сторін з будь - якого приводу, прагнення протилежної мети, використання різноманітних засобів щодо їх досягнення, незбіг інтересів, бажань тощо.</a:t>
            </a:r>
            <a:endParaRPr lang="ru-RU" sz="4400" b="1"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3949048"/>
          </a:xfrm>
        </p:spPr>
        <p:txBody>
          <a:bodyPr>
            <a:normAutofit/>
          </a:bodyPr>
          <a:lstStyle/>
          <a:p>
            <a:r>
              <a:rPr lang="uk-UA" sz="4400" b="1" dirty="0" smtClean="0">
                <a:solidFill>
                  <a:srgbClr val="FF0000"/>
                </a:solidFill>
              </a:rPr>
              <a:t>Інцидент ( мотив) – </a:t>
            </a:r>
            <a:r>
              <a:rPr lang="uk-UA" sz="4400" b="1" dirty="0" smtClean="0">
                <a:solidFill>
                  <a:schemeClr val="tx1"/>
                </a:solidFill>
              </a:rPr>
              <a:t>це певна подія або дія, що різко уразила інтерес однієї зі сторін і призвела до активної протидії.</a:t>
            </a:r>
            <a:endParaRPr lang="ru-RU" sz="4400" b="1" dirty="0">
              <a:solidFill>
                <a:schemeClr val="tx1"/>
              </a:solidFill>
            </a:endParaRPr>
          </a:p>
        </p:txBody>
      </p:sp>
      <p:pic>
        <p:nvPicPr>
          <p:cNvPr id="1026" name="Picture 2" descr="D:\11111nASILIE.jpg"/>
          <p:cNvPicPr>
            <a:picLocks noChangeAspect="1" noChangeArrowheads="1"/>
          </p:cNvPicPr>
          <p:nvPr/>
        </p:nvPicPr>
        <p:blipFill>
          <a:blip r:embed="rId2" cstate="print"/>
          <a:srcRect/>
          <a:stretch>
            <a:fillRect/>
          </a:stretch>
        </p:blipFill>
        <p:spPr bwMode="auto">
          <a:xfrm>
            <a:off x="395537" y="764704"/>
            <a:ext cx="2448272" cy="1296144"/>
          </a:xfrm>
          <a:prstGeom prst="rect">
            <a:avLst/>
          </a:prstGeom>
          <a:noFill/>
        </p:spPr>
      </p:pic>
      <p:pic>
        <p:nvPicPr>
          <p:cNvPr id="1027" name="Picture 3" descr="D:\1342026338.jpg"/>
          <p:cNvPicPr>
            <a:picLocks noChangeAspect="1" noChangeArrowheads="1"/>
          </p:cNvPicPr>
          <p:nvPr/>
        </p:nvPicPr>
        <p:blipFill>
          <a:blip r:embed="rId3" cstate="print"/>
          <a:srcRect/>
          <a:stretch>
            <a:fillRect/>
          </a:stretch>
        </p:blipFill>
        <p:spPr bwMode="auto">
          <a:xfrm>
            <a:off x="5724128" y="4437112"/>
            <a:ext cx="3168352" cy="223224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3600" b="1" dirty="0" smtClean="0">
                <a:solidFill>
                  <a:srgbClr val="FF0000"/>
                </a:solidFill>
              </a:rPr>
              <a:t>3 групи конфліктів:</a:t>
            </a:r>
            <a:endParaRPr lang="ru-RU" sz="3600" b="1" dirty="0">
              <a:solidFill>
                <a:srgbClr val="FF0000"/>
              </a:solidFill>
            </a:endParaRPr>
          </a:p>
        </p:txBody>
      </p:sp>
      <p:sp>
        <p:nvSpPr>
          <p:cNvPr id="3" name="Содержимое 2"/>
          <p:cNvSpPr>
            <a:spLocks noGrp="1"/>
          </p:cNvSpPr>
          <p:nvPr>
            <p:ph idx="1"/>
          </p:nvPr>
        </p:nvSpPr>
        <p:spPr/>
        <p:txBody>
          <a:bodyPr/>
          <a:lstStyle/>
          <a:p>
            <a:r>
              <a:rPr lang="uk-UA" b="1" dirty="0" smtClean="0">
                <a:solidFill>
                  <a:srgbClr val="FF0000"/>
                </a:solidFill>
              </a:rPr>
              <a:t>Конфлікт цілей </a:t>
            </a:r>
            <a:r>
              <a:rPr lang="uk-UA" b="1" dirty="0" smtClean="0"/>
              <a:t>- виражається в тому, що сторони по – різному бачать стан об</a:t>
            </a:r>
            <a:r>
              <a:rPr lang="en-US" b="1" dirty="0" smtClean="0"/>
              <a:t>’</a:t>
            </a:r>
            <a:r>
              <a:rPr lang="uk-UA" b="1" dirty="0" err="1" smtClean="0"/>
              <a:t>єкта</a:t>
            </a:r>
            <a:r>
              <a:rPr lang="uk-UA" b="1" dirty="0" smtClean="0"/>
              <a:t> в майбутньому.</a:t>
            </a:r>
          </a:p>
          <a:p>
            <a:r>
              <a:rPr lang="uk-UA" b="1" dirty="0" smtClean="0">
                <a:solidFill>
                  <a:srgbClr val="FF0000"/>
                </a:solidFill>
              </a:rPr>
              <a:t>Конфлікт пізнання</a:t>
            </a:r>
            <a:r>
              <a:rPr lang="uk-UA" b="1" dirty="0" smtClean="0"/>
              <a:t>, який ще  називають творчим конфліктом. Виникає, коли сторони мають різні погляди, ідеї та думки щодо вирішуваної проблеми.</a:t>
            </a:r>
          </a:p>
          <a:p>
            <a:r>
              <a:rPr lang="uk-UA" b="1" dirty="0" smtClean="0">
                <a:solidFill>
                  <a:srgbClr val="FF0000"/>
                </a:solidFill>
              </a:rPr>
              <a:t>Емоційний(чуттєвий) конфлікт </a:t>
            </a:r>
            <a:r>
              <a:rPr lang="uk-UA" b="1" dirty="0" smtClean="0"/>
              <a:t>з</a:t>
            </a:r>
            <a:r>
              <a:rPr lang="en-US" b="1" dirty="0" smtClean="0"/>
              <a:t>’</a:t>
            </a:r>
            <a:r>
              <a:rPr lang="uk-UA" b="1" dirty="0" smtClean="0"/>
              <a:t>являється,коли в основі міжособистісних стосунків лежать різні почуття та емоції людей.</a:t>
            </a:r>
            <a:endParaRPr lang="ru-RU"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19672" y="274638"/>
            <a:ext cx="7314016" cy="1143000"/>
          </a:xfrm>
        </p:spPr>
        <p:txBody>
          <a:bodyPr>
            <a:normAutofit/>
          </a:bodyPr>
          <a:lstStyle/>
          <a:p>
            <a:pPr algn="ctr"/>
            <a:r>
              <a:rPr lang="uk-UA" sz="3600" dirty="0" smtClean="0">
                <a:solidFill>
                  <a:srgbClr val="FF0000"/>
                </a:solidFill>
              </a:rPr>
              <a:t>Шляхи виходу з конфлікту</a:t>
            </a:r>
            <a:r>
              <a:rPr lang="uk-UA" sz="3600" dirty="0" smtClean="0"/>
              <a:t>:</a:t>
            </a:r>
            <a:endParaRPr lang="ru-RU" sz="3600" dirty="0"/>
          </a:p>
        </p:txBody>
      </p:sp>
      <p:sp>
        <p:nvSpPr>
          <p:cNvPr id="3" name="Содержимое 2"/>
          <p:cNvSpPr>
            <a:spLocks noGrp="1"/>
          </p:cNvSpPr>
          <p:nvPr>
            <p:ph idx="1"/>
          </p:nvPr>
        </p:nvSpPr>
        <p:spPr/>
        <p:txBody>
          <a:bodyPr>
            <a:normAutofit fontScale="92500"/>
          </a:bodyPr>
          <a:lstStyle/>
          <a:p>
            <a:r>
              <a:rPr lang="uk-UA" sz="3200" b="1" dirty="0" smtClean="0">
                <a:solidFill>
                  <a:srgbClr val="FF0000"/>
                </a:solidFill>
              </a:rPr>
              <a:t>Конструктивний</a:t>
            </a:r>
            <a:r>
              <a:rPr lang="uk-UA" sz="3200" b="1" dirty="0" smtClean="0"/>
              <a:t>(гумор, поступки,компроміс, співробітництво, усвідомлення позиції сторін).</a:t>
            </a:r>
          </a:p>
          <a:p>
            <a:r>
              <a:rPr lang="uk-UA" sz="3200" b="1" dirty="0" smtClean="0">
                <a:solidFill>
                  <a:srgbClr val="FF0000"/>
                </a:solidFill>
              </a:rPr>
              <a:t>Деструктивний</a:t>
            </a:r>
            <a:r>
              <a:rPr lang="uk-UA" sz="3200" b="1" dirty="0" smtClean="0"/>
              <a:t> (погроза,насильство,брутальність, приниження, перехід на особистості, розрив відносин).</a:t>
            </a:r>
          </a:p>
          <a:p>
            <a:r>
              <a:rPr lang="uk-UA" sz="3200" b="1" dirty="0" smtClean="0">
                <a:solidFill>
                  <a:srgbClr val="FF0000"/>
                </a:solidFill>
              </a:rPr>
              <a:t>Ігнорування</a:t>
            </a:r>
            <a:r>
              <a:rPr lang="uk-UA" sz="3200" b="1" dirty="0" smtClean="0"/>
              <a:t>( відхід від  </a:t>
            </a:r>
            <a:r>
              <a:rPr lang="uk-UA" sz="3200" b="1" dirty="0" err="1" smtClean="0"/>
              <a:t>розв</a:t>
            </a:r>
            <a:r>
              <a:rPr lang="en-US" sz="3200" b="1" dirty="0" smtClean="0"/>
              <a:t>’</a:t>
            </a:r>
            <a:r>
              <a:rPr lang="uk-UA" sz="3200" b="1" dirty="0" err="1" smtClean="0"/>
              <a:t>язання</a:t>
            </a:r>
            <a:r>
              <a:rPr lang="uk-UA" sz="3200" b="1" dirty="0" smtClean="0"/>
              <a:t> проблеми</a:t>
            </a:r>
            <a:r>
              <a:rPr lang="uk-UA" sz="2000" b="1" dirty="0" smtClean="0"/>
              <a:t>)</a:t>
            </a:r>
            <a:endParaRPr lang="ru-RU" sz="2000" b="1" dirty="0"/>
          </a:p>
        </p:txBody>
      </p:sp>
      <p:pic>
        <p:nvPicPr>
          <p:cNvPr id="6146" name="Picture 2" descr="D:\роздуми.jpg"/>
          <p:cNvPicPr>
            <a:picLocks noChangeAspect="1" noChangeArrowheads="1"/>
          </p:cNvPicPr>
          <p:nvPr/>
        </p:nvPicPr>
        <p:blipFill>
          <a:blip r:embed="rId3" cstate="print"/>
          <a:srcRect/>
          <a:stretch>
            <a:fillRect/>
          </a:stretch>
        </p:blipFill>
        <p:spPr bwMode="auto">
          <a:xfrm>
            <a:off x="179513" y="188640"/>
            <a:ext cx="2232248" cy="1728192"/>
          </a:xfrm>
          <a:prstGeom prst="rect">
            <a:avLst/>
          </a:prstGeom>
          <a:noFill/>
        </p:spPr>
      </p:pic>
      <p:pic>
        <p:nvPicPr>
          <p:cNvPr id="6147" name="Picture 3" descr="D:\дружба.jpg"/>
          <p:cNvPicPr>
            <a:picLocks noChangeAspect="1" noChangeArrowheads="1"/>
          </p:cNvPicPr>
          <p:nvPr/>
        </p:nvPicPr>
        <p:blipFill>
          <a:blip r:embed="rId4" cstate="print"/>
          <a:srcRect/>
          <a:stretch>
            <a:fillRect/>
          </a:stretch>
        </p:blipFill>
        <p:spPr bwMode="auto">
          <a:xfrm>
            <a:off x="7668344" y="5085184"/>
            <a:ext cx="1331640" cy="1656184"/>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305800" cy="5832648"/>
          </a:xfrm>
        </p:spPr>
        <p:txBody>
          <a:bodyPr>
            <a:normAutofit fontScale="90000"/>
          </a:bodyPr>
          <a:lstStyle/>
          <a:p>
            <a:r>
              <a:rPr lang="en-US" sz="4400" b="1" dirty="0" smtClean="0">
                <a:solidFill>
                  <a:srgbClr val="FF0000"/>
                </a:solidFill>
              </a:rPr>
              <a:t>3 </a:t>
            </a:r>
            <a:r>
              <a:rPr lang="uk-UA" sz="4400" b="1" dirty="0" smtClean="0">
                <a:solidFill>
                  <a:srgbClr val="FF0000"/>
                </a:solidFill>
              </a:rPr>
              <a:t>шляхи </a:t>
            </a:r>
            <a:r>
              <a:rPr lang="uk-UA" sz="4400" b="1" dirty="0" err="1" smtClean="0">
                <a:solidFill>
                  <a:srgbClr val="FF0000"/>
                </a:solidFill>
              </a:rPr>
              <a:t>розв</a:t>
            </a:r>
            <a:r>
              <a:rPr lang="en-US" sz="4400" b="1" dirty="0" smtClean="0">
                <a:solidFill>
                  <a:srgbClr val="FF0000"/>
                </a:solidFill>
              </a:rPr>
              <a:t>’</a:t>
            </a:r>
            <a:r>
              <a:rPr lang="uk-UA" sz="4400" b="1" dirty="0" err="1" smtClean="0">
                <a:solidFill>
                  <a:srgbClr val="FF0000"/>
                </a:solidFill>
              </a:rPr>
              <a:t>язання</a:t>
            </a:r>
            <a:r>
              <a:rPr lang="uk-UA" sz="4400" b="1" dirty="0" smtClean="0">
                <a:solidFill>
                  <a:srgbClr val="FF0000"/>
                </a:solidFill>
              </a:rPr>
              <a:t> конфлікту-</a:t>
            </a:r>
            <a:r>
              <a:rPr lang="uk-UA" sz="4000" b="1" dirty="0" smtClean="0">
                <a:solidFill>
                  <a:schemeClr val="tx1"/>
                </a:solidFill>
              </a:rPr>
              <a:t>це 1.</a:t>
            </a:r>
            <a:r>
              <a:rPr lang="uk-UA" sz="4000" b="1" dirty="0" smtClean="0">
                <a:solidFill>
                  <a:srgbClr val="FF0000"/>
                </a:solidFill>
              </a:rPr>
              <a:t>Переговори</a:t>
            </a:r>
            <a:r>
              <a:rPr lang="uk-UA" sz="4000" b="1" dirty="0" smtClean="0">
                <a:solidFill>
                  <a:schemeClr val="tx1"/>
                </a:solidFill>
              </a:rPr>
              <a:t>- це процес, під час якого сторони намагаються </a:t>
            </a:r>
            <a:r>
              <a:rPr lang="uk-UA" sz="4000" b="1" dirty="0" err="1" smtClean="0">
                <a:solidFill>
                  <a:schemeClr val="tx1"/>
                </a:solidFill>
              </a:rPr>
              <a:t>розв</a:t>
            </a:r>
            <a:r>
              <a:rPr lang="en-US" sz="4000" b="1" dirty="0" smtClean="0">
                <a:solidFill>
                  <a:schemeClr val="tx1"/>
                </a:solidFill>
              </a:rPr>
              <a:t>’</a:t>
            </a:r>
            <a:r>
              <a:rPr lang="uk-UA" sz="4000" b="1" dirty="0" err="1" smtClean="0">
                <a:solidFill>
                  <a:schemeClr val="tx1"/>
                </a:solidFill>
              </a:rPr>
              <a:t>язати</a:t>
            </a:r>
            <a:r>
              <a:rPr lang="uk-UA" sz="4000" b="1" dirty="0" smtClean="0">
                <a:solidFill>
                  <a:schemeClr val="tx1"/>
                </a:solidFill>
              </a:rPr>
              <a:t> конфлікт шляхом безпосереднього обговорення між собою.</a:t>
            </a:r>
            <a:br>
              <a:rPr lang="uk-UA" sz="4000" b="1" dirty="0" smtClean="0">
                <a:solidFill>
                  <a:schemeClr val="tx1"/>
                </a:solidFill>
              </a:rPr>
            </a:br>
            <a:r>
              <a:rPr lang="uk-UA" sz="4000" b="1" dirty="0" smtClean="0">
                <a:solidFill>
                  <a:schemeClr val="tx1"/>
                </a:solidFill>
              </a:rPr>
              <a:t>2.</a:t>
            </a:r>
            <a:r>
              <a:rPr lang="uk-UA" sz="4000" b="1" dirty="0" smtClean="0">
                <a:solidFill>
                  <a:srgbClr val="FF0000"/>
                </a:solidFill>
              </a:rPr>
              <a:t>Медіація</a:t>
            </a:r>
            <a:r>
              <a:rPr lang="uk-UA" sz="4000" b="1" dirty="0" smtClean="0">
                <a:solidFill>
                  <a:schemeClr val="tx1"/>
                </a:solidFill>
              </a:rPr>
              <a:t>- в конфлікт вступає третя сторона, мета якої</a:t>
            </a:r>
            <a:r>
              <a:rPr lang="en-US" sz="4000" b="1" dirty="0" smtClean="0">
                <a:solidFill>
                  <a:schemeClr val="tx1"/>
                </a:solidFill>
              </a:rPr>
              <a:t> </a:t>
            </a:r>
            <a:r>
              <a:rPr lang="uk-UA" sz="4000" b="1" dirty="0" smtClean="0">
                <a:solidFill>
                  <a:schemeClr val="tx1"/>
                </a:solidFill>
              </a:rPr>
              <a:t>- допомогти першим двом домовитись.</a:t>
            </a:r>
            <a:br>
              <a:rPr lang="uk-UA" sz="4000" b="1" dirty="0" smtClean="0">
                <a:solidFill>
                  <a:schemeClr val="tx1"/>
                </a:solidFill>
              </a:rPr>
            </a:br>
            <a:r>
              <a:rPr lang="uk-UA" sz="4000" b="1" dirty="0" smtClean="0">
                <a:solidFill>
                  <a:schemeClr val="tx1"/>
                </a:solidFill>
              </a:rPr>
              <a:t>3.</a:t>
            </a:r>
            <a:r>
              <a:rPr lang="uk-UA" sz="4000" b="1" dirty="0" smtClean="0">
                <a:solidFill>
                  <a:srgbClr val="FF0000"/>
                </a:solidFill>
              </a:rPr>
              <a:t>Арбітраж</a:t>
            </a:r>
            <a:r>
              <a:rPr lang="uk-UA" sz="4000" b="1" dirty="0" smtClean="0">
                <a:solidFill>
                  <a:schemeClr val="tx1"/>
                </a:solidFill>
              </a:rPr>
              <a:t> - третя сторона контролює не тільки процес,але й результат.</a:t>
            </a:r>
            <a:endParaRPr lang="ru-RU" sz="4400" b="1" dirty="0">
              <a:solidFill>
                <a:schemeClr val="tx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sz="4400" b="1" dirty="0" smtClean="0">
                <a:solidFill>
                  <a:srgbClr val="FF0000"/>
                </a:solidFill>
              </a:rPr>
              <a:t>5 способів </a:t>
            </a:r>
            <a:r>
              <a:rPr lang="uk-UA" sz="4400" b="1" dirty="0" err="1" smtClean="0">
                <a:solidFill>
                  <a:srgbClr val="FF0000"/>
                </a:solidFill>
              </a:rPr>
              <a:t>розв</a:t>
            </a:r>
            <a:r>
              <a:rPr lang="en-US" sz="4400" b="1" dirty="0" smtClean="0">
                <a:solidFill>
                  <a:srgbClr val="FF0000"/>
                </a:solidFill>
              </a:rPr>
              <a:t>’</a:t>
            </a:r>
            <a:r>
              <a:rPr lang="uk-UA" sz="4400" b="1" dirty="0" err="1" smtClean="0">
                <a:solidFill>
                  <a:srgbClr val="FF0000"/>
                </a:solidFill>
              </a:rPr>
              <a:t>язання</a:t>
            </a:r>
            <a:r>
              <a:rPr lang="uk-UA" sz="4400" b="1" dirty="0" smtClean="0">
                <a:solidFill>
                  <a:srgbClr val="FF0000"/>
                </a:solidFill>
              </a:rPr>
              <a:t> конфлікту:</a:t>
            </a:r>
            <a:endParaRPr lang="ru-RU" sz="4400" b="1" dirty="0">
              <a:solidFill>
                <a:srgbClr val="FF0000"/>
              </a:solidFill>
            </a:endParaRPr>
          </a:p>
        </p:txBody>
      </p:sp>
      <p:sp>
        <p:nvSpPr>
          <p:cNvPr id="3" name="Содержимое 2"/>
          <p:cNvSpPr>
            <a:spLocks noGrp="1"/>
          </p:cNvSpPr>
          <p:nvPr>
            <p:ph idx="1"/>
          </p:nvPr>
        </p:nvSpPr>
        <p:spPr/>
        <p:txBody>
          <a:bodyPr>
            <a:normAutofit/>
          </a:bodyPr>
          <a:lstStyle/>
          <a:p>
            <a:pPr>
              <a:buFont typeface="Wingdings" pitchFamily="2" charset="2"/>
              <a:buChar char="v"/>
            </a:pPr>
            <a:r>
              <a:rPr lang="uk-UA" sz="2800" b="1" dirty="0" smtClean="0"/>
              <a:t>Співробітництво.</a:t>
            </a:r>
          </a:p>
          <a:p>
            <a:pPr>
              <a:buFont typeface="Wingdings" pitchFamily="2" charset="2"/>
              <a:buChar char="v"/>
            </a:pPr>
            <a:r>
              <a:rPr lang="uk-UA" sz="2800" b="1" dirty="0" smtClean="0"/>
              <a:t>Конкуренція.</a:t>
            </a:r>
          </a:p>
          <a:p>
            <a:pPr>
              <a:buFont typeface="Wingdings" pitchFamily="2" charset="2"/>
              <a:buChar char="v"/>
            </a:pPr>
            <a:r>
              <a:rPr lang="uk-UA" sz="2800" b="1" dirty="0" smtClean="0"/>
              <a:t>Компроміс.</a:t>
            </a:r>
          </a:p>
          <a:p>
            <a:pPr>
              <a:buFont typeface="Wingdings" pitchFamily="2" charset="2"/>
              <a:buChar char="v"/>
            </a:pPr>
            <a:r>
              <a:rPr lang="uk-UA" sz="2800" b="1" dirty="0" smtClean="0"/>
              <a:t>Пристосування.</a:t>
            </a:r>
          </a:p>
          <a:p>
            <a:pPr>
              <a:buFont typeface="Wingdings" pitchFamily="2" charset="2"/>
              <a:buChar char="v"/>
            </a:pPr>
            <a:r>
              <a:rPr lang="uk-UA" sz="2800" b="1" dirty="0" smtClean="0"/>
              <a:t>Ухиляння.</a:t>
            </a:r>
            <a:endParaRPr lang="ru-RU" sz="2800" b="1" dirty="0"/>
          </a:p>
        </p:txBody>
      </p:sp>
      <p:pic>
        <p:nvPicPr>
          <p:cNvPr id="2052" name="Picture 4" descr="D:\Ляпіна Людмила Антонівна1\Дитяча радість.jpg"/>
          <p:cNvPicPr>
            <a:picLocks noChangeAspect="1" noChangeArrowheads="1"/>
          </p:cNvPicPr>
          <p:nvPr/>
        </p:nvPicPr>
        <p:blipFill>
          <a:blip r:embed="rId2" cstate="print"/>
          <a:srcRect/>
          <a:stretch>
            <a:fillRect/>
          </a:stretch>
        </p:blipFill>
        <p:spPr bwMode="auto">
          <a:xfrm>
            <a:off x="4355976" y="2643188"/>
            <a:ext cx="4248472" cy="4026172"/>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enovo\Desktop\Презентація уроку Конфліки\images.jpg"/>
          <p:cNvPicPr>
            <a:picLocks noChangeAspect="1" noChangeArrowheads="1"/>
          </p:cNvPicPr>
          <p:nvPr/>
        </p:nvPicPr>
        <p:blipFill>
          <a:blip r:embed="rId2" cstate="print"/>
          <a:srcRect/>
          <a:stretch>
            <a:fillRect/>
          </a:stretch>
        </p:blipFill>
        <p:spPr bwMode="auto">
          <a:xfrm>
            <a:off x="971601" y="1412776"/>
            <a:ext cx="7128792" cy="4536504"/>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3730744"/>
          </a:xfrm>
        </p:spPr>
        <p:txBody>
          <a:bodyPr>
            <a:normAutofit/>
          </a:bodyPr>
          <a:lstStyle/>
          <a:p>
            <a:pPr marL="742950" indent="-742950"/>
            <a:r>
              <a:rPr lang="uk-UA" sz="3600" b="1" dirty="0" smtClean="0">
                <a:solidFill>
                  <a:srgbClr val="FF0000"/>
                </a:solidFill>
              </a:rPr>
              <a:t>Причини конфліктів в нашій школі</a:t>
            </a:r>
            <a:r>
              <a:rPr lang="uk-UA" sz="3600" dirty="0" smtClean="0">
                <a:solidFill>
                  <a:srgbClr val="FF0000"/>
                </a:solidFill>
              </a:rPr>
              <a:t>:</a:t>
            </a:r>
            <a:br>
              <a:rPr lang="uk-UA" sz="3600" dirty="0" smtClean="0">
                <a:solidFill>
                  <a:srgbClr val="FF0000"/>
                </a:solidFill>
              </a:rPr>
            </a:br>
            <a:r>
              <a:rPr lang="uk-UA" sz="2000" b="1" dirty="0" smtClean="0">
                <a:solidFill>
                  <a:srgbClr val="FF0000"/>
                </a:solidFill>
              </a:rPr>
              <a:t>Вчитель-учень:</a:t>
            </a:r>
            <a:r>
              <a:rPr lang="uk-UA" sz="3600" dirty="0" smtClean="0">
                <a:solidFill>
                  <a:srgbClr val="FF0000"/>
                </a:solidFill>
              </a:rPr>
              <a:t/>
            </a:r>
            <a:br>
              <a:rPr lang="uk-UA" sz="3600" dirty="0" smtClean="0">
                <a:solidFill>
                  <a:srgbClr val="FF0000"/>
                </a:solidFill>
              </a:rPr>
            </a:br>
            <a:r>
              <a:rPr lang="uk-UA" sz="3600" dirty="0" smtClean="0">
                <a:solidFill>
                  <a:srgbClr val="FF0000"/>
                </a:solidFill>
              </a:rPr>
              <a:t/>
            </a:r>
            <a:br>
              <a:rPr lang="uk-UA" sz="3600" dirty="0" smtClean="0">
                <a:solidFill>
                  <a:srgbClr val="FF0000"/>
                </a:solidFill>
              </a:rPr>
            </a:br>
            <a:r>
              <a:rPr lang="uk-UA" sz="3600" dirty="0" smtClean="0">
                <a:solidFill>
                  <a:srgbClr val="FF0000"/>
                </a:solidFill>
              </a:rPr>
              <a:t/>
            </a:r>
            <a:br>
              <a:rPr lang="uk-UA" sz="3600" dirty="0" smtClean="0">
                <a:solidFill>
                  <a:srgbClr val="FF0000"/>
                </a:solidFill>
              </a:rPr>
            </a:br>
            <a:r>
              <a:rPr lang="uk-UA" sz="3600" dirty="0" smtClean="0">
                <a:solidFill>
                  <a:srgbClr val="FF0000"/>
                </a:solidFill>
              </a:rPr>
              <a:t/>
            </a:r>
            <a:br>
              <a:rPr lang="uk-UA" sz="3600" dirty="0" smtClean="0">
                <a:solidFill>
                  <a:srgbClr val="FF0000"/>
                </a:solidFill>
              </a:rPr>
            </a:br>
            <a:endParaRPr lang="ru-RU" sz="3600" dirty="0">
              <a:solidFill>
                <a:srgbClr val="FF0000"/>
              </a:solidFill>
            </a:endParaRPr>
          </a:p>
        </p:txBody>
      </p:sp>
      <p:pic>
        <p:nvPicPr>
          <p:cNvPr id="4098" name="Picture 2" descr="D:\image084.jpg"/>
          <p:cNvPicPr>
            <a:picLocks noChangeAspect="1" noChangeArrowheads="1"/>
          </p:cNvPicPr>
          <p:nvPr/>
        </p:nvPicPr>
        <p:blipFill>
          <a:blip r:embed="rId2" cstate="print"/>
          <a:srcRect/>
          <a:stretch>
            <a:fillRect/>
          </a:stretch>
        </p:blipFill>
        <p:spPr bwMode="auto">
          <a:xfrm>
            <a:off x="1907704" y="2348880"/>
            <a:ext cx="5544616" cy="4176464"/>
          </a:xfrm>
          <a:prstGeom prst="rect">
            <a:avLst/>
          </a:prstGeom>
          <a:noFill/>
        </p:spPr>
      </p:pic>
      <p:pic>
        <p:nvPicPr>
          <p:cNvPr id="4099" name="Picture 3" descr="D:\конфлікт вчитель учень.jpg"/>
          <p:cNvPicPr>
            <a:picLocks noChangeAspect="1" noChangeArrowheads="1"/>
          </p:cNvPicPr>
          <p:nvPr/>
        </p:nvPicPr>
        <p:blipFill>
          <a:blip r:embed="rId3" cstate="print"/>
          <a:srcRect/>
          <a:stretch>
            <a:fillRect/>
          </a:stretch>
        </p:blipFill>
        <p:spPr bwMode="auto">
          <a:xfrm>
            <a:off x="6156176" y="1412776"/>
            <a:ext cx="2088232" cy="1008112"/>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32560" y="359898"/>
            <a:ext cx="7406640" cy="980870"/>
          </a:xfrm>
        </p:spPr>
        <p:txBody>
          <a:bodyPr>
            <a:noAutofit/>
          </a:bodyPr>
          <a:lstStyle/>
          <a:p>
            <a:pPr algn="ctr"/>
            <a:r>
              <a:rPr lang="uk-UA" sz="2000" dirty="0" smtClean="0">
                <a:solidFill>
                  <a:srgbClr val="FF0000"/>
                </a:solidFill>
              </a:rPr>
              <a:t>Учень-учень:</a:t>
            </a:r>
            <a:r>
              <a:rPr lang="uk-UA" sz="2000" dirty="0" smtClean="0">
                <a:solidFill>
                  <a:schemeClr val="tx1"/>
                </a:solidFill>
              </a:rPr>
              <a:t> Я провела анкету і зробила висновок, що це відбувається  за таких причин як: знущання в школі, приниження гідності один-одного, бійки, сварки, плітки, перше кохання.</a:t>
            </a:r>
            <a:endParaRPr lang="ru-RU" sz="2000" dirty="0">
              <a:solidFill>
                <a:schemeClr val="tx1"/>
              </a:solidFill>
            </a:endParaRPr>
          </a:p>
        </p:txBody>
      </p:sp>
      <p:sp>
        <p:nvSpPr>
          <p:cNvPr id="3" name="Подзаголовок 2"/>
          <p:cNvSpPr>
            <a:spLocks noGrp="1"/>
          </p:cNvSpPr>
          <p:nvPr>
            <p:ph type="subTitle" idx="1"/>
          </p:nvPr>
        </p:nvSpPr>
        <p:spPr>
          <a:xfrm flipV="1">
            <a:off x="1432560" y="3602664"/>
            <a:ext cx="7099880" cy="3255336"/>
          </a:xfrm>
        </p:spPr>
        <p:txBody>
          <a:bodyPr>
            <a:normAutofit/>
          </a:bodyPr>
          <a:lstStyle/>
          <a:p>
            <a:endParaRPr lang="ru-RU" sz="2000" dirty="0"/>
          </a:p>
        </p:txBody>
      </p:sp>
      <p:pic>
        <p:nvPicPr>
          <p:cNvPr id="5122" name="Picture 2" descr="D:\діаграма.jpg"/>
          <p:cNvPicPr>
            <a:picLocks noChangeAspect="1" noChangeArrowheads="1"/>
          </p:cNvPicPr>
          <p:nvPr/>
        </p:nvPicPr>
        <p:blipFill>
          <a:blip r:embed="rId2" cstate="print"/>
          <a:srcRect/>
          <a:stretch>
            <a:fillRect/>
          </a:stretch>
        </p:blipFill>
        <p:spPr bwMode="auto">
          <a:xfrm>
            <a:off x="2051720" y="1556793"/>
            <a:ext cx="5472608" cy="1800199"/>
          </a:xfrm>
          <a:prstGeom prst="rect">
            <a:avLst/>
          </a:prstGeom>
          <a:noFill/>
        </p:spPr>
      </p:pic>
      <p:pic>
        <p:nvPicPr>
          <p:cNvPr id="5123" name="Picture 3" descr="D:\драка.jpg"/>
          <p:cNvPicPr>
            <a:picLocks noChangeAspect="1" noChangeArrowheads="1"/>
          </p:cNvPicPr>
          <p:nvPr/>
        </p:nvPicPr>
        <p:blipFill>
          <a:blip r:embed="rId3" cstate="print"/>
          <a:srcRect/>
          <a:stretch>
            <a:fillRect/>
          </a:stretch>
        </p:blipFill>
        <p:spPr bwMode="auto">
          <a:xfrm>
            <a:off x="1331641" y="3573016"/>
            <a:ext cx="3456383" cy="3284983"/>
          </a:xfrm>
          <a:prstGeom prst="rect">
            <a:avLst/>
          </a:prstGeom>
          <a:noFill/>
        </p:spPr>
      </p:pic>
      <p:pic>
        <p:nvPicPr>
          <p:cNvPr id="5124" name="Picture 4" descr="D:\конфлікт коханих.jpg"/>
          <p:cNvPicPr>
            <a:picLocks noChangeAspect="1" noChangeArrowheads="1"/>
          </p:cNvPicPr>
          <p:nvPr/>
        </p:nvPicPr>
        <p:blipFill>
          <a:blip r:embed="rId4" cstate="print"/>
          <a:srcRect/>
          <a:stretch>
            <a:fillRect/>
          </a:stretch>
        </p:blipFill>
        <p:spPr bwMode="auto">
          <a:xfrm>
            <a:off x="5364088" y="3573016"/>
            <a:ext cx="3312367" cy="328498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20688"/>
            <a:ext cx="8229600" cy="1143000"/>
          </a:xfrm>
        </p:spPr>
        <p:txBody>
          <a:bodyPr/>
          <a:lstStyle/>
          <a:p>
            <a:r>
              <a:rPr lang="uk-UA" dirty="0" smtClean="0"/>
              <a:t>Мета уроку:</a:t>
            </a:r>
            <a:endParaRPr lang="ru-RU" dirty="0"/>
          </a:p>
        </p:txBody>
      </p:sp>
      <p:sp>
        <p:nvSpPr>
          <p:cNvPr id="3" name="Содержимое 2"/>
          <p:cNvSpPr>
            <a:spLocks noGrp="1"/>
          </p:cNvSpPr>
          <p:nvPr>
            <p:ph idx="1"/>
          </p:nvPr>
        </p:nvSpPr>
        <p:spPr>
          <a:xfrm>
            <a:off x="0" y="1628800"/>
            <a:ext cx="9144000" cy="4381947"/>
          </a:xfrm>
        </p:spPr>
        <p:txBody>
          <a:bodyPr>
            <a:normAutofit/>
          </a:bodyPr>
          <a:lstStyle/>
          <a:p>
            <a:pPr>
              <a:buFont typeface="Wingdings" pitchFamily="2" charset="2"/>
              <a:buChar char="v"/>
            </a:pPr>
            <a:r>
              <a:rPr lang="uk-UA" sz="2800" dirty="0" smtClean="0"/>
              <a:t>З</a:t>
            </a:r>
            <a:r>
              <a:rPr lang="en-US" sz="2800" b="1" dirty="0" smtClean="0"/>
              <a:t>’</a:t>
            </a:r>
            <a:r>
              <a:rPr lang="uk-UA" sz="2800" b="1" dirty="0" smtClean="0"/>
              <a:t>ясувати ознаки й типи конфліктів, причини їх виникнення та методи </a:t>
            </a:r>
            <a:r>
              <a:rPr lang="uk-UA" sz="2800" b="1" dirty="0" err="1" smtClean="0"/>
              <a:t>розв</a:t>
            </a:r>
            <a:r>
              <a:rPr lang="en-US" sz="2800" b="1" dirty="0" smtClean="0"/>
              <a:t>’</a:t>
            </a:r>
            <a:r>
              <a:rPr lang="uk-UA" sz="2800" b="1" dirty="0" err="1" smtClean="0"/>
              <a:t>язання</a:t>
            </a:r>
            <a:r>
              <a:rPr lang="uk-UA" sz="2800" b="1" dirty="0" smtClean="0"/>
              <a:t>.</a:t>
            </a:r>
          </a:p>
          <a:p>
            <a:pPr>
              <a:buFont typeface="Wingdings" pitchFamily="2" charset="2"/>
              <a:buChar char="v"/>
            </a:pPr>
            <a:r>
              <a:rPr lang="uk-UA" sz="2800" b="1" dirty="0" smtClean="0"/>
              <a:t>Формувати вміння аналізувати, порівнювати, зіставляти факти й події.</a:t>
            </a:r>
          </a:p>
          <a:p>
            <a:pPr>
              <a:buFont typeface="Wingdings" pitchFamily="2" charset="2"/>
              <a:buChar char="v"/>
            </a:pPr>
            <a:r>
              <a:rPr lang="uk-UA" sz="2800" b="1" dirty="0" smtClean="0"/>
              <a:t>Оформляти здобуті знання у вигляді схем і таблиць;</a:t>
            </a:r>
          </a:p>
          <a:p>
            <a:pPr>
              <a:buFont typeface="Wingdings" pitchFamily="2" charset="2"/>
              <a:buChar char="v"/>
            </a:pPr>
            <a:r>
              <a:rPr lang="uk-UA" sz="2800" b="1" dirty="0" smtClean="0"/>
              <a:t>Розвивати комунікативні навички, уміння здійснювати науково - дослідницьку роботу.</a:t>
            </a:r>
          </a:p>
          <a:p>
            <a:pPr>
              <a:buFont typeface="Wingdings" pitchFamily="2" charset="2"/>
              <a:buChar char="v"/>
            </a:pPr>
            <a:r>
              <a:rPr lang="uk-UA" sz="2800" b="1" dirty="0" smtClean="0"/>
              <a:t>Формувати здатність до толерантної поведінки.</a:t>
            </a:r>
          </a:p>
          <a:p>
            <a:pPr>
              <a:buFont typeface="Wingdings" pitchFamily="2" charset="2"/>
              <a:buChar char="v"/>
            </a:pPr>
            <a:endParaRPr lang="uk-UA" dirty="0" smtClean="0"/>
          </a:p>
          <a:p>
            <a:pPr>
              <a:buFont typeface="Wingdings" pitchFamily="2" charset="2"/>
              <a:buChar char="v"/>
            </a:pPr>
            <a:endParaRPr lang="ru-RU" dirty="0"/>
          </a:p>
        </p:txBody>
      </p:sp>
      <p:pic>
        <p:nvPicPr>
          <p:cNvPr id="3074" name="Picture 2" descr="D:\risunok2.gif"/>
          <p:cNvPicPr>
            <a:picLocks noChangeAspect="1" noChangeArrowheads="1" noCrop="1"/>
          </p:cNvPicPr>
          <p:nvPr/>
        </p:nvPicPr>
        <p:blipFill>
          <a:blip r:embed="rId2" cstate="print"/>
          <a:srcRect/>
          <a:stretch>
            <a:fillRect/>
          </a:stretch>
        </p:blipFill>
        <p:spPr bwMode="auto">
          <a:xfrm>
            <a:off x="6012160" y="0"/>
            <a:ext cx="2808312" cy="1700808"/>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3600" dirty="0" smtClean="0">
                <a:solidFill>
                  <a:srgbClr val="FF0000"/>
                </a:solidFill>
              </a:rPr>
              <a:t>Раджу почитати такі джерела:</a:t>
            </a:r>
            <a:endParaRPr lang="ru-RU" sz="3600" dirty="0">
              <a:solidFill>
                <a:srgbClr val="FF0000"/>
              </a:solidFill>
            </a:endParaRPr>
          </a:p>
        </p:txBody>
      </p:sp>
      <p:pic>
        <p:nvPicPr>
          <p:cNvPr id="8194" name="Picture 2" descr="D:\images.jpg"/>
          <p:cNvPicPr>
            <a:picLocks noGrp="1" noChangeAspect="1" noChangeArrowheads="1"/>
          </p:cNvPicPr>
          <p:nvPr>
            <p:ph idx="1"/>
          </p:nvPr>
        </p:nvPicPr>
        <p:blipFill>
          <a:blip r:embed="rId2" cstate="print"/>
          <a:srcRect/>
          <a:stretch>
            <a:fillRect/>
          </a:stretch>
        </p:blipFill>
        <p:spPr bwMode="auto">
          <a:xfrm>
            <a:off x="4067945" y="4509120"/>
            <a:ext cx="2016224" cy="2232248"/>
          </a:xfrm>
          <a:prstGeom prst="rect">
            <a:avLst/>
          </a:prstGeom>
          <a:noFill/>
        </p:spPr>
      </p:pic>
      <p:pic>
        <p:nvPicPr>
          <p:cNvPr id="8195" name="Picture 3" descr="D:\Konfliktu-v-shkoli (1).jpg"/>
          <p:cNvPicPr>
            <a:picLocks noChangeAspect="1" noChangeArrowheads="1"/>
          </p:cNvPicPr>
          <p:nvPr/>
        </p:nvPicPr>
        <p:blipFill>
          <a:blip r:embed="rId3" cstate="print"/>
          <a:srcRect/>
          <a:stretch>
            <a:fillRect/>
          </a:stretch>
        </p:blipFill>
        <p:spPr bwMode="auto">
          <a:xfrm>
            <a:off x="1475656" y="1916832"/>
            <a:ext cx="2080245" cy="4176464"/>
          </a:xfrm>
          <a:prstGeom prst="rect">
            <a:avLst/>
          </a:prstGeom>
          <a:noFill/>
        </p:spPr>
      </p:pic>
      <p:pic>
        <p:nvPicPr>
          <p:cNvPr id="8196" name="Picture 4" descr="D:\як вижити в школі.jpg"/>
          <p:cNvPicPr>
            <a:picLocks noChangeAspect="1" noChangeArrowheads="1"/>
          </p:cNvPicPr>
          <p:nvPr/>
        </p:nvPicPr>
        <p:blipFill>
          <a:blip r:embed="rId4" cstate="print"/>
          <a:srcRect/>
          <a:stretch>
            <a:fillRect/>
          </a:stretch>
        </p:blipFill>
        <p:spPr bwMode="auto">
          <a:xfrm>
            <a:off x="6516216" y="1844824"/>
            <a:ext cx="2304256" cy="4176464"/>
          </a:xfrm>
          <a:prstGeom prst="rect">
            <a:avLst/>
          </a:prstGeom>
          <a:noFill/>
        </p:spPr>
      </p:pic>
      <p:pic>
        <p:nvPicPr>
          <p:cNvPr id="8197" name="Picture 5" descr="D:\профілактика конфліктів.jpg"/>
          <p:cNvPicPr>
            <a:picLocks noChangeAspect="1" noChangeArrowheads="1"/>
          </p:cNvPicPr>
          <p:nvPr/>
        </p:nvPicPr>
        <p:blipFill>
          <a:blip r:embed="rId5" cstate="print"/>
          <a:srcRect/>
          <a:stretch>
            <a:fillRect/>
          </a:stretch>
        </p:blipFill>
        <p:spPr bwMode="auto">
          <a:xfrm>
            <a:off x="4067944" y="2060848"/>
            <a:ext cx="2016223" cy="2304256"/>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850106"/>
          </a:xfrm>
        </p:spPr>
        <p:txBody>
          <a:bodyPr>
            <a:normAutofit fontScale="90000"/>
          </a:bodyPr>
          <a:lstStyle/>
          <a:p>
            <a:pPr algn="ctr"/>
            <a:r>
              <a:rPr lang="uk-UA" sz="3600" dirty="0" smtClean="0">
                <a:solidFill>
                  <a:srgbClr val="FF0000"/>
                </a:solidFill>
              </a:rPr>
              <a:t>Використані ресурси:</a:t>
            </a:r>
            <a:r>
              <a:rPr lang="ru-RU" sz="3600" dirty="0" smtClean="0"/>
              <a:t/>
            </a:r>
            <a:br>
              <a:rPr lang="ru-RU" sz="3600" dirty="0" smtClean="0"/>
            </a:br>
            <a:endParaRPr lang="ru-RU" sz="3600" dirty="0"/>
          </a:p>
        </p:txBody>
      </p:sp>
      <p:sp>
        <p:nvSpPr>
          <p:cNvPr id="3" name="Содержимое 2"/>
          <p:cNvSpPr>
            <a:spLocks noGrp="1"/>
          </p:cNvSpPr>
          <p:nvPr>
            <p:ph idx="1"/>
          </p:nvPr>
        </p:nvSpPr>
        <p:spPr>
          <a:xfrm>
            <a:off x="1835696" y="6858000"/>
            <a:ext cx="7498080" cy="83096"/>
          </a:xfrm>
        </p:spPr>
        <p:txBody>
          <a:bodyPr>
            <a:normAutofit fontScale="25000" lnSpcReduction="20000"/>
          </a:bodyPr>
          <a:lstStyle/>
          <a:p>
            <a:endParaRPr lang="ru-RU" dirty="0"/>
          </a:p>
        </p:txBody>
      </p:sp>
      <p:sp>
        <p:nvSpPr>
          <p:cNvPr id="4" name="Прямоугольник 3"/>
          <p:cNvSpPr/>
          <p:nvPr/>
        </p:nvSpPr>
        <p:spPr>
          <a:xfrm>
            <a:off x="2627784" y="1700808"/>
            <a:ext cx="5832648" cy="4708981"/>
          </a:xfrm>
          <a:prstGeom prst="rect">
            <a:avLst/>
          </a:prstGeom>
        </p:spPr>
        <p:txBody>
          <a:bodyPr wrap="square">
            <a:spAutoFit/>
          </a:bodyPr>
          <a:lstStyle/>
          <a:p>
            <a:pPr algn="r"/>
            <a:r>
              <a:rPr lang="ru-RU" sz="2000" b="1" dirty="0"/>
              <a:t>. </a:t>
            </a:r>
            <a:r>
              <a:rPr lang="ru-RU" sz="2000" b="1" dirty="0" err="1"/>
              <a:t>Андрєєв</a:t>
            </a:r>
            <a:r>
              <a:rPr lang="ru-RU" sz="2000" b="1" dirty="0"/>
              <a:t> В.І. </a:t>
            </a:r>
            <a:r>
              <a:rPr lang="ru-RU" sz="2000" b="1" dirty="0" err="1"/>
              <a:t>Конфліктологія</a:t>
            </a:r>
            <a:r>
              <a:rPr lang="ru-RU" sz="2000" b="1" dirty="0"/>
              <a:t>. М., 1995. </a:t>
            </a:r>
            <a:r>
              <a:rPr lang="ru-RU" sz="2000" b="1" dirty="0" smtClean="0"/>
              <a:t/>
            </a:r>
            <a:br>
              <a:rPr lang="ru-RU" sz="2000" b="1" dirty="0" smtClean="0"/>
            </a:br>
            <a:r>
              <a:rPr lang="ru-RU" sz="2000" b="1" dirty="0"/>
              <a:t>2. Гришина Н.В. </a:t>
            </a:r>
            <a:r>
              <a:rPr lang="ru-RU" sz="2000" b="1" dirty="0" err="1"/>
              <a:t>Психологія</a:t>
            </a:r>
            <a:r>
              <a:rPr lang="ru-RU" sz="2000" b="1" dirty="0"/>
              <a:t> </a:t>
            </a:r>
            <a:r>
              <a:rPr lang="ru-RU" sz="2000" b="1" dirty="0" err="1"/>
              <a:t>конфлікту</a:t>
            </a:r>
            <a:r>
              <a:rPr lang="ru-RU" sz="2000" b="1" dirty="0"/>
              <a:t>. СПб., 2000. </a:t>
            </a:r>
            <a:r>
              <a:rPr lang="ru-RU" sz="2000" b="1" dirty="0" smtClean="0"/>
              <a:t/>
            </a:r>
            <a:br>
              <a:rPr lang="ru-RU" sz="2000" b="1" dirty="0" smtClean="0"/>
            </a:br>
            <a:r>
              <a:rPr lang="ru-RU" sz="2000" b="1" dirty="0"/>
              <a:t>3. Донцов А.И., Полозова Т.А. Проблема </a:t>
            </a:r>
            <a:r>
              <a:rPr lang="ru-RU" sz="2000" b="1" dirty="0" err="1"/>
              <a:t>конфлікту</a:t>
            </a:r>
            <a:r>
              <a:rPr lang="ru-RU" sz="2000" b="1" dirty="0"/>
              <a:t> в </a:t>
            </a:r>
            <a:r>
              <a:rPr lang="ru-RU" sz="2000" b="1" dirty="0" err="1"/>
              <a:t>західній</a:t>
            </a:r>
            <a:r>
              <a:rPr lang="ru-RU" sz="2000" b="1" dirty="0"/>
              <a:t> </a:t>
            </a:r>
            <a:r>
              <a:rPr lang="ru-RU" sz="2000" b="1" dirty="0" err="1"/>
              <a:t>соціальній</a:t>
            </a:r>
            <a:r>
              <a:rPr lang="ru-RU" sz="2000" b="1" dirty="0"/>
              <a:t> </a:t>
            </a:r>
            <a:r>
              <a:rPr lang="ru-RU" sz="2000" b="1" dirty="0" err="1"/>
              <a:t>психології</a:t>
            </a:r>
            <a:r>
              <a:rPr lang="ru-RU" sz="2000" b="1" dirty="0"/>
              <a:t>.// </a:t>
            </a:r>
            <a:r>
              <a:rPr lang="ru-RU" sz="2000" b="1" dirty="0" err="1"/>
              <a:t>Психологічний</a:t>
            </a:r>
            <a:r>
              <a:rPr lang="ru-RU" sz="2000" b="1" dirty="0"/>
              <a:t> журнал. 1980. № 6. т.1. </a:t>
            </a:r>
            <a:r>
              <a:rPr lang="ru-RU" sz="2000" b="1" dirty="0" smtClean="0"/>
              <a:t/>
            </a:r>
            <a:br>
              <a:rPr lang="ru-RU" sz="2000" b="1" dirty="0" smtClean="0"/>
            </a:br>
            <a:r>
              <a:rPr lang="ru-RU" sz="2000" b="1" dirty="0"/>
              <a:t>4. </a:t>
            </a:r>
            <a:r>
              <a:rPr lang="ru-RU" sz="2000" b="1" dirty="0" err="1"/>
              <a:t>Єршов</a:t>
            </a:r>
            <a:r>
              <a:rPr lang="ru-RU" sz="2000" b="1" dirty="0"/>
              <a:t> А.А. </a:t>
            </a:r>
            <a:r>
              <a:rPr lang="ru-RU" sz="2000" b="1" dirty="0" err="1"/>
              <a:t>Психологія</a:t>
            </a:r>
            <a:r>
              <a:rPr lang="ru-RU" sz="2000" b="1" dirty="0"/>
              <a:t> </a:t>
            </a:r>
            <a:r>
              <a:rPr lang="ru-RU" sz="2000" b="1" dirty="0" err="1"/>
              <a:t>соактівності</a:t>
            </a:r>
            <a:r>
              <a:rPr lang="ru-RU" sz="2000" b="1" dirty="0"/>
              <a:t> людей. СПб., 1992. </a:t>
            </a:r>
            <a:r>
              <a:rPr lang="ru-RU" sz="2000" b="1" dirty="0" smtClean="0"/>
              <a:t/>
            </a:r>
            <a:br>
              <a:rPr lang="ru-RU" sz="2000" b="1" dirty="0" smtClean="0"/>
            </a:br>
            <a:r>
              <a:rPr lang="ru-RU" sz="2000" b="1" dirty="0"/>
              <a:t>5. </a:t>
            </a:r>
            <a:r>
              <a:rPr lang="ru-RU" sz="2000" b="1" dirty="0" err="1"/>
              <a:t>Здравомислов</a:t>
            </a:r>
            <a:r>
              <a:rPr lang="ru-RU" sz="2000" b="1" dirty="0"/>
              <a:t> А.Г. </a:t>
            </a:r>
            <a:r>
              <a:rPr lang="ru-RU" sz="2000" b="1" dirty="0" err="1"/>
              <a:t>Соціологія</a:t>
            </a:r>
            <a:r>
              <a:rPr lang="ru-RU" sz="2000" b="1" dirty="0"/>
              <a:t> </a:t>
            </a:r>
            <a:r>
              <a:rPr lang="ru-RU" sz="2000" b="1" dirty="0" err="1"/>
              <a:t>конфлікту</a:t>
            </a:r>
            <a:r>
              <a:rPr lang="ru-RU" sz="2000" b="1" dirty="0"/>
              <a:t>./</a:t>
            </a:r>
            <a:r>
              <a:rPr lang="ru-RU" sz="2000" b="1" dirty="0" err="1"/>
              <a:t>Уч</a:t>
            </a:r>
            <a:r>
              <a:rPr lang="ru-RU" sz="2000" b="1" dirty="0"/>
              <a:t>. </a:t>
            </a:r>
            <a:r>
              <a:rPr lang="ru-RU" sz="2000" b="1" dirty="0" err="1"/>
              <a:t>посібник</a:t>
            </a:r>
            <a:r>
              <a:rPr lang="ru-RU" sz="2000" b="1" dirty="0"/>
              <a:t>. М., 1995. </a:t>
            </a:r>
            <a:r>
              <a:rPr lang="ru-RU" sz="2000" b="1" dirty="0" smtClean="0"/>
              <a:t/>
            </a:r>
            <a:br>
              <a:rPr lang="ru-RU" sz="2000" b="1" dirty="0" smtClean="0"/>
            </a:br>
            <a:r>
              <a:rPr lang="ru-RU" sz="2000" b="1" dirty="0"/>
              <a:t>6. </a:t>
            </a:r>
            <a:r>
              <a:rPr lang="ru-RU" sz="2000" b="1" dirty="0" err="1"/>
              <a:t>Зеркін</a:t>
            </a:r>
            <a:r>
              <a:rPr lang="ru-RU" sz="2000" b="1" dirty="0"/>
              <a:t> Д.П. </a:t>
            </a:r>
            <a:r>
              <a:rPr lang="ru-RU" sz="2000" b="1" dirty="0" err="1"/>
              <a:t>Основи</a:t>
            </a:r>
            <a:r>
              <a:rPr lang="ru-RU" sz="2000" b="1" dirty="0"/>
              <a:t> </a:t>
            </a:r>
            <a:r>
              <a:rPr lang="ru-RU" sz="2000" b="1" dirty="0" err="1"/>
              <a:t>конфліктології</a:t>
            </a:r>
            <a:r>
              <a:rPr lang="ru-RU" sz="2000" b="1" dirty="0"/>
              <a:t>. Ростов-на-Дону, 1998. </a:t>
            </a:r>
            <a:r>
              <a:rPr lang="ru-RU" sz="2000" b="1" dirty="0" smtClean="0"/>
              <a:t/>
            </a:r>
            <a:br>
              <a:rPr lang="ru-RU" sz="2000" b="1" dirty="0" smtClean="0"/>
            </a:br>
            <a:r>
              <a:rPr lang="ru-RU" sz="2000" b="1" dirty="0"/>
              <a:t>7. Радугин А.А. </a:t>
            </a:r>
            <a:r>
              <a:rPr lang="ru-RU" sz="2000" b="1" dirty="0" err="1"/>
              <a:t>Соціологія</a:t>
            </a:r>
            <a:r>
              <a:rPr lang="ru-RU" sz="2000" b="1" dirty="0"/>
              <a:t>. М., 1995. </a:t>
            </a:r>
            <a:r>
              <a:rPr lang="ru-RU" sz="2000" b="1" dirty="0" smtClean="0"/>
              <a:t/>
            </a:r>
            <a:br>
              <a:rPr lang="ru-RU" sz="2000" b="1" dirty="0" smtClean="0"/>
            </a:br>
            <a:r>
              <a:rPr lang="ru-RU" sz="2000" b="1" dirty="0"/>
              <a:t>8. Фролов С.С. </a:t>
            </a:r>
            <a:r>
              <a:rPr lang="ru-RU" sz="2000" b="1" dirty="0" err="1"/>
              <a:t>Соціологія</a:t>
            </a:r>
            <a:r>
              <a:rPr lang="ru-RU" sz="2000" dirty="0"/>
              <a:t>. М., 1996</a:t>
            </a:r>
            <a:r>
              <a:rPr lang="ru-RU" dirty="0"/>
              <a:t>.</a:t>
            </a:r>
          </a:p>
        </p:txBody>
      </p:sp>
      <p:pic>
        <p:nvPicPr>
          <p:cNvPr id="9218" name="Picture 2" descr="D:\pamiati.jpeg"/>
          <p:cNvPicPr>
            <a:picLocks noChangeAspect="1" noChangeArrowheads="1"/>
          </p:cNvPicPr>
          <p:nvPr/>
        </p:nvPicPr>
        <p:blipFill>
          <a:blip r:embed="rId2" cstate="print"/>
          <a:srcRect/>
          <a:stretch>
            <a:fillRect/>
          </a:stretch>
        </p:blipFill>
        <p:spPr bwMode="auto">
          <a:xfrm>
            <a:off x="179512" y="260648"/>
            <a:ext cx="2952328" cy="18002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305800" cy="3501008"/>
          </a:xfrm>
        </p:spPr>
        <p:txBody>
          <a:bodyPr>
            <a:normAutofit/>
          </a:bodyPr>
          <a:lstStyle/>
          <a:p>
            <a:pPr algn="ctr"/>
            <a:r>
              <a:rPr lang="uk-UA" sz="4400" b="1" dirty="0" smtClean="0">
                <a:solidFill>
                  <a:srgbClr val="FF0000"/>
                </a:solidFill>
              </a:rPr>
              <a:t>ПОРАДНИК</a:t>
            </a:r>
            <a:br>
              <a:rPr lang="uk-UA" sz="4400" b="1" dirty="0" smtClean="0">
                <a:solidFill>
                  <a:srgbClr val="FF0000"/>
                </a:solidFill>
              </a:rPr>
            </a:br>
            <a:r>
              <a:rPr lang="uk-UA" sz="4400" b="1" dirty="0" smtClean="0">
                <a:solidFill>
                  <a:srgbClr val="FF0000"/>
                </a:solidFill>
              </a:rPr>
              <a:t>“ Життя без </a:t>
            </a:r>
            <a:r>
              <a:rPr lang="uk-UA" sz="4400" b="1" dirty="0" err="1" smtClean="0">
                <a:solidFill>
                  <a:srgbClr val="FF0000"/>
                </a:solidFill>
              </a:rPr>
              <a:t>конфліктів”</a:t>
            </a:r>
            <a:r>
              <a:rPr lang="uk-UA" sz="4400" b="1" dirty="0" smtClean="0">
                <a:solidFill>
                  <a:srgbClr val="FF0000"/>
                </a:solidFill>
              </a:rPr>
              <a:t> </a:t>
            </a:r>
            <a:br>
              <a:rPr lang="uk-UA" sz="4400" b="1" dirty="0" smtClean="0">
                <a:solidFill>
                  <a:srgbClr val="FF0000"/>
                </a:solidFill>
              </a:rPr>
            </a:br>
            <a:endParaRPr lang="ru-RU" sz="4400" b="1" dirty="0">
              <a:solidFill>
                <a:srgbClr val="FF000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305800" cy="6093296"/>
          </a:xfrm>
        </p:spPr>
        <p:txBody>
          <a:bodyPr>
            <a:normAutofit/>
          </a:bodyPr>
          <a:lstStyle/>
          <a:p>
            <a:r>
              <a:rPr lang="uk-UA" sz="4400" b="1" dirty="0" smtClean="0">
                <a:solidFill>
                  <a:srgbClr val="FF0000"/>
                </a:solidFill>
              </a:rPr>
              <a:t>Творче завдання</a:t>
            </a:r>
            <a:r>
              <a:rPr lang="uk-UA" sz="4400" b="1" dirty="0" smtClean="0">
                <a:solidFill>
                  <a:schemeClr val="tx1"/>
                </a:solidFill>
              </a:rPr>
              <a:t/>
            </a:r>
            <a:br>
              <a:rPr lang="uk-UA" sz="4400" b="1" dirty="0" smtClean="0">
                <a:solidFill>
                  <a:schemeClr val="tx1"/>
                </a:solidFill>
              </a:rPr>
            </a:br>
            <a:r>
              <a:rPr lang="uk-UA" sz="4400" b="1" dirty="0" smtClean="0">
                <a:solidFill>
                  <a:schemeClr val="tx1"/>
                </a:solidFill>
              </a:rPr>
              <a:t> </a:t>
            </a:r>
            <a:r>
              <a:rPr lang="uk-UA" sz="4400" b="1" dirty="0" smtClean="0">
                <a:solidFill>
                  <a:schemeClr val="tx1"/>
                </a:solidFill>
              </a:rPr>
              <a:t>Уявіть,що </a:t>
            </a:r>
            <a:r>
              <a:rPr lang="uk-UA" sz="4400" b="1" dirty="0" smtClean="0">
                <a:solidFill>
                  <a:schemeClr val="tx1"/>
                </a:solidFill>
              </a:rPr>
              <a:t>Ви – Генеральний секретар ООН. Складіть план дій урегулювання міжнародних конфліктів у гарячих точках планети.</a:t>
            </a:r>
            <a:r>
              <a:rPr lang="uk-UA" sz="4400" b="1" dirty="0" smtClean="0">
                <a:solidFill>
                  <a:srgbClr val="FF0000"/>
                </a:solidFill>
              </a:rPr>
              <a:t/>
            </a:r>
            <a:br>
              <a:rPr lang="uk-UA" sz="4400" b="1" dirty="0" smtClean="0">
                <a:solidFill>
                  <a:srgbClr val="FF0000"/>
                </a:solidFill>
              </a:rPr>
            </a:br>
            <a:r>
              <a:rPr lang="uk-UA" sz="4400" b="1" dirty="0" smtClean="0">
                <a:solidFill>
                  <a:srgbClr val="FF0000"/>
                </a:solidFill>
              </a:rPr>
              <a:t> </a:t>
            </a:r>
            <a:endParaRPr lang="ru-RU" sz="4400" b="1"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847088"/>
          </a:xfrm>
        </p:spPr>
        <p:txBody>
          <a:bodyPr>
            <a:normAutofit fontScale="90000"/>
          </a:bodyPr>
          <a:lstStyle/>
          <a:p>
            <a:r>
              <a:rPr lang="uk-UA" dirty="0" smtClean="0"/>
              <a:t>Запрошую випускників школи до дискусії:</a:t>
            </a:r>
            <a:br>
              <a:rPr lang="uk-UA" dirty="0" smtClean="0"/>
            </a:br>
            <a:endParaRPr lang="ru-RU" dirty="0"/>
          </a:p>
        </p:txBody>
      </p:sp>
      <p:sp>
        <p:nvSpPr>
          <p:cNvPr id="3" name="Содержимое 2"/>
          <p:cNvSpPr>
            <a:spLocks noGrp="1"/>
          </p:cNvSpPr>
          <p:nvPr>
            <p:ph idx="1"/>
          </p:nvPr>
        </p:nvSpPr>
        <p:spPr>
          <a:solidFill>
            <a:schemeClr val="bg1"/>
          </a:solidFill>
        </p:spPr>
        <p:txBody>
          <a:bodyPr>
            <a:normAutofit/>
          </a:bodyPr>
          <a:lstStyle/>
          <a:p>
            <a:r>
              <a:rPr lang="uk-UA" sz="2800" b="1" dirty="0" smtClean="0">
                <a:solidFill>
                  <a:srgbClr val="FF0000"/>
                </a:solidFill>
              </a:rPr>
              <a:t>Ключове запитання:</a:t>
            </a:r>
          </a:p>
          <a:p>
            <a:r>
              <a:rPr lang="uk-UA" sz="2800" b="1" dirty="0" smtClean="0"/>
              <a:t>Конфлікти - це норма життя? Чи випадковість</a:t>
            </a:r>
            <a:r>
              <a:rPr lang="uk-UA" sz="2800" dirty="0" smtClean="0"/>
              <a:t>?</a:t>
            </a:r>
          </a:p>
          <a:p>
            <a:pPr lvl="1">
              <a:buNone/>
            </a:pPr>
            <a:r>
              <a:rPr lang="uk-UA" b="1" dirty="0" smtClean="0">
                <a:solidFill>
                  <a:srgbClr val="FF0000"/>
                </a:solidFill>
              </a:rPr>
              <a:t>Тематичні  запитання:</a:t>
            </a:r>
            <a:endParaRPr lang="uk-UA" b="1" dirty="0" smtClean="0">
              <a:solidFill>
                <a:srgbClr val="FFFF00"/>
              </a:solidFill>
            </a:endParaRPr>
          </a:p>
          <a:p>
            <a:r>
              <a:rPr lang="uk-UA" sz="2800" b="1" dirty="0" smtClean="0"/>
              <a:t>Що ви розумієте під поняттям конфлікти?</a:t>
            </a:r>
          </a:p>
          <a:p>
            <a:r>
              <a:rPr lang="uk-UA" sz="2800" b="1" dirty="0" smtClean="0"/>
              <a:t>Чи можете дати означення поняттю   </a:t>
            </a:r>
            <a:r>
              <a:rPr lang="uk-UA" sz="2800" b="1" dirty="0" err="1" smtClean="0"/>
              <a:t>“конфлікти</a:t>
            </a:r>
            <a:r>
              <a:rPr lang="uk-UA" sz="2800" b="1" dirty="0" smtClean="0"/>
              <a:t> ” ?</a:t>
            </a:r>
          </a:p>
          <a:p>
            <a:r>
              <a:rPr lang="uk-UA" sz="2800" b="1" dirty="0" smtClean="0"/>
              <a:t>Якими бувають види конфліктів?</a:t>
            </a:r>
          </a:p>
          <a:p>
            <a:r>
              <a:rPr lang="uk-UA" sz="2800" b="1" dirty="0" smtClean="0"/>
              <a:t>Чи можна вирішити проблеми  конфліктів</a:t>
            </a:r>
            <a:r>
              <a:rPr lang="uk-UA" sz="2800" dirty="0" smtClean="0"/>
              <a:t>? </a:t>
            </a:r>
          </a:p>
          <a:p>
            <a:endParaRPr lang="uk-UA" sz="2800" dirty="0" smtClean="0"/>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404664"/>
            <a:ext cx="7498080" cy="4234800"/>
          </a:xfrm>
        </p:spPr>
        <p:txBody>
          <a:bodyPr>
            <a:normAutofit/>
          </a:bodyPr>
          <a:lstStyle/>
          <a:p>
            <a:r>
              <a:rPr lang="uk-UA" sz="4800" dirty="0" smtClean="0">
                <a:solidFill>
                  <a:srgbClr val="FF0000"/>
                </a:solidFill>
              </a:rPr>
              <a:t>Епіграф до нашого уроку:</a:t>
            </a:r>
            <a:r>
              <a:rPr lang="uk-UA" sz="3600" dirty="0" smtClean="0">
                <a:solidFill>
                  <a:schemeClr val="tx1"/>
                </a:solidFill>
              </a:rPr>
              <a:t/>
            </a:r>
            <a:br>
              <a:rPr lang="uk-UA" sz="3600" dirty="0" smtClean="0">
                <a:solidFill>
                  <a:schemeClr val="tx1"/>
                </a:solidFill>
              </a:rPr>
            </a:br>
            <a:r>
              <a:rPr lang="uk-UA" sz="3600" b="1" dirty="0" smtClean="0">
                <a:solidFill>
                  <a:schemeClr val="tx1"/>
                </a:solidFill>
              </a:rPr>
              <a:t>“ Конфлікти - це норма життя. Якщо у Вашому житті немає конфліктів, перевірте, чи є у Вас пульс?”</a:t>
            </a:r>
            <a:br>
              <a:rPr lang="uk-UA" sz="3600" b="1" dirty="0" smtClean="0">
                <a:solidFill>
                  <a:schemeClr val="tx1"/>
                </a:solidFill>
              </a:rPr>
            </a:br>
            <a:r>
              <a:rPr lang="uk-UA" sz="3600" b="1" dirty="0" smtClean="0">
                <a:solidFill>
                  <a:schemeClr val="tx1"/>
                </a:solidFill>
              </a:rPr>
              <a:t>(</a:t>
            </a:r>
            <a:r>
              <a:rPr lang="uk-UA" b="1" dirty="0" smtClean="0">
                <a:solidFill>
                  <a:schemeClr val="tx1"/>
                </a:solidFill>
              </a:rPr>
              <a:t>Ч</a:t>
            </a:r>
            <a:r>
              <a:rPr lang="uk-UA" sz="3600" b="1" dirty="0" smtClean="0">
                <a:solidFill>
                  <a:schemeClr val="tx1"/>
                </a:solidFill>
              </a:rPr>
              <a:t>. </a:t>
            </a:r>
            <a:r>
              <a:rPr lang="uk-UA" sz="4800" b="1" dirty="0" err="1" smtClean="0">
                <a:solidFill>
                  <a:schemeClr val="tx1"/>
                </a:solidFill>
              </a:rPr>
              <a:t>Ліксон</a:t>
            </a:r>
            <a:r>
              <a:rPr lang="uk-UA" sz="3600" b="1" dirty="0" smtClean="0">
                <a:solidFill>
                  <a:schemeClr val="tx1"/>
                </a:solidFill>
              </a:rPr>
              <a:t>)</a:t>
            </a:r>
            <a:r>
              <a:rPr lang="uk-UA" sz="3600" dirty="0" smtClean="0">
                <a:solidFill>
                  <a:schemeClr val="tx1"/>
                </a:solidFill>
              </a:rPr>
              <a:t/>
            </a:r>
            <a:br>
              <a:rPr lang="uk-UA" sz="3600" dirty="0" smtClean="0">
                <a:solidFill>
                  <a:schemeClr val="tx1"/>
                </a:solidFill>
              </a:rPr>
            </a:br>
            <a:endParaRPr lang="ru-RU" sz="3600" dirty="0">
              <a:solidFill>
                <a:schemeClr val="tx1"/>
              </a:solidFill>
            </a:endParaRPr>
          </a:p>
        </p:txBody>
      </p:sp>
      <p:pic>
        <p:nvPicPr>
          <p:cNvPr id="2050" name="Picture 2" descr="D:\комікс улибка.jpg"/>
          <p:cNvPicPr>
            <a:picLocks noChangeAspect="1" noChangeArrowheads="1"/>
          </p:cNvPicPr>
          <p:nvPr/>
        </p:nvPicPr>
        <p:blipFill>
          <a:blip r:embed="rId2" cstate="print"/>
          <a:srcRect/>
          <a:stretch>
            <a:fillRect/>
          </a:stretch>
        </p:blipFill>
        <p:spPr bwMode="auto">
          <a:xfrm>
            <a:off x="1331640" y="4077072"/>
            <a:ext cx="2808312" cy="2520280"/>
          </a:xfrm>
          <a:prstGeom prst="rect">
            <a:avLst/>
          </a:prstGeom>
          <a:noFill/>
        </p:spPr>
      </p:pic>
      <p:pic>
        <p:nvPicPr>
          <p:cNvPr id="2051" name="Picture 3" descr="D:\комикси.2.jpg"/>
          <p:cNvPicPr>
            <a:picLocks noChangeAspect="1" noChangeArrowheads="1"/>
          </p:cNvPicPr>
          <p:nvPr/>
        </p:nvPicPr>
        <p:blipFill>
          <a:blip r:embed="rId3" cstate="print"/>
          <a:srcRect/>
          <a:stretch>
            <a:fillRect/>
          </a:stretch>
        </p:blipFill>
        <p:spPr bwMode="auto">
          <a:xfrm>
            <a:off x="5508104" y="4077072"/>
            <a:ext cx="3096344" cy="230425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3200" dirty="0" smtClean="0">
                <a:solidFill>
                  <a:schemeClr val="tx1"/>
                </a:solidFill>
              </a:rPr>
              <a:t>Існує безліч визначень поняття “ </a:t>
            </a:r>
            <a:r>
              <a:rPr lang="uk-UA" sz="3200" dirty="0" err="1" smtClean="0">
                <a:solidFill>
                  <a:schemeClr val="tx1"/>
                </a:solidFill>
              </a:rPr>
              <a:t>конфлікти”</a:t>
            </a:r>
            <a:r>
              <a:rPr lang="uk-UA" sz="3200" dirty="0" smtClean="0">
                <a:solidFill>
                  <a:schemeClr val="tx1"/>
                </a:solidFill>
              </a:rPr>
              <a:t>:</a:t>
            </a:r>
            <a:endParaRPr lang="ru-RU" sz="3200" dirty="0">
              <a:solidFill>
                <a:schemeClr val="tx1"/>
              </a:solidFill>
            </a:endParaRPr>
          </a:p>
        </p:txBody>
      </p:sp>
      <p:sp>
        <p:nvSpPr>
          <p:cNvPr id="3" name="Содержимое 2"/>
          <p:cNvSpPr>
            <a:spLocks noGrp="1"/>
          </p:cNvSpPr>
          <p:nvPr>
            <p:ph sz="half" idx="1"/>
          </p:nvPr>
        </p:nvSpPr>
        <p:spPr/>
        <p:txBody>
          <a:bodyPr>
            <a:normAutofit fontScale="92500" lnSpcReduction="20000"/>
          </a:bodyPr>
          <a:lstStyle/>
          <a:p>
            <a:r>
              <a:rPr lang="uk-UA" sz="3000" b="1" dirty="0" smtClean="0">
                <a:solidFill>
                  <a:srgbClr val="FF0000"/>
                </a:solidFill>
              </a:rPr>
              <a:t>Конфл</a:t>
            </a:r>
            <a:r>
              <a:rPr lang="uk-UA" sz="3200" b="1" dirty="0" smtClean="0">
                <a:solidFill>
                  <a:srgbClr val="FF0000"/>
                </a:solidFill>
              </a:rPr>
              <a:t>ікт</a:t>
            </a:r>
            <a:r>
              <a:rPr lang="uk-UA" sz="3200" b="1" dirty="0" smtClean="0"/>
              <a:t>-це зіткнення окремих людей чи</a:t>
            </a:r>
            <a:r>
              <a:rPr lang="en-US" sz="3200" b="1" dirty="0" smtClean="0"/>
              <a:t> c</a:t>
            </a:r>
            <a:r>
              <a:rPr lang="uk-UA" sz="3200" b="1" dirty="0" err="1" smtClean="0"/>
              <a:t>оціальних</a:t>
            </a:r>
            <a:r>
              <a:rPr lang="uk-UA" sz="1600" b="1" dirty="0" smtClean="0"/>
              <a:t> </a:t>
            </a:r>
            <a:r>
              <a:rPr lang="uk-UA" sz="2400" b="1" dirty="0" smtClean="0"/>
              <a:t> </a:t>
            </a:r>
            <a:r>
              <a:rPr lang="uk-UA" sz="3200" b="1" dirty="0" smtClean="0"/>
              <a:t>  груп, що виражають різні</a:t>
            </a:r>
            <a:r>
              <a:rPr lang="en-US" sz="3200" b="1" dirty="0" smtClean="0"/>
              <a:t> </a:t>
            </a:r>
            <a:r>
              <a:rPr lang="uk-UA" sz="3200" b="1" dirty="0" smtClean="0"/>
              <a:t>, часом протилежні цілі, інтереси  і погляди.</a:t>
            </a:r>
            <a:endParaRPr lang="ru-RU" sz="3200" b="1" dirty="0"/>
          </a:p>
        </p:txBody>
      </p:sp>
      <p:sp>
        <p:nvSpPr>
          <p:cNvPr id="4" name="Содержимое 3"/>
          <p:cNvSpPr>
            <a:spLocks noGrp="1"/>
          </p:cNvSpPr>
          <p:nvPr>
            <p:ph sz="half" idx="2"/>
          </p:nvPr>
        </p:nvSpPr>
        <p:spPr/>
        <p:txBody>
          <a:bodyPr>
            <a:normAutofit fontScale="92500" lnSpcReduction="20000"/>
          </a:bodyPr>
          <a:lstStyle/>
          <a:p>
            <a:r>
              <a:rPr lang="uk-UA" sz="3200" b="1" dirty="0" smtClean="0">
                <a:solidFill>
                  <a:srgbClr val="FF0000"/>
                </a:solidFill>
              </a:rPr>
              <a:t>Конфлікти-</a:t>
            </a:r>
            <a:r>
              <a:rPr lang="uk-UA" sz="3200" b="1" dirty="0" smtClean="0"/>
              <a:t>боротьба за цінності і претензії на певний статус, владу, ресурси, у якій метою є нейтралізація, завдання збитків  або знищення суперника.</a:t>
            </a:r>
            <a:endParaRPr lang="ru-RU" sz="32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4400" b="1" dirty="0" smtClean="0">
                <a:solidFill>
                  <a:srgbClr val="FF0000"/>
                </a:solidFill>
              </a:rPr>
              <a:t>Причини конфліктів:</a:t>
            </a:r>
            <a:endParaRPr lang="ru-RU" sz="4400" b="1" dirty="0">
              <a:solidFill>
                <a:srgbClr val="FF0000"/>
              </a:solidFill>
            </a:endParaRPr>
          </a:p>
        </p:txBody>
      </p:sp>
      <p:sp>
        <p:nvSpPr>
          <p:cNvPr id="3" name="Содержимое 2"/>
          <p:cNvSpPr>
            <a:spLocks noGrp="1"/>
          </p:cNvSpPr>
          <p:nvPr>
            <p:ph idx="1"/>
          </p:nvPr>
        </p:nvSpPr>
        <p:spPr/>
        <p:txBody>
          <a:bodyPr>
            <a:normAutofit/>
          </a:bodyPr>
          <a:lstStyle/>
          <a:p>
            <a:pPr>
              <a:buFont typeface="Wingdings" pitchFamily="2" charset="2"/>
              <a:buChar char="v"/>
            </a:pPr>
            <a:r>
              <a:rPr lang="uk-UA" sz="2400" b="1" dirty="0" smtClean="0"/>
              <a:t>Соціально – політичні.</a:t>
            </a:r>
          </a:p>
          <a:p>
            <a:pPr>
              <a:buFont typeface="Wingdings" pitchFamily="2" charset="2"/>
              <a:buChar char="v"/>
            </a:pPr>
            <a:r>
              <a:rPr lang="uk-UA" sz="2400" b="1" dirty="0" smtClean="0"/>
              <a:t>Соціально – економічні.</a:t>
            </a:r>
          </a:p>
          <a:p>
            <a:pPr>
              <a:buFont typeface="Wingdings" pitchFamily="2" charset="2"/>
              <a:buChar char="v"/>
            </a:pPr>
            <a:r>
              <a:rPr lang="uk-UA" sz="2400" b="1" dirty="0" smtClean="0"/>
              <a:t>Соціально – демографічні ( стать, вік, етнічні групи…).</a:t>
            </a:r>
          </a:p>
          <a:p>
            <a:pPr>
              <a:buFont typeface="Wingdings" pitchFamily="2" charset="2"/>
              <a:buChar char="v"/>
            </a:pPr>
            <a:r>
              <a:rPr lang="uk-UA" sz="2400" b="1" dirty="0" smtClean="0"/>
              <a:t>Соціально психологічні ( взаємини,лідерство, настрої…).</a:t>
            </a:r>
          </a:p>
          <a:p>
            <a:pPr>
              <a:buFont typeface="Wingdings" pitchFamily="2" charset="2"/>
              <a:buChar char="v"/>
            </a:pPr>
            <a:r>
              <a:rPr lang="uk-UA" sz="2400" b="1" dirty="0" smtClean="0"/>
              <a:t> Індивідуально – психологічні (здібності. темперамент, характер…). </a:t>
            </a:r>
            <a:endParaRPr lang="ru-RU" sz="24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764704"/>
            <a:ext cx="8305800" cy="4536504"/>
          </a:xfrm>
        </p:spPr>
        <p:txBody>
          <a:bodyPr>
            <a:normAutofit fontScale="90000"/>
          </a:bodyPr>
          <a:lstStyle/>
          <a:p>
            <a:r>
              <a:rPr lang="uk-UA" sz="3200" b="1" dirty="0" smtClean="0">
                <a:solidFill>
                  <a:srgbClr val="FF0000"/>
                </a:solidFill>
              </a:rPr>
              <a:t>Ознаки конфлікту:</a:t>
            </a:r>
            <a:r>
              <a:rPr lang="uk-UA" sz="3200" dirty="0" smtClean="0">
                <a:solidFill>
                  <a:schemeClr val="tx1"/>
                </a:solidFill>
              </a:rPr>
              <a:t/>
            </a:r>
            <a:br>
              <a:rPr lang="uk-UA" sz="3200" dirty="0" smtClean="0">
                <a:solidFill>
                  <a:schemeClr val="tx1"/>
                </a:solidFill>
              </a:rPr>
            </a:br>
            <a:r>
              <a:rPr lang="uk-UA" sz="3200" b="1" dirty="0" smtClean="0">
                <a:solidFill>
                  <a:schemeClr val="tx1"/>
                </a:solidFill>
              </a:rPr>
              <a:t>1.Наявність ситуації, яку учасники сприймають як конфліктну.</a:t>
            </a:r>
            <a:br>
              <a:rPr lang="uk-UA" sz="3200" b="1" dirty="0" smtClean="0">
                <a:solidFill>
                  <a:schemeClr val="tx1"/>
                </a:solidFill>
              </a:rPr>
            </a:br>
            <a:r>
              <a:rPr lang="uk-UA" sz="3200" b="1" dirty="0" smtClean="0">
                <a:solidFill>
                  <a:schemeClr val="tx1"/>
                </a:solidFill>
              </a:rPr>
              <a:t>2.Неподільність об</a:t>
            </a:r>
            <a:r>
              <a:rPr lang="en-US" sz="3200" b="1" dirty="0" smtClean="0">
                <a:solidFill>
                  <a:schemeClr val="tx1"/>
                </a:solidFill>
              </a:rPr>
              <a:t>’</a:t>
            </a:r>
            <a:r>
              <a:rPr lang="uk-UA" sz="3200" b="1" dirty="0" err="1" smtClean="0">
                <a:solidFill>
                  <a:schemeClr val="tx1"/>
                </a:solidFill>
              </a:rPr>
              <a:t>єкта</a:t>
            </a:r>
            <a:r>
              <a:rPr lang="uk-UA" sz="3200" b="1" dirty="0" smtClean="0">
                <a:solidFill>
                  <a:schemeClr val="tx1"/>
                </a:solidFill>
              </a:rPr>
              <a:t> конфлікту, тобто предмет конфлікту не може бути поділений справедливо між учасниками конфліктної взаємодії.</a:t>
            </a:r>
            <a:br>
              <a:rPr lang="uk-UA" sz="3200" b="1" dirty="0" smtClean="0">
                <a:solidFill>
                  <a:schemeClr val="tx1"/>
                </a:solidFill>
              </a:rPr>
            </a:br>
            <a:r>
              <a:rPr lang="uk-UA" sz="3200" b="1" dirty="0" smtClean="0">
                <a:solidFill>
                  <a:schemeClr val="tx1"/>
                </a:solidFill>
              </a:rPr>
              <a:t>3.Бажання учасників (</a:t>
            </a:r>
            <a:r>
              <a:rPr lang="uk-UA" sz="3200" b="1" dirty="0" err="1" smtClean="0">
                <a:solidFill>
                  <a:schemeClr val="tx1"/>
                </a:solidFill>
              </a:rPr>
              <a:t>суб</a:t>
            </a:r>
            <a:r>
              <a:rPr lang="en-US" sz="3200" b="1" dirty="0" smtClean="0">
                <a:solidFill>
                  <a:schemeClr val="tx1"/>
                </a:solidFill>
              </a:rPr>
              <a:t>’</a:t>
            </a:r>
            <a:r>
              <a:rPr lang="uk-UA" sz="3200" b="1" dirty="0" err="1" smtClean="0">
                <a:solidFill>
                  <a:schemeClr val="tx1"/>
                </a:solidFill>
              </a:rPr>
              <a:t>єктів</a:t>
            </a:r>
            <a:r>
              <a:rPr lang="uk-UA" sz="3200" b="1" dirty="0" smtClean="0">
                <a:solidFill>
                  <a:schemeClr val="tx1"/>
                </a:solidFill>
              </a:rPr>
              <a:t>)  продовжити конфліктну взаємодію для досягнення своєї мети.</a:t>
            </a:r>
            <a:r>
              <a:rPr lang="uk-UA" sz="3200" dirty="0" smtClean="0">
                <a:solidFill>
                  <a:schemeClr val="tx1"/>
                </a:solidFill>
              </a:rPr>
              <a:t/>
            </a:r>
            <a:br>
              <a:rPr lang="uk-UA" sz="3200" dirty="0" smtClean="0">
                <a:solidFill>
                  <a:schemeClr val="tx1"/>
                </a:solidFill>
              </a:rPr>
            </a:br>
            <a:endParaRPr lang="ru-RU" sz="3200"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sz="4400" b="1" dirty="0" smtClean="0">
                <a:solidFill>
                  <a:srgbClr val="FF0000"/>
                </a:solidFill>
              </a:rPr>
              <a:t>Конфлікти можна поділити на 3 групи:</a:t>
            </a:r>
            <a:endParaRPr lang="ru-RU" sz="4400" b="1" dirty="0">
              <a:solidFill>
                <a:srgbClr val="FF0000"/>
              </a:solidFill>
            </a:endParaRPr>
          </a:p>
        </p:txBody>
      </p:sp>
      <p:sp>
        <p:nvSpPr>
          <p:cNvPr id="3" name="Содержимое 2"/>
          <p:cNvSpPr>
            <a:spLocks noGrp="1"/>
          </p:cNvSpPr>
          <p:nvPr>
            <p:ph idx="1"/>
          </p:nvPr>
        </p:nvSpPr>
        <p:spPr/>
        <p:txBody>
          <a:bodyPr>
            <a:normAutofit lnSpcReduction="10000"/>
          </a:bodyPr>
          <a:lstStyle/>
          <a:p>
            <a:pPr>
              <a:buFont typeface="Wingdings" pitchFamily="2" charset="2"/>
              <a:buChar char="v"/>
            </a:pPr>
            <a:r>
              <a:rPr lang="uk-UA" b="1" dirty="0" smtClean="0">
                <a:solidFill>
                  <a:srgbClr val="FF0000"/>
                </a:solidFill>
              </a:rPr>
              <a:t>Конфлікт цілей </a:t>
            </a:r>
            <a:r>
              <a:rPr lang="uk-UA" b="1" dirty="0" smtClean="0"/>
              <a:t>виражається в тому, що сторони по різному бачать стан об</a:t>
            </a:r>
            <a:r>
              <a:rPr lang="en-US" b="1" dirty="0" smtClean="0"/>
              <a:t>’</a:t>
            </a:r>
            <a:r>
              <a:rPr lang="uk-UA" b="1" dirty="0" err="1" smtClean="0"/>
              <a:t>єкта</a:t>
            </a:r>
            <a:r>
              <a:rPr lang="uk-UA" b="1" dirty="0" smtClean="0"/>
              <a:t> в майбутньому. Наприклад, у батьків виникають протилежні точки зору щодо організації дозвілля дитини.</a:t>
            </a:r>
          </a:p>
          <a:p>
            <a:pPr>
              <a:buFont typeface="Wingdings" pitchFamily="2" charset="2"/>
              <a:buChar char="v"/>
            </a:pPr>
            <a:r>
              <a:rPr lang="uk-UA" b="1" dirty="0" smtClean="0">
                <a:solidFill>
                  <a:srgbClr val="FF0000"/>
                </a:solidFill>
              </a:rPr>
              <a:t>Конфлікт пізнання </a:t>
            </a:r>
            <a:r>
              <a:rPr lang="uk-UA" b="1" dirty="0" smtClean="0"/>
              <a:t>– творчий конфлікт, виникає, коли сторони мають різні погляди , ідеї, думки. ( він є продуктивним методом).</a:t>
            </a:r>
          </a:p>
          <a:p>
            <a:pPr>
              <a:buFont typeface="Wingdings" pitchFamily="2" charset="2"/>
              <a:buChar char="v"/>
            </a:pPr>
            <a:r>
              <a:rPr lang="uk-UA" b="1" dirty="0" smtClean="0">
                <a:solidFill>
                  <a:srgbClr val="FF0000"/>
                </a:solidFill>
              </a:rPr>
              <a:t>Емоційний (чуттєвий) конфлікт </a:t>
            </a:r>
            <a:r>
              <a:rPr lang="uk-UA" b="1" dirty="0" smtClean="0"/>
              <a:t>з</a:t>
            </a:r>
            <a:r>
              <a:rPr lang="en-US" b="1" dirty="0" smtClean="0"/>
              <a:t>’</a:t>
            </a:r>
            <a:r>
              <a:rPr lang="uk-UA" b="1" dirty="0" smtClean="0"/>
              <a:t>являється, коли в основі міжособистісних стосунків лежать різні почуття та емоції людей.</a:t>
            </a:r>
            <a:endParaRPr lang="ru-RU"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sz="4400" b="1" dirty="0" smtClean="0">
                <a:solidFill>
                  <a:srgbClr val="FF0000"/>
                </a:solidFill>
              </a:rPr>
              <a:t>Конфлікти за учасниками розрізняють:</a:t>
            </a:r>
            <a:endParaRPr lang="ru-RU" sz="4400" b="1" dirty="0">
              <a:solidFill>
                <a:srgbClr val="FF0000"/>
              </a:solidFill>
            </a:endParaRPr>
          </a:p>
        </p:txBody>
      </p:sp>
      <p:sp>
        <p:nvSpPr>
          <p:cNvPr id="3" name="Содержимое 2"/>
          <p:cNvSpPr>
            <a:spLocks noGrp="1"/>
          </p:cNvSpPr>
          <p:nvPr>
            <p:ph idx="1"/>
          </p:nvPr>
        </p:nvSpPr>
        <p:spPr/>
        <p:txBody>
          <a:bodyPr/>
          <a:lstStyle/>
          <a:p>
            <a:pPr>
              <a:buFont typeface="Wingdings" pitchFamily="2" charset="2"/>
              <a:buChar char="v"/>
            </a:pPr>
            <a:r>
              <a:rPr lang="uk-UA" b="1" dirty="0" err="1" smtClean="0">
                <a:solidFill>
                  <a:srgbClr val="FF0000"/>
                </a:solidFill>
              </a:rPr>
              <a:t>Внутрішньоособистісний</a:t>
            </a:r>
            <a:r>
              <a:rPr lang="uk-UA" b="1" dirty="0" smtClean="0"/>
              <a:t>, тобто конфлікт в середині  особистості (бажання піти в кіно та необхідністю виконувати домашнє завдання).</a:t>
            </a:r>
          </a:p>
          <a:p>
            <a:pPr>
              <a:buFont typeface="Wingdings" pitchFamily="2" charset="2"/>
              <a:buChar char="v"/>
            </a:pPr>
            <a:r>
              <a:rPr lang="uk-UA" b="1" dirty="0" smtClean="0"/>
              <a:t> </a:t>
            </a:r>
            <a:r>
              <a:rPr lang="uk-UA" b="1" dirty="0" smtClean="0">
                <a:solidFill>
                  <a:srgbClr val="FF0000"/>
                </a:solidFill>
              </a:rPr>
              <a:t>Міжособистісний,</a:t>
            </a:r>
            <a:r>
              <a:rPr lang="uk-UA" b="1" dirty="0" smtClean="0"/>
              <a:t> виникає  між  людьми через відмінності  їхніх  цілей або інтересів.</a:t>
            </a:r>
          </a:p>
          <a:p>
            <a:pPr>
              <a:buFont typeface="Wingdings" pitchFamily="2" charset="2"/>
              <a:buChar char="v"/>
            </a:pPr>
            <a:r>
              <a:rPr lang="uk-UA" b="1" dirty="0" smtClean="0"/>
              <a:t> </a:t>
            </a:r>
            <a:r>
              <a:rPr lang="uk-UA" b="1" dirty="0" smtClean="0">
                <a:solidFill>
                  <a:srgbClr val="FF0000"/>
                </a:solidFill>
              </a:rPr>
              <a:t>Між собою та групою.</a:t>
            </a:r>
          </a:p>
          <a:p>
            <a:pPr>
              <a:buFont typeface="Wingdings" pitchFamily="2" charset="2"/>
              <a:buChar char="v"/>
            </a:pPr>
            <a:r>
              <a:rPr lang="uk-UA" b="1" dirty="0" smtClean="0"/>
              <a:t> </a:t>
            </a:r>
            <a:r>
              <a:rPr lang="uk-UA" b="1" dirty="0" err="1" smtClean="0">
                <a:solidFill>
                  <a:srgbClr val="FF0000"/>
                </a:solidFill>
              </a:rPr>
              <a:t>Міжгруповий</a:t>
            </a:r>
            <a:r>
              <a:rPr lang="uk-UA" b="1" dirty="0" smtClean="0">
                <a:solidFill>
                  <a:srgbClr val="FF0000"/>
                </a:solidFill>
              </a:rPr>
              <a:t> </a:t>
            </a:r>
            <a:r>
              <a:rPr lang="uk-UA" b="1" dirty="0" smtClean="0"/>
              <a:t>– соціальні групи( міжетнічні, міжконфесійні  конфлікти).</a:t>
            </a:r>
            <a:endParaRPr lang="ru-RU"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578</TotalTime>
  <Words>620</Words>
  <Application>Microsoft Office PowerPoint</Application>
  <PresentationFormat>Экран (4:3)</PresentationFormat>
  <Paragraphs>65</Paragraphs>
  <Slides>23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Поток</vt:lpstr>
      <vt:lpstr>Тема уроку:</vt:lpstr>
      <vt:lpstr>Мета уроку:</vt:lpstr>
      <vt:lpstr>Запрошую випускників школи до дискусії: </vt:lpstr>
      <vt:lpstr>Епіграф до нашого уроку: “ Конфлікти - це норма життя. Якщо у Вашому житті немає конфліктів, перевірте, чи є у Вас пульс?” (Ч. Ліксон) </vt:lpstr>
      <vt:lpstr>Існує безліч визначень поняття “ конфлікти”:</vt:lpstr>
      <vt:lpstr>Причини конфліктів:</vt:lpstr>
      <vt:lpstr>Ознаки конфлікту: 1.Наявність ситуації, яку учасники сприймають як конфліктну. 2.Неподільність об’єкта конфлікту, тобто предмет конфлікту не може бути поділений справедливо між учасниками конфліктної взаємодії. 3.Бажання учасників (суб’єктів)  продовжити конфліктну взаємодію для досягнення своєї мети. </vt:lpstr>
      <vt:lpstr>Конфлікти можна поділити на 3 групи:</vt:lpstr>
      <vt:lpstr>Конфлікти за учасниками розрізняють:</vt:lpstr>
      <vt:lpstr>Модель конфлікту </vt:lpstr>
      <vt:lpstr>Конфліктна ситуація - це суперечливі позиції сторін з будь - якого приводу, прагнення протилежної мети, використання різноманітних засобів щодо їх досягнення, незбіг інтересів, бажань тощо.</vt:lpstr>
      <vt:lpstr>Інцидент ( мотив) – це певна подія або дія, що різко уразила інтерес однієї зі сторін і призвела до активної протидії.</vt:lpstr>
      <vt:lpstr>3 групи конфліктів:</vt:lpstr>
      <vt:lpstr>Шляхи виходу з конфлікту:</vt:lpstr>
      <vt:lpstr>3 шляхи розв’язання конфлікту-це 1.Переговори- це процес, під час якого сторони намагаються розв’язати конфлікт шляхом безпосереднього обговорення між собою. 2.Медіація- в конфлікт вступає третя сторона, мета якої - допомогти першим двом домовитись. 3.Арбітраж - третя сторона контролює не тільки процес,але й результат.</vt:lpstr>
      <vt:lpstr>5 способів розв’язання конфлікту:</vt:lpstr>
      <vt:lpstr>Слайд 17</vt:lpstr>
      <vt:lpstr>Причини конфліктів в нашій школі: Вчитель-учень:    </vt:lpstr>
      <vt:lpstr>Учень-учень: Я провела анкету і зробила висновок, що це відбувається  за таких причин як: знущання в школі, приниження гідності один-одного, бійки, сварки, плітки, перше кохання.</vt:lpstr>
      <vt:lpstr>Раджу почитати такі джерела:</vt:lpstr>
      <vt:lpstr>Використані ресурси: </vt:lpstr>
      <vt:lpstr>ПОРАДНИК “ Життя без конфліктів”  </vt:lpstr>
      <vt:lpstr>Творче завдання  Уявіть,що Ви – Генеральний секретар ООН. Складіть план дій урегулювання міжнародних конфліктів у гарячих точках планети.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уроку:</dc:title>
  <dc:creator>lenovo</dc:creator>
  <cp:lastModifiedBy>HP</cp:lastModifiedBy>
  <cp:revision>67</cp:revision>
  <dcterms:created xsi:type="dcterms:W3CDTF">2013-02-25T17:01:43Z</dcterms:created>
  <dcterms:modified xsi:type="dcterms:W3CDTF">2020-03-14T13:00:17Z</dcterms:modified>
</cp:coreProperties>
</file>