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0" r:id="rId14"/>
    <p:sldId id="275" r:id="rId15"/>
    <p:sldId id="269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74193-7562-4963-933E-47001439821D}" type="datetimeFigureOut">
              <a:rPr lang="uk-UA" smtClean="0"/>
              <a:pPr/>
              <a:t>02.05.2017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3C3605-F65E-47F1-B533-83C1A259367C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29887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3E1F7-AA82-4A23-910B-E035458C4A5B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CD606-71D6-4296-9CEB-9FADEB5233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uk.wikipedia.org/wiki/%D0%94%D0%B5%D0%BA%D0%BE%D1%80%D0%B0%D1%82%D0%B8%D0%B2%D0%BD%D0%B0_%D1%80%D0%BE%D1%81%D0%BB%D0%B8%D0%BD%D0%B0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Японская традиционная музыка - Небесные цве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21288"/>
            <a:ext cx="609600" cy="609600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6864" cy="1152129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Культура </a:t>
            </a:r>
            <a:r>
              <a:rPr lang="ru-RU" dirty="0" err="1" smtClean="0">
                <a:latin typeface="Comic Sans MS" pitchFamily="66" charset="0"/>
              </a:rPr>
              <a:t>Японії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313468" y="4565432"/>
            <a:ext cx="4805561" cy="216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2000" dirty="0" smtClean="0">
                <a:solidFill>
                  <a:schemeClr val="bg1"/>
                </a:solidFill>
              </a:rPr>
              <a:t>Робота</a:t>
            </a:r>
          </a:p>
          <a:p>
            <a:r>
              <a:rPr lang="uk-UA" sz="2000" dirty="0" smtClean="0">
                <a:solidFill>
                  <a:schemeClr val="bg1"/>
                </a:solidFill>
              </a:rPr>
              <a:t>учениці 8-А класу </a:t>
            </a:r>
          </a:p>
          <a:p>
            <a:r>
              <a:rPr lang="uk-UA" sz="2000" dirty="0" smtClean="0">
                <a:solidFill>
                  <a:schemeClr val="bg1"/>
                </a:solidFill>
              </a:rPr>
              <a:t>Краматорської ЗОШ І-ІІІ ст. № 8</a:t>
            </a:r>
          </a:p>
          <a:p>
            <a:r>
              <a:rPr lang="uk-UA" sz="2000" dirty="0" smtClean="0">
                <a:solidFill>
                  <a:schemeClr val="bg1"/>
                </a:solidFill>
              </a:rPr>
              <a:t>Краматорської міської ради</a:t>
            </a:r>
          </a:p>
          <a:p>
            <a:r>
              <a:rPr lang="uk-UA" sz="2000" dirty="0" err="1" smtClean="0">
                <a:solidFill>
                  <a:schemeClr val="bg1"/>
                </a:solidFill>
              </a:rPr>
              <a:t>Дунди</a:t>
            </a:r>
            <a:r>
              <a:rPr lang="uk-UA" sz="2000" dirty="0" smtClean="0">
                <a:solidFill>
                  <a:schemeClr val="bg1"/>
                </a:solidFill>
              </a:rPr>
              <a:t> Юлії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08104" y="620688"/>
            <a:ext cx="3094112" cy="675506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Comic Sans MS" pitchFamily="66" charset="0"/>
              </a:rPr>
              <a:t>Одяг</a:t>
            </a:r>
            <a:r>
              <a:rPr lang="ru-RU" dirty="0" smtClean="0">
                <a:latin typeface="Comic Sans MS" pitchFamily="66" charset="0"/>
              </a:rPr>
              <a:t>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76672"/>
            <a:ext cx="4176464" cy="6120680"/>
          </a:xfrm>
        </p:spPr>
        <p:txBody>
          <a:bodyPr>
            <a:normAutofit fontScale="25000" lnSpcReduction="20000"/>
          </a:bodyPr>
          <a:lstStyle/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Кімоно - традиційний одяг Японії і являє собою довгий халат з широкими рукавами, який стягується на талії поясом </a:t>
            </a:r>
            <a:r>
              <a:rPr lang="uk-UA" sz="6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обі</a:t>
            </a:r>
            <a:r>
              <a:rPr lang="uk-UA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</a:t>
            </a:r>
          </a:p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Відмінність жіночого кімоно від чоловічого полягає в тому, що халат японської жінки складається з 12 частин, й одягнути його самостійно практично неможливо. </a:t>
            </a:r>
          </a:p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Чоловіче кімоно більш просте, складається з п'яти елементів і має короткий рукав. </a:t>
            </a:r>
          </a:p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Кімоно заправляють зліва направо, виняток становить похорон, коли  заправка йде у зворотній послідовності.</a:t>
            </a:r>
          </a:p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6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Юката-</a:t>
            </a:r>
            <a:r>
              <a:rPr lang="uk-UA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легке кімоно з бавовни або льону без підкладки, його носять на вулиці влітку, вдома або після прийняття водних процедур. </a:t>
            </a:r>
            <a:r>
              <a:rPr lang="uk-UA" sz="6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Юката</a:t>
            </a:r>
            <a:r>
              <a:rPr lang="uk-UA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одягається як чоловіками, так і жінками.</a:t>
            </a:r>
          </a:p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6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Гета</a:t>
            </a:r>
            <a:r>
              <a:rPr lang="uk-UA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- японські традиційні сандалі з високою дерев'яною підошвою, які закріплюються за допомогою шнурків або ремінців, що йдуть від п'яти до носка й проходять в щілину між великим і середнім пальцями. Зазвичай заразом із сандалями надягають спеціальні шкарпетки </a:t>
            </a:r>
            <a:r>
              <a:rPr lang="uk-UA" sz="6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табі</a:t>
            </a:r>
            <a:r>
              <a:rPr lang="uk-UA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  <a:p>
            <a:pPr algn="l"/>
            <a:endParaRPr lang="ru-RU" sz="50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1417974593-5cac51772506557ff513bdeb8015ff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412776"/>
            <a:ext cx="2513611" cy="1667445"/>
          </a:xfrm>
          <a:prstGeom prst="rect">
            <a:avLst/>
          </a:prstGeom>
        </p:spPr>
      </p:pic>
      <p:pic>
        <p:nvPicPr>
          <p:cNvPr id="5" name="Рисунок 4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3212976"/>
            <a:ext cx="2276475" cy="2009775"/>
          </a:xfrm>
          <a:prstGeom prst="rect">
            <a:avLst/>
          </a:prstGeom>
        </p:spPr>
      </p:pic>
      <p:pic>
        <p:nvPicPr>
          <p:cNvPr id="6" name="Рисунок 5" descr="kimono_pn_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3356992"/>
            <a:ext cx="1905000" cy="27051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0072" y="692696"/>
            <a:ext cx="3382144" cy="6755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Кухня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4464496" cy="6048672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Характерні риси японської кухні - сезонність харчування, свіжість продуктів, слабка обробка приправами, збереження первісного вигляду й смаку харчів, цінування зовнішнього вигляду страви й посуду. </a:t>
            </a:r>
          </a:p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Основою 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японської кухні звичайно є рис. Також 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популярна рисова настойка саке. Усі інші страви готують як закуску до неї та рису.</a:t>
            </a:r>
          </a:p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Оскільки Японія - острівна держава , у стравах багато морепродуктів, у тому числі японських 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водоростів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норі. </a:t>
            </a:r>
          </a:p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Їжу споживають паличками. Страви кухні поділяють 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 західнояпонс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ькі  (Кіото, Осака, </a:t>
            </a:r>
          </a:p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Хірошіма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 Фукуока) та східнояпонські (Наґоя,Йокагам,</a:t>
            </a:r>
          </a:p>
          <a:p>
            <a:pPr algn="l">
              <a:lnSpc>
                <a:spcPct val="120000"/>
              </a:lnSpc>
              <a:spcBef>
                <a:spcPts val="432"/>
              </a:spcBef>
            </a:pP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Токіо,  Сендай). Перші мають тендітний і невимушений смак, другі — насичений смак і сильний аромат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 </a:t>
            </a:r>
            <a:endParaRPr lang="uk-UA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ram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4005064"/>
            <a:ext cx="2866373" cy="2035125"/>
          </a:xfrm>
          <a:prstGeom prst="rect">
            <a:avLst/>
          </a:prstGeom>
        </p:spPr>
      </p:pic>
      <p:pic>
        <p:nvPicPr>
          <p:cNvPr id="5" name="Рисунок 4" descr="2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484784"/>
            <a:ext cx="3052233" cy="20246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40152" y="6093296"/>
            <a:ext cx="2922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Comic Sans MS" pitchFamily="66" charset="0"/>
              </a:rPr>
              <a:t>Японський суп Рамен </a:t>
            </a:r>
            <a:endParaRPr lang="uk-UA" sz="2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99992" y="548680"/>
            <a:ext cx="4390256" cy="81952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omic Sans MS" pitchFamily="66" charset="0"/>
              </a:rPr>
              <a:t>Чайна церемонія </a:t>
            </a:r>
            <a:endParaRPr lang="uk-UA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692696"/>
            <a:ext cx="3960440" cy="5760640"/>
          </a:xfrm>
        </p:spPr>
        <p:txBody>
          <a:bodyPr>
            <a:noAutofit/>
          </a:bodyPr>
          <a:lstStyle/>
          <a:p>
            <a:pPr algn="l">
              <a:spcBef>
                <a:spcPts val="432"/>
              </a:spcBef>
            </a:pPr>
            <a:r>
              <a:rPr lang="uk-UA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Тядо</a:t>
            </a: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</a:t>
            </a:r>
            <a:r>
              <a:rPr lang="uk-UA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Сядо</a:t>
            </a: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обо</a:t>
            </a: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Таною</a:t>
            </a: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– система правил приготування  зеленого </a:t>
            </a:r>
            <a:r>
              <a:rPr lang="uk-UA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чаю  в Яп</a:t>
            </a: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онії. Оформилася у 14 столітті, у період </a:t>
            </a:r>
            <a:r>
              <a:rPr lang="uk-UA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Муроматі</a:t>
            </a: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Розвинулась як окремий вид мистецтва з другої половини  17 століття . Поширена серед різних верств населення з 18 століття . Відома у Західному світі як чайна церемонія. </a:t>
            </a:r>
          </a:p>
          <a:p>
            <a:pPr algn="l">
              <a:spcBef>
                <a:spcPts val="432"/>
              </a:spcBef>
            </a:pP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Чайна церемонія в Японії - це особливий ритуал спільного чаювання, який є частиною і сучасної японської культури. Важливо також, щоб після церемонії не залишалося ніяких зовнішніх слідів її проведення, лише слід у свідомості.</a:t>
            </a:r>
          </a:p>
        </p:txBody>
      </p:sp>
      <p:pic>
        <p:nvPicPr>
          <p:cNvPr id="4" name="Рисунок 3" descr="Poesia_chayniy_ceremeny_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132856"/>
            <a:ext cx="3987800" cy="26543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08104" y="476672"/>
            <a:ext cx="2950096" cy="675506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Comic Sans MS" pitchFamily="66" charset="0"/>
              </a:rPr>
              <a:t>Оріґамі</a:t>
            </a:r>
            <a:r>
              <a:rPr lang="ru-RU" dirty="0" smtClean="0">
                <a:latin typeface="Comic Sans MS" pitchFamily="66" charset="0"/>
              </a:rPr>
              <a:t>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48680"/>
            <a:ext cx="3776464" cy="5760640"/>
          </a:xfrm>
        </p:spPr>
        <p:txBody>
          <a:bodyPr>
            <a:normAutofit/>
          </a:bodyPr>
          <a:lstStyle/>
          <a:p>
            <a:pPr algn="l">
              <a:spcBef>
                <a:spcPts val="432"/>
              </a:spcBef>
            </a:pP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Оріґамі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- це мистецтво  складання паперу. Метою цього мистецтва є створення витворів шляхом використання схеми геометричних  згинів і складок. 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Термін </a:t>
            </a:r>
            <a:r>
              <a:rPr lang="uk-UA" sz="20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оріґамі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 відн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оситься до всіх типів складання паперу, а не тільки японських зразків. Але 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зародилося 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оріґамі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саме в Японії. Спочатку це була суто дитяча забава, але після додання нових технологій згину це мистецтво поширилося у всьому світі. </a:t>
            </a:r>
            <a:endParaRPr lang="uk-UA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istoria-origam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1196752"/>
            <a:ext cx="2880622" cy="3384376"/>
          </a:xfrm>
          <a:prstGeom prst="rect">
            <a:avLst/>
          </a:prstGeom>
        </p:spPr>
      </p:pic>
      <p:pic>
        <p:nvPicPr>
          <p:cNvPr id="5" name="Рисунок 4" descr="загружено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4725144"/>
            <a:ext cx="1728192" cy="167513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Хризантема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4032448" cy="5544616"/>
          </a:xfrm>
        </p:spPr>
        <p:txBody>
          <a:bodyPr>
            <a:normAutofit fontScale="70000" lnSpcReduction="20000"/>
          </a:bodyPr>
          <a:lstStyle/>
          <a:p>
            <a:r>
              <a:rPr lang="uk-UA" dirty="0" smtClean="0"/>
              <a:t>У свідомості японців нероздільні хризантема й Сонце. </a:t>
            </a:r>
            <a:r>
              <a:rPr lang="uk-UA" dirty="0"/>
              <a:t>Навіть слова, що  позначають ці </a:t>
            </a:r>
            <a:r>
              <a:rPr lang="uk-UA" dirty="0" smtClean="0"/>
              <a:t>поняття, звучать однаково – «</a:t>
            </a:r>
            <a:r>
              <a:rPr lang="uk-UA" dirty="0" err="1" smtClean="0"/>
              <a:t>кіку</a:t>
            </a:r>
            <a:r>
              <a:rPr lang="uk-UA" dirty="0" smtClean="0"/>
              <a:t>» - і зображуються одним ієрогліфом. Так що головна квітка Японії названа ім'ям світила, від якого, за легендою, веде свою історію японський народ.</a:t>
            </a:r>
          </a:p>
          <a:p>
            <a:r>
              <a:rPr lang="uk-UA" dirty="0" smtClean="0"/>
              <a:t>Орден Хризантеми - найвища нагорода в країні.</a:t>
            </a:r>
          </a:p>
          <a:p>
            <a:r>
              <a:rPr lang="uk-UA" dirty="0" smtClean="0"/>
              <a:t>Хризантема уособлює для японців щастя й довголіття. </a:t>
            </a:r>
          </a:p>
          <a:p>
            <a:pPr marL="357188" indent="0">
              <a:buNone/>
            </a:pPr>
            <a:r>
              <a:rPr lang="uk-UA" dirty="0" smtClean="0"/>
              <a:t>Є повір'я, що зібрана з хризантеми роса подовжує життя.</a:t>
            </a:r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65084"/>
            <a:ext cx="4286250" cy="32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iki.gcdn.co/images/thumb/3/3b/Order_of_the_Chrysanthemum_star_%28Japan_1900%29_-_Tallinn_Museum_of_Orders.jpg/250px-Order_of_the_Chrysanthemum_star_%28Japan_1900%29_-_Tallinn_Museum_of_Ord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0648"/>
            <a:ext cx="238125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92038" y="2780928"/>
            <a:ext cx="277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Зірка</a:t>
            </a:r>
            <a:r>
              <a:rPr lang="ru-RU" dirty="0" smtClean="0"/>
              <a:t> ордену </a:t>
            </a:r>
            <a:r>
              <a:rPr lang="ru-RU" dirty="0" err="1" smtClean="0"/>
              <a:t>Хризантеми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3758" y="6375010"/>
            <a:ext cx="2184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7188" indent="0">
              <a:buNone/>
            </a:pPr>
            <a:r>
              <a:rPr lang="uk-UA" dirty="0"/>
              <a:t>Свято хризантем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3251341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4048" y="620688"/>
            <a:ext cx="3454152" cy="7475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Сакура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60648"/>
            <a:ext cx="3744416" cy="4536504"/>
          </a:xfrm>
        </p:spPr>
        <p:txBody>
          <a:bodyPr>
            <a:normAutofit/>
          </a:bodyPr>
          <a:lstStyle/>
          <a:p>
            <a:pPr algn="l">
              <a:spcBef>
                <a:spcPts val="432"/>
              </a:spcBef>
            </a:pP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Сакура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- один із символів Японії.</a:t>
            </a:r>
            <a:r>
              <a:rPr lang="uk-UA" sz="2000" dirty="0" smtClean="0"/>
              <a:t> </a:t>
            </a:r>
          </a:p>
          <a:p>
            <a:pPr algn="l">
              <a:spcBef>
                <a:spcPts val="432"/>
              </a:spcBef>
            </a:pP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У природі «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сакура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 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-загальна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назва декоративних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hlinkClick r:id="rId2" tooltip="Декоративна рослина"/>
              </a:rPr>
              <a:t> 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дерев підроду 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вишень. Крім того, вона є традиційним символом жіночої молодості й краси. Весняне квітування 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сакури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в Японії за урочистістю можна прирівняти до національного свята. </a:t>
            </a:r>
          </a:p>
          <a:p>
            <a:pPr algn="l">
              <a:spcBef>
                <a:spcPts val="432"/>
              </a:spcBef>
            </a:pP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Люди навіть складають календарі цвітіння. </a:t>
            </a:r>
          </a:p>
        </p:txBody>
      </p:sp>
      <p:pic>
        <p:nvPicPr>
          <p:cNvPr id="4" name="Рисунок 3" descr="1395914937_sakura-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556792"/>
            <a:ext cx="4023430" cy="2263180"/>
          </a:xfrm>
          <a:prstGeom prst="rect">
            <a:avLst/>
          </a:prstGeom>
        </p:spPr>
      </p:pic>
      <p:pic>
        <p:nvPicPr>
          <p:cNvPr id="5" name="Рисунок 4" descr="images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797152"/>
            <a:ext cx="3243257" cy="1816224"/>
          </a:xfrm>
          <a:prstGeom prst="rect">
            <a:avLst/>
          </a:prstGeom>
        </p:spPr>
      </p:pic>
      <p:pic>
        <p:nvPicPr>
          <p:cNvPr id="7" name="Рисунок 6" descr="Sakura-01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4221088"/>
            <a:ext cx="5018534" cy="244445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28337" y="214290"/>
            <a:ext cx="565411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4000" dirty="0" err="1">
                <a:latin typeface="Comic Sans MS" pitchFamily="66" charset="0"/>
                <a:ea typeface="+mj-ea"/>
                <a:cs typeface="+mj-cs"/>
              </a:rPr>
              <a:t>Милування</a:t>
            </a:r>
            <a:r>
              <a:rPr lang="ru-RU" sz="4000" dirty="0">
                <a:latin typeface="Comic Sans MS" pitchFamily="66" charset="0"/>
                <a:ea typeface="+mj-ea"/>
                <a:cs typeface="+mj-cs"/>
              </a:rPr>
              <a:t> природою</a:t>
            </a:r>
            <a:endParaRPr lang="ru-RU" sz="40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1214438"/>
            <a:ext cx="4358258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М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илування цвітінням </a:t>
            </a:r>
            <a:r>
              <a:rPr lang="uk-UA" alt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сакури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 («</a:t>
            </a:r>
            <a:r>
              <a:rPr lang="uk-UA" alt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ханамі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») - одна з ланок  душевної гармонії нації, а останнім часом - спосіб зняття стресів, привід для зустрічі з товаришами і просто національна традиція. </a:t>
            </a:r>
          </a:p>
          <a:p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Однак говорити про "</a:t>
            </a:r>
            <a:r>
              <a:rPr lang="uk-UA" alt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ханамі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" як про милування тільки квітами </a:t>
            </a:r>
            <a:r>
              <a:rPr lang="uk-UA" alt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сакури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 можна: короткі святкування захоплення від кольорів відкриває японська слива, за нею йде тижневе задоволення від </a:t>
            </a:r>
            <a:r>
              <a:rPr lang="uk-UA" alt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сакури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, потім «в бій» вступають конвалії, тюльпани, гвоздики, </a:t>
            </a:r>
            <a:r>
              <a:rPr lang="uk-UA" alt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космеї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 ... і навіть банальні соняшники .</a:t>
            </a:r>
            <a:endParaRPr lang="uk-UA" altLang="ru-RU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8"/>
          <a:stretch/>
        </p:blipFill>
        <p:spPr bwMode="auto">
          <a:xfrm>
            <a:off x="5122857" y="1124743"/>
            <a:ext cx="3465019" cy="246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857" y="3938260"/>
            <a:ext cx="3439813" cy="2606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4458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/>
          </p:cNvSpPr>
          <p:nvPr>
            <p:ph type="title"/>
          </p:nvPr>
        </p:nvSpPr>
        <p:spPr>
          <a:xfrm>
            <a:off x="161532" y="1628800"/>
            <a:ext cx="4762872" cy="4721236"/>
          </a:xfrm>
        </p:spPr>
        <p:txBody>
          <a:bodyPr>
            <a:normAutofit/>
          </a:bodyPr>
          <a:lstStyle/>
          <a:p>
            <a:pPr algn="l"/>
            <a:r>
              <a:rPr lang="uk-UA" alt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ea typeface="+mn-ea"/>
                <a:cs typeface="+mn-cs"/>
              </a:rPr>
              <a:t>      </a:t>
            </a:r>
            <a:r>
              <a:rPr lang="uk-UA" alt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ea typeface="+mn-ea"/>
                <a:cs typeface="+mn-cs"/>
              </a:rPr>
              <a:t>Милування снігом - «</a:t>
            </a:r>
            <a:r>
              <a:rPr lang="uk-UA" altLang="ru-RU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ea typeface="+mn-ea"/>
                <a:cs typeface="+mn-cs"/>
              </a:rPr>
              <a:t>юкимі</a:t>
            </a:r>
            <a:r>
              <a:rPr lang="uk-UA" alt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ea typeface="+mn-ea"/>
                <a:cs typeface="+mn-cs"/>
              </a:rPr>
              <a:t>» - один з витончених ритуалів поклоніння красі. Він відбувається з неодмінною участю спеціального «</a:t>
            </a:r>
            <a:r>
              <a:rPr lang="uk-UA" altLang="ru-RU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ea typeface="+mn-ea"/>
                <a:cs typeface="+mn-cs"/>
              </a:rPr>
              <a:t>юкимі-торо</a:t>
            </a:r>
            <a:r>
              <a:rPr lang="uk-UA" alt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ea typeface="+mn-ea"/>
                <a:cs typeface="+mn-cs"/>
              </a:rPr>
              <a:t>» - кам'яного ліхтаря для лову сніжинок. Коли шестигранні красуні спускаються на його химерну дах, їх зручніше розглядати у всьому їх крижаному пишноті!</a:t>
            </a:r>
            <a:br>
              <a:rPr lang="uk-UA" alt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ea typeface="+mn-ea"/>
                <a:cs typeface="+mn-cs"/>
              </a:rPr>
            </a:br>
            <a:endParaRPr lang="uk-UA" altLang="ru-RU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16179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"/>
          <a:stretch/>
        </p:blipFill>
        <p:spPr bwMode="auto">
          <a:xfrm>
            <a:off x="5021822" y="2204864"/>
            <a:ext cx="4032449" cy="380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496" y="188640"/>
            <a:ext cx="501494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4000" dirty="0" err="1">
                <a:latin typeface="Comic Sans MS" pitchFamily="66" charset="0"/>
                <a:ea typeface="+mj-ea"/>
                <a:cs typeface="+mj-cs"/>
              </a:rPr>
              <a:t>Милування</a:t>
            </a:r>
            <a:r>
              <a:rPr lang="ru-RU" sz="4000" dirty="0">
                <a:latin typeface="Comic Sans MS" pitchFamily="66" charset="0"/>
                <a:ea typeface="+mj-ea"/>
                <a:cs typeface="+mj-cs"/>
              </a:rPr>
              <a:t> природою</a:t>
            </a:r>
            <a:endParaRPr lang="ru-RU" sz="4000" dirty="0"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48689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Rectangle 3"/>
          <p:cNvSpPr>
            <a:spLocks noGrp="1"/>
          </p:cNvSpPr>
          <p:nvPr>
            <p:ph type="body" idx="4294967295"/>
          </p:nvPr>
        </p:nvSpPr>
        <p:spPr>
          <a:xfrm>
            <a:off x="179512" y="896527"/>
            <a:ext cx="5004048" cy="2938584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alt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       Справжні цінителі, восени японці захоплюються повним місяцем, 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який </a:t>
            </a:r>
            <a:r>
              <a:rPr lang="uk-UA" alt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символізує чарівність невибагливої 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повсякденної </a:t>
            </a:r>
            <a:r>
              <a:rPr lang="uk-UA" alt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краси життя. Сама церемонія милування носить назву «</a:t>
            </a:r>
            <a:r>
              <a:rPr lang="uk-UA" alt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цукімі</a:t>
            </a:r>
            <a:r>
              <a:rPr lang="uk-UA" alt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 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й </a:t>
            </a:r>
            <a:r>
              <a:rPr lang="uk-UA" alt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несе в собі те саме казкове таїнство, яким відзначено все загадкове </a:t>
            </a:r>
            <a:r>
              <a:rPr lang="uk-UA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й </a:t>
            </a:r>
            <a:r>
              <a:rPr lang="uk-UA" alt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прекрасне.</a:t>
            </a:r>
            <a:endParaRPr lang="uk-UA" altLang="ru-RU" dirty="0" smtClean="0"/>
          </a:p>
        </p:txBody>
      </p:sp>
      <p:pic>
        <p:nvPicPr>
          <p:cNvPr id="162821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54"/>
          <a:stretch/>
        </p:blipFill>
        <p:spPr bwMode="auto">
          <a:xfrm>
            <a:off x="1259632" y="3790168"/>
            <a:ext cx="5635133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78492"/>
            <a:ext cx="69115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4000" dirty="0" err="1">
                <a:latin typeface="Comic Sans MS" pitchFamily="66" charset="0"/>
                <a:ea typeface="+mj-ea"/>
                <a:cs typeface="+mj-cs"/>
              </a:rPr>
              <a:t>Милування</a:t>
            </a:r>
            <a:r>
              <a:rPr lang="ru-RU" sz="4000" dirty="0">
                <a:latin typeface="Comic Sans MS" pitchFamily="66" charset="0"/>
                <a:ea typeface="+mj-ea"/>
                <a:cs typeface="+mj-cs"/>
              </a:rPr>
              <a:t> природою</a:t>
            </a:r>
            <a:endParaRPr lang="ru-RU" sz="4000" dirty="0"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2155378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japanese-hiragana-char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124744"/>
            <a:ext cx="4357508" cy="49407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64088" y="188640"/>
            <a:ext cx="3779912" cy="1080120"/>
          </a:xfrm>
        </p:spPr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Мова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04664"/>
            <a:ext cx="3816424" cy="6264696"/>
          </a:xfrm>
        </p:spPr>
        <p:txBody>
          <a:bodyPr>
            <a:noAutofit/>
          </a:bodyPr>
          <a:lstStyle/>
          <a:p>
            <a:pPr algn="l"/>
            <a:r>
              <a:rPr lang="uk-UA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Мова є </a:t>
            </a:r>
            <a:br>
              <a:rPr lang="uk-UA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</a:br>
            <a:r>
              <a:rPr lang="uk-UA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невід'ємною частиною культури країни. </a:t>
            </a:r>
          </a:p>
          <a:p>
            <a:pPr algn="l"/>
            <a:r>
              <a:rPr lang="uk-UA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Переважна частина населення розмовляє японською мовою. Система письма складається з трьох різних типів знаків: китайські ієрогліфи </a:t>
            </a:r>
            <a:r>
              <a:rPr lang="uk-UA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кандзі</a:t>
            </a:r>
            <a:r>
              <a:rPr lang="uk-UA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та дві складові абетки - </a:t>
            </a:r>
            <a:r>
              <a:rPr lang="uk-UA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хірагана</a:t>
            </a:r>
            <a:r>
              <a:rPr lang="uk-UA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й катакана. </a:t>
            </a:r>
            <a:endParaRPr lang="uk-UA" sz="18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l"/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І</a:t>
            </a:r>
            <a:r>
              <a:rPr lang="uk-UA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єрогліфи були запозичені у китайців. Але оскільки японська мова відрізняється від китайської, виникла необхідність додати слова,яких нема у китайській мові. Зробили це за допомогою </a:t>
            </a:r>
            <a:r>
              <a:rPr lang="uk-UA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хірагани</a:t>
            </a:r>
            <a:r>
              <a:rPr lang="uk-UA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</a:t>
            </a: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я</a:t>
            </a:r>
            <a:r>
              <a:rPr lang="uk-UA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кою на наш час записуються японські слова. </a:t>
            </a:r>
          </a:p>
          <a:p>
            <a:pPr algn="l"/>
            <a:r>
              <a:rPr lang="uk-UA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Катаканою</a:t>
            </a:r>
            <a:r>
              <a:rPr lang="uk-UA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же записують іноземні слова.</a:t>
            </a:r>
            <a:endParaRPr lang="uk-UA" sz="18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6056" y="260648"/>
            <a:ext cx="3454152" cy="1035546"/>
          </a:xfrm>
        </p:spPr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Каліграфія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3744416" cy="4968552"/>
          </a:xfrm>
        </p:spPr>
        <p:txBody>
          <a:bodyPr>
            <a:normAutofit/>
          </a:bodyPr>
          <a:lstStyle/>
          <a:p>
            <a:pPr algn="l">
              <a:spcBef>
                <a:spcPts val="432"/>
              </a:spcBef>
            </a:pP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Японська каліграфія cьодо - одне з найпопулярніших витончених мистецтв на островах. </a:t>
            </a:r>
          </a:p>
          <a:p>
            <a:pPr algn="l">
              <a:spcBef>
                <a:spcPts val="432"/>
              </a:spcBef>
            </a:pP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У ньому традиційно використовуються пензель, туш і папір. </a:t>
            </a:r>
          </a:p>
          <a:p>
            <a:pPr algn="l">
              <a:spcBef>
                <a:spcPts val="432"/>
              </a:spcBef>
            </a:pP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Каліграфічні роботи цінуються не менше, ніж твори традиційного живопису. 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Ц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ей вид образотворчого мистецтва, крім художніх достоїнств, має й  глибокий філософський зміст.</a:t>
            </a:r>
            <a:endParaRPr lang="uk-UA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загружен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3645024"/>
            <a:ext cx="2938993" cy="2088232"/>
          </a:xfrm>
          <a:prstGeom prst="rect">
            <a:avLst/>
          </a:prstGeom>
        </p:spPr>
      </p:pic>
      <p:pic>
        <p:nvPicPr>
          <p:cNvPr id="5" name="Рисунок 4" descr="загружено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196752"/>
            <a:ext cx="3331296" cy="230425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99992" y="332656"/>
            <a:ext cx="4534272" cy="1107554"/>
          </a:xfrm>
        </p:spPr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Література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04664"/>
            <a:ext cx="3888432" cy="5400600"/>
          </a:xfrm>
        </p:spPr>
        <p:txBody>
          <a:bodyPr>
            <a:normAutofit/>
          </a:bodyPr>
          <a:lstStyle/>
          <a:p>
            <a:pPr algn="l"/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Першою літературною письмовою пам'яткою вважається японська історична 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хроніка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“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Коджікі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”. Вона складається</a:t>
            </a:r>
            <a:r>
              <a:rPr lang="uk-UA" sz="2000" dirty="0" smtClean="0"/>
              <a:t> 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з трьох сувоїв, присвячених походженню та розвитку монархії в Японії. Написана класичною старояпонською мовою.</a:t>
            </a:r>
            <a:r>
              <a:rPr lang="uk-UA" sz="2000" dirty="0" smtClean="0"/>
              <a:t> 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Веде розповідь від епохи богів до правління Імператора-жінки   </a:t>
            </a:r>
            <a:r>
              <a:rPr lang="uk-UA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Суйко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Містить давньояпонські міфи, перекази та вірші. Найстаріший японський історичний твір, що зберігся. </a:t>
            </a:r>
            <a:endParaRPr lang="uk-UA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100774821_p08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1340768"/>
            <a:ext cx="4243328" cy="316835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52120" y="404664"/>
            <a:ext cx="2443808" cy="893961"/>
          </a:xfrm>
        </p:spPr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Релігія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4752528" cy="6525344"/>
          </a:xfrm>
        </p:spPr>
        <p:txBody>
          <a:bodyPr>
            <a:noAutofit/>
          </a:bodyPr>
          <a:lstStyle/>
          <a:p>
            <a:pPr algn="l">
              <a:spcBef>
                <a:spcPts val="432"/>
              </a:spcBef>
            </a:pPr>
            <a:r>
              <a:rPr lang="uk-UA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Основною релігією Японії вважається синтоїзм. </a:t>
            </a:r>
          </a:p>
          <a:p>
            <a:pPr algn="l">
              <a:spcBef>
                <a:spcPts val="432"/>
              </a:spcBef>
            </a:pPr>
            <a:r>
              <a:rPr lang="uk-UA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Об'єктом поклоніння в синтоїзмі є боги-духи камі</a:t>
            </a:r>
            <a:r>
              <a:rPr lang="uk-UA" altLang="ja-JP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</a:t>
            </a:r>
            <a:r>
              <a:rPr lang="uk-UA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що заселяють увесь всесвіт. Вони умовно поділяються на небесних і земних. </a:t>
            </a:r>
          </a:p>
          <a:p>
            <a:pPr algn="l">
              <a:spcBef>
                <a:spcPts val="432"/>
              </a:spcBef>
            </a:pPr>
            <a:r>
              <a:rPr lang="uk-UA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Важливою особливістю синтоїзму є культ предків. </a:t>
            </a:r>
          </a:p>
          <a:p>
            <a:pPr algn="l">
              <a:spcBef>
                <a:spcPts val="432"/>
              </a:spcBef>
            </a:pPr>
            <a:r>
              <a:rPr lang="uk-UA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У сучасній Японії частка населення, що одночасно сповідає дві релігії - буддизм і синтоїзм, складає 84%. </a:t>
            </a:r>
          </a:p>
          <a:p>
            <a:pPr algn="l">
              <a:spcBef>
                <a:spcPts val="432"/>
              </a:spcBef>
            </a:pPr>
            <a:r>
              <a:rPr lang="uk-UA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 відміну від світових релігій, Синто не має усталеного «священного письма». Натомість існує цілий ряд кодифікованих книг, так звані «Божественні правила»</a:t>
            </a:r>
            <a:r>
              <a:rPr lang="uk-UA" altLang="ja-JP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,до якого входять </a:t>
            </a:r>
            <a:r>
              <a:rPr lang="uk-UA" altLang="ja-JP" sz="17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“Коджікі”</a:t>
            </a:r>
            <a:r>
              <a:rPr lang="uk-UA" altLang="ja-JP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та інші, які містять основні положення, опис церемоній та тексти молитов цієї релігії.</a:t>
            </a:r>
          </a:p>
          <a:p>
            <a:pPr algn="l">
              <a:spcBef>
                <a:spcPts val="432"/>
              </a:spcBef>
            </a:pPr>
            <a:r>
              <a:rPr lang="uk-UA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Важливою складовою релігії є проведення свят (</a:t>
            </a:r>
            <a:r>
              <a:rPr lang="uk-UA" sz="17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мацурі</a:t>
            </a:r>
            <a:r>
              <a:rPr lang="uk-UA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). Головний принцип, яким керуються віруючі, - жити «чисто, радісно, правильно й відверто».</a:t>
            </a:r>
            <a:endParaRPr lang="uk-UA" altLang="ja-JP" sz="17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Itsukushima_torii_ang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1916832"/>
            <a:ext cx="3958764" cy="335699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404664"/>
            <a:ext cx="3960440" cy="792088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Comic Sans MS" pitchFamily="66" charset="0"/>
              </a:rPr>
              <a:t>Ікебана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4032448" cy="5904656"/>
          </a:xfrm>
        </p:spPr>
        <p:txBody>
          <a:bodyPr>
            <a:noAutofit/>
          </a:bodyPr>
          <a:lstStyle/>
          <a:p>
            <a:pPr algn="l">
              <a:spcBef>
                <a:spcPts val="432"/>
              </a:spcBef>
            </a:pP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Ікебана -  традиційне японське мистецтво аранжування квітів у Японії .</a:t>
            </a:r>
          </a:p>
          <a:p>
            <a:pPr algn="l">
              <a:spcBef>
                <a:spcPts val="432"/>
              </a:spcBef>
            </a:pPr>
            <a:r>
              <a:rPr lang="uk-UA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Слово іке</a:t>
            </a: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бана в перекладі з японської означає «нове життя квітів». «</a:t>
            </a:r>
            <a:r>
              <a:rPr lang="uk-UA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Іке</a:t>
            </a: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 - шлях, «</a:t>
            </a:r>
            <a:r>
              <a:rPr lang="uk-UA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ана</a:t>
            </a: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 - квіти, таким чином, разом виходить - новий шлях. </a:t>
            </a:r>
          </a:p>
          <a:p>
            <a:pPr algn="l">
              <a:spcBef>
                <a:spcPts val="432"/>
              </a:spcBef>
            </a:pP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Ікебана зародилася в Китаї в VII столітті. Її винайшов священик-буддист. Спочатку вона використовувалася як підношення богам, Будді й створювалася тільки ченцями. </a:t>
            </a:r>
          </a:p>
          <a:p>
            <a:pPr algn="l">
              <a:spcBef>
                <a:spcPts val="432"/>
              </a:spcBef>
            </a:pP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У наш час ікебаною займаються в основному жінки, але в давнину цим займалися виключно чоловіки-ченці. Згодом ікебану перейняли японці, і, як це часто бувало, переробили її на свій лад, і розвинули це мистецтво. </a:t>
            </a:r>
          </a:p>
          <a:p>
            <a:pPr algn="l">
              <a:spcBef>
                <a:spcPts val="432"/>
              </a:spcBef>
            </a:pP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Сьогодні японська й китайська ікебана значно відрізняються.</a:t>
            </a:r>
          </a:p>
        </p:txBody>
      </p:sp>
      <p:pic>
        <p:nvPicPr>
          <p:cNvPr id="4" name="Рисунок 3" descr="загружено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268760"/>
            <a:ext cx="2860443" cy="2088232"/>
          </a:xfrm>
          <a:prstGeom prst="rect">
            <a:avLst/>
          </a:prstGeom>
        </p:spPr>
      </p:pic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3501008"/>
            <a:ext cx="3312368" cy="232360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476672"/>
            <a:ext cx="4030216" cy="819522"/>
          </a:xfrm>
        </p:spPr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Архітектура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8600" y="188640"/>
            <a:ext cx="4311392" cy="6552728"/>
          </a:xfrm>
        </p:spPr>
        <p:txBody>
          <a:bodyPr>
            <a:noAutofit/>
          </a:bodyPr>
          <a:lstStyle/>
          <a:p>
            <a:pPr algn="l">
              <a:spcBef>
                <a:spcPts val="432"/>
              </a:spcBef>
            </a:pP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У архітектурі Японії помітні запозичення з Китаю, але, на відміну від китайських і створених в Японії під впливом китайського стилю будівель,  для типово японських споруд характерна асиметрія. </a:t>
            </a:r>
          </a:p>
          <a:p>
            <a:pPr algn="l">
              <a:spcBef>
                <a:spcPts val="432"/>
              </a:spcBef>
            </a:pP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Споруди світлі й відкриті, в основному складаються з прямокутних елементів. </a:t>
            </a:r>
          </a:p>
          <a:p>
            <a:pPr algn="l">
              <a:spcBef>
                <a:spcPts val="432"/>
              </a:spcBef>
            </a:pP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У цілому для японської архітектури характерно прагнення до простоти. </a:t>
            </a:r>
          </a:p>
          <a:p>
            <a:pPr algn="l">
              <a:spcBef>
                <a:spcPts val="432"/>
              </a:spcBef>
            </a:pPr>
            <a:r>
              <a:rPr lang="uk-UA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Для традиційної японської архітектури головним будівельним матеріалом була деревина через доступність і простоту виготовлення. Крім того, дерев'яні конструкції краще підходили для японського клімату,  дозволяли забезпечити природну вентиляцію приміщень,  а також дозволяли легко перемістити споруду, розібравши її й зібравши на новому місці.</a:t>
            </a:r>
          </a:p>
        </p:txBody>
      </p:sp>
      <p:pic>
        <p:nvPicPr>
          <p:cNvPr id="4" name="Рисунок 3" descr="28f9f5c2c26f2a9feca45682653d61349f8bb36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2044378"/>
            <a:ext cx="4382685" cy="258764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72200" y="548680"/>
            <a:ext cx="2950096" cy="60349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omic Sans MS" pitchFamily="66" charset="0"/>
              </a:rPr>
              <a:t>Театр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01299"/>
            <a:ext cx="4320480" cy="6408712"/>
          </a:xfrm>
        </p:spPr>
        <p:txBody>
          <a:bodyPr>
            <a:noAutofit/>
          </a:bodyPr>
          <a:lstStyle/>
          <a:p>
            <a:pPr algn="l">
              <a:spcBef>
                <a:spcPts val="432"/>
              </a:spcBef>
            </a:pP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Театр </a:t>
            </a:r>
            <a:r>
              <a:rPr lang="uk-UA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Но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виник у другій половині XIV ст., є попередником театру Кабукі (виник у XVII ст.). Репертуар театру Но включає кілька типів п’єс: </a:t>
            </a:r>
            <a:r>
              <a:rPr lang="uk-UA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окіна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та </a:t>
            </a:r>
            <a:r>
              <a:rPr lang="uk-UA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самба-со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– релігійно-церемоніальні уявлення; </a:t>
            </a:r>
            <a:r>
              <a:rPr lang="uk-UA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вакі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Но, персонажами яких є місцеві божества нижчих рангів; п’єси про «духів-воїнів»; «жіночі п’єси»; </a:t>
            </a:r>
            <a:r>
              <a:rPr lang="uk-UA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п’єси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про божевілля і, нарешті, «демонічні» п’єси. </a:t>
            </a:r>
          </a:p>
          <a:p>
            <a:pPr algn="l">
              <a:spcBef>
                <a:spcPts val="432"/>
              </a:spcBef>
            </a:pP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Зазвичай в п’єсах Но три головних амплуа: </a:t>
            </a:r>
            <a:r>
              <a:rPr lang="uk-UA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сіте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(герой), </a:t>
            </a:r>
            <a:r>
              <a:rPr lang="uk-UA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вакі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(«свідок», як правило, мандрівний монах) і </a:t>
            </a:r>
            <a:r>
              <a:rPr lang="uk-UA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ай-кьоген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(«посередник», звичайно який-небудь місцевий персонаж).</a:t>
            </a:r>
          </a:p>
        </p:txBody>
      </p:sp>
      <p:pic>
        <p:nvPicPr>
          <p:cNvPr id="4" name="Рисунок 3" descr="teatr-No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50942" y="1145712"/>
            <a:ext cx="3276000" cy="24586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18985" y="3615156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Comic Sans MS" pitchFamily="66" charset="0"/>
              </a:rPr>
              <a:t>Театр Но</a:t>
            </a:r>
            <a:endParaRPr lang="uk-UA" dirty="0">
              <a:latin typeface="Comic Sans MS" pitchFamily="66" charset="0"/>
            </a:endParaRPr>
          </a:p>
        </p:txBody>
      </p:sp>
      <p:pic>
        <p:nvPicPr>
          <p:cNvPr id="9" name="Рисунок 8" descr="teatr-Kabuki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50994" y="4077072"/>
            <a:ext cx="3275948" cy="22549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020272" y="6525345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Comic Sans MS" pitchFamily="66" charset="0"/>
              </a:rPr>
              <a:t>Театр Кабукі</a:t>
            </a:r>
            <a:endParaRPr lang="uk-UA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6056" y="188640"/>
            <a:ext cx="3598168" cy="12241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Аніме і манга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764704"/>
            <a:ext cx="4248472" cy="5544616"/>
          </a:xfrm>
        </p:spPr>
        <p:txBody>
          <a:bodyPr>
            <a:noAutofit/>
          </a:bodyPr>
          <a:lstStyle/>
          <a:p>
            <a:pPr algn="l">
              <a:spcBef>
                <a:spcPts val="432"/>
              </a:spcBef>
            </a:pP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Аніме - японська анімація. Сама назва </a:t>
            </a:r>
            <a:r>
              <a:rPr lang="uk-UA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аніме</a:t>
            </a: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і є скороченим варіантом слова анімація . </a:t>
            </a:r>
          </a:p>
          <a:p>
            <a:pPr algn="l">
              <a:spcBef>
                <a:spcPts val="432"/>
              </a:spcBef>
            </a:pP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Характерні для </a:t>
            </a:r>
            <a:r>
              <a:rPr lang="uk-UA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аніме</a:t>
            </a: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великі очі японці запозичили у </a:t>
            </a:r>
            <a:r>
              <a:rPr lang="uk-UA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Діснея</a:t>
            </a: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. Більша частина </a:t>
            </a:r>
            <a:r>
              <a:rPr lang="uk-UA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анімесеріалів</a:t>
            </a: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є екранізацією японських коміксів </a:t>
            </a:r>
            <a:r>
              <a:rPr lang="uk-UA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манґи</a:t>
            </a: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але є й екранізації книжок та незалежні роботи. </a:t>
            </a:r>
          </a:p>
          <a:p>
            <a:pPr algn="l">
              <a:spcBef>
                <a:spcPts val="432"/>
              </a:spcBef>
            </a:pP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Єдина людина, що отримала премію Оскар у такому жанрі, як </a:t>
            </a:r>
            <a:r>
              <a:rPr lang="uk-UA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аніме</a:t>
            </a: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- </a:t>
            </a:r>
            <a:r>
              <a:rPr lang="uk-UA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Хаяо</a:t>
            </a: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Миядаки</a:t>
            </a: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за </a:t>
            </a:r>
            <a:r>
              <a:rPr lang="uk-UA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аніме</a:t>
            </a: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"Віднесені привидами« у 2003 році. </a:t>
            </a:r>
          </a:p>
        </p:txBody>
      </p:sp>
      <p:pic>
        <p:nvPicPr>
          <p:cNvPr id="4" name="Рисунок 3" descr="interesnie-fakti-pro-ani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1484784"/>
            <a:ext cx="3429000" cy="3810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830</Words>
  <Application>Microsoft Office PowerPoint</Application>
  <PresentationFormat>Экран (4:3)</PresentationFormat>
  <Paragraphs>82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Культура Японії</vt:lpstr>
      <vt:lpstr>Мова </vt:lpstr>
      <vt:lpstr>Каліграфія </vt:lpstr>
      <vt:lpstr>Література </vt:lpstr>
      <vt:lpstr>Релігія </vt:lpstr>
      <vt:lpstr>Ікебана </vt:lpstr>
      <vt:lpstr>Архітектура </vt:lpstr>
      <vt:lpstr>Театр</vt:lpstr>
      <vt:lpstr>Аніме і манга </vt:lpstr>
      <vt:lpstr>Одяг </vt:lpstr>
      <vt:lpstr>Кухня </vt:lpstr>
      <vt:lpstr>Чайна церемонія </vt:lpstr>
      <vt:lpstr>Оріґамі </vt:lpstr>
      <vt:lpstr>Хризантема</vt:lpstr>
      <vt:lpstr>Сакура </vt:lpstr>
      <vt:lpstr>Презентация PowerPoint</vt:lpstr>
      <vt:lpstr>      Милування снігом - «юкимі» - один з витончених ритуалів поклоніння красі. Він відбувається з неодмінною участю спеціального «юкимі-торо» - кам'яного ліхтаря для лову сніжинок. Коли шестигранні красуні спускаються на його химерну дах, їх зручніше розглядати у всьому їх крижаному пишноті!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Японії</dc:title>
  <dc:creator>home</dc:creator>
  <cp:lastModifiedBy>Admin</cp:lastModifiedBy>
  <cp:revision>45</cp:revision>
  <dcterms:created xsi:type="dcterms:W3CDTF">2017-03-05T15:07:28Z</dcterms:created>
  <dcterms:modified xsi:type="dcterms:W3CDTF">2017-05-02T09:11:13Z</dcterms:modified>
</cp:coreProperties>
</file>