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70" r:id="rId4"/>
    <p:sldId id="258" r:id="rId5"/>
    <p:sldId id="259" r:id="rId6"/>
    <p:sldId id="260" r:id="rId7"/>
    <p:sldId id="263" r:id="rId8"/>
    <p:sldId id="271" r:id="rId9"/>
    <p:sldId id="273" r:id="rId10"/>
    <p:sldId id="265" r:id="rId11"/>
    <p:sldId id="274" r:id="rId12"/>
    <p:sldId id="266" r:id="rId13"/>
    <p:sldId id="275" r:id="rId14"/>
    <p:sldId id="267" r:id="rId15"/>
    <p:sldId id="268" r:id="rId16"/>
    <p:sldId id="277" r:id="rId17"/>
    <p:sldId id="276"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2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fld id="{24D68A6B-7CC3-4D02-934D-ABA3CA87D02B}" type="datetimeFigureOut">
              <a:rPr lang="ru-RU"/>
              <a:pPr>
                <a:defRPr/>
              </a:pPr>
              <a:t>21.03.2012</a:t>
            </a:fld>
            <a:endParaRPr lang="ru-RU"/>
          </a:p>
        </p:txBody>
      </p:sp>
      <p:sp>
        <p:nvSpPr>
          <p:cNvPr id="8" name="Номер слайда 15"/>
          <p:cNvSpPr>
            <a:spLocks noGrp="1"/>
          </p:cNvSpPr>
          <p:nvPr>
            <p:ph type="sldNum" sz="quarter" idx="11"/>
          </p:nvPr>
        </p:nvSpPr>
        <p:spPr/>
        <p:txBody>
          <a:bodyPr/>
          <a:lstStyle>
            <a:lvl1pPr>
              <a:defRPr/>
            </a:lvl1pPr>
          </a:lstStyle>
          <a:p>
            <a:pPr>
              <a:defRPr/>
            </a:pPr>
            <a:fld id="{57662E94-D618-4664-9B8E-3D9B89B7AD4D}"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AA16F7D5-446C-461F-B1BD-4603A2669681}" type="datetimeFigureOut">
              <a:rPr lang="ru-RU"/>
              <a:pPr>
                <a:defRPr/>
              </a:pPr>
              <a:t>21.03.2012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B13A666A-17E4-41BF-A2BA-BA9D548955BC}"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fld id="{51FED7F7-1527-4EB3-BAD7-C71CC2BA439F}" type="datetimeFigureOut">
              <a:rPr lang="ru-RU"/>
              <a:pPr>
                <a:defRPr/>
              </a:pPr>
              <a:t>21.03.2012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416EA44A-484C-4E78-AB03-0B311473CD8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fld id="{592A8E77-2382-40B1-8B8C-8D07DC01CEBB}" type="datetimeFigureOut">
              <a:rPr lang="ru-RU"/>
              <a:pPr>
                <a:defRPr/>
              </a:pPr>
              <a:t>21.03.2012</a:t>
            </a:fld>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DD9F4181-FFC5-4C7F-AAA1-790FBCF8E72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4884CB9-2AFA-4C7F-B2CE-35B5E94E9C9C}" type="datetimeFigureOut">
              <a:rPr lang="ru-RU"/>
              <a:pPr>
                <a:defRPr/>
              </a:pPr>
              <a:t>21.03.2012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5F85E2F-8241-4B73-9119-AA8189FAEBF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fld id="{57804078-07DE-417A-9A9D-CE1AFFEDE41B}" type="datetimeFigureOut">
              <a:rPr lang="ru-RU"/>
              <a:pPr>
                <a:defRPr/>
              </a:pPr>
              <a:t>21.03.2012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EC550D2F-A6B1-4D50-B55D-88F7D22284D1}"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FA2BE867-35DA-417A-8503-5BD931602974}"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fld id="{AA894692-1F67-48B3-859E-C48ED35D8848}" type="datetimeFigureOut">
              <a:rPr lang="ru-RU"/>
              <a:pPr>
                <a:defRPr/>
              </a:pPr>
              <a:t>21.03.2012</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fld id="{D1C89961-79CF-4658-8FFD-D99E853C5899}" type="datetimeFigureOut">
              <a:rPr lang="ru-RU"/>
              <a:pPr>
                <a:defRPr/>
              </a:pPr>
              <a:t>21.03.2012</a:t>
            </a:fld>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D0918492-9200-4596-B1BF-490E2A90AB80}"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fld id="{8D8C458E-6B14-4CA6-A1E1-07149C8E4078}" type="datetimeFigureOut">
              <a:rPr lang="ru-RU"/>
              <a:pPr>
                <a:defRPr/>
              </a:pPr>
              <a:t>21.03.2012</a:t>
            </a:fld>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A66ECFE4-3804-493E-BEC5-BDF367518B3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fld id="{F674A4BF-127D-4CDA-9917-5CEE8D074B02}" type="datetimeFigureOut">
              <a:rPr lang="ru-RU"/>
              <a:pPr>
                <a:defRPr/>
              </a:pPr>
              <a:t>21.03.2012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45E8B7C9-3DD7-4C33-8916-A3DE4F188CB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fld id="{6307D2A1-6DEA-4953-9412-0976481A6080}" type="datetimeFigureOut">
              <a:rPr lang="ru-RU"/>
              <a:pPr>
                <a:defRPr/>
              </a:pPr>
              <a:t>21.03.2012</a:t>
            </a:fld>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A2B5AEC0-4E6A-4326-B22A-679BB0B4375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E2C2CEA6-95AF-4B11-968F-3B6AAEF16CD5}" type="datetimeFigureOut">
              <a:rPr lang="ru-RU"/>
              <a:pPr>
                <a:defRPr/>
              </a:pPr>
              <a:t>21.03.2012</a:t>
            </a:fld>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3CE63016-380F-4836-A003-7F5CAC8810F4}"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865" r:id="rId1"/>
    <p:sldLayoutId id="2147483857" r:id="rId2"/>
    <p:sldLayoutId id="2147483866" r:id="rId3"/>
    <p:sldLayoutId id="2147483858" r:id="rId4"/>
    <p:sldLayoutId id="2147483867" r:id="rId5"/>
    <p:sldLayoutId id="2147483859" r:id="rId6"/>
    <p:sldLayoutId id="2147483860" r:id="rId7"/>
    <p:sldLayoutId id="2147483861" r:id="rId8"/>
    <p:sldLayoutId id="2147483862" r:id="rId9"/>
    <p:sldLayoutId id="2147483863" r:id="rId10"/>
    <p:sldLayoutId id="2147483864"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57200" y="3700463"/>
            <a:ext cx="8305800" cy="1143000"/>
          </a:xfrm>
        </p:spPr>
        <p:txBody>
          <a:bodyPr/>
          <a:lstStyle/>
          <a:p>
            <a:pPr eaLnBrk="1" fontAlgn="auto" hangingPunct="1">
              <a:spcAft>
                <a:spcPts val="0"/>
              </a:spcAft>
              <a:buFont typeface="Wingdings 2"/>
              <a:buNone/>
              <a:defRPr/>
            </a:pPr>
            <a:r>
              <a:rPr lang="en-US" dirty="0" smtClean="0"/>
              <a:t>THE MYSTERIES OF HIS LIFE</a:t>
            </a:r>
            <a:endParaRPr lang="ru-RU" dirty="0"/>
          </a:p>
        </p:txBody>
      </p:sp>
      <p:sp>
        <p:nvSpPr>
          <p:cNvPr id="2" name="Заголовок 1"/>
          <p:cNvSpPr>
            <a:spLocks noGrp="1"/>
          </p:cNvSpPr>
          <p:nvPr>
            <p:ph type="ctrTitle"/>
          </p:nvPr>
        </p:nvSpPr>
        <p:spPr/>
        <p:txBody>
          <a:bodyPr/>
          <a:lstStyle/>
          <a:p>
            <a:pPr eaLnBrk="1" fontAlgn="auto" hangingPunct="1">
              <a:spcAft>
                <a:spcPts val="0"/>
              </a:spcAft>
              <a:defRPr/>
            </a:pPr>
            <a:r>
              <a:rPr/>
              <a:t>Edgar Allan Poe</a:t>
            </a:r>
            <a:br>
              <a:rPr/>
            </a:b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4114800" cy="5073650"/>
          </a:xfrm>
        </p:spPr>
        <p:txBody>
          <a:bodyPr/>
          <a:lstStyle/>
          <a:p>
            <a:pPr eaLnBrk="1" hangingPunct="1">
              <a:buFont typeface="Wingdings 2" pitchFamily="18" charset="2"/>
              <a:buNone/>
            </a:pPr>
            <a:r>
              <a:rPr lang="en-US" smtClean="0"/>
              <a:t>    </a:t>
            </a:r>
            <a:r>
              <a:rPr lang="en-US" sz="3200" smtClean="0">
                <a:solidFill>
                  <a:schemeClr val="bg1"/>
                </a:solidFill>
                <a:latin typeface="Gabriola" pitchFamily="82" charset="0"/>
              </a:rPr>
              <a:t>Fate that once denied him,</a:t>
            </a:r>
          </a:p>
          <a:p>
            <a:pPr eaLnBrk="1" hangingPunct="1">
              <a:buFont typeface="Wingdings 2" pitchFamily="18" charset="2"/>
              <a:buNone/>
            </a:pPr>
            <a:endParaRPr lang="en-US" sz="3200" smtClean="0">
              <a:solidFill>
                <a:schemeClr val="bg1"/>
              </a:solidFill>
              <a:latin typeface="Gabriola" pitchFamily="82" charset="0"/>
            </a:endParaRPr>
          </a:p>
          <a:p>
            <a:pPr eaLnBrk="1" hangingPunct="1">
              <a:buFont typeface="Wingdings 2" pitchFamily="18" charset="2"/>
              <a:buNone/>
            </a:pPr>
            <a:r>
              <a:rPr lang="en-US" sz="3200" smtClean="0">
                <a:solidFill>
                  <a:schemeClr val="bg1"/>
                </a:solidFill>
                <a:latin typeface="Gabriola" pitchFamily="82" charset="0"/>
              </a:rPr>
              <a:t>   And envy that once decried him,</a:t>
            </a:r>
            <a:br>
              <a:rPr lang="en-US" sz="3200" smtClean="0">
                <a:solidFill>
                  <a:schemeClr val="bg1"/>
                </a:solidFill>
                <a:latin typeface="Gabriola" pitchFamily="82" charset="0"/>
              </a:rPr>
            </a:br>
            <a:endParaRPr lang="en-US" sz="3200" smtClean="0">
              <a:solidFill>
                <a:schemeClr val="bg1"/>
              </a:solidFill>
              <a:latin typeface="Gabriola" pitchFamily="82" charset="0"/>
            </a:endParaRPr>
          </a:p>
          <a:p>
            <a:pPr eaLnBrk="1" hangingPunct="1">
              <a:buFont typeface="Wingdings 2" pitchFamily="18" charset="2"/>
              <a:buNone/>
            </a:pPr>
            <a:r>
              <a:rPr lang="en-US" sz="3200" smtClean="0">
                <a:solidFill>
                  <a:schemeClr val="bg1"/>
                </a:solidFill>
                <a:latin typeface="Gabriola" pitchFamily="82" charset="0"/>
              </a:rPr>
              <a:t>   And malice that belied him,</a:t>
            </a:r>
            <a:br>
              <a:rPr lang="en-US" sz="3200" smtClean="0">
                <a:solidFill>
                  <a:schemeClr val="bg1"/>
                </a:solidFill>
                <a:latin typeface="Gabriola" pitchFamily="82" charset="0"/>
              </a:rPr>
            </a:br>
            <a:endParaRPr lang="en-US" sz="3200" smtClean="0">
              <a:solidFill>
                <a:schemeClr val="bg1"/>
              </a:solidFill>
              <a:latin typeface="Gabriola" pitchFamily="82" charset="0"/>
            </a:endParaRPr>
          </a:p>
          <a:p>
            <a:pPr eaLnBrk="1" hangingPunct="1">
              <a:buFont typeface="Wingdings 2" pitchFamily="18" charset="2"/>
              <a:buNone/>
            </a:pPr>
            <a:r>
              <a:rPr lang="en-US" sz="3200" smtClean="0">
                <a:solidFill>
                  <a:schemeClr val="bg1"/>
                </a:solidFill>
                <a:latin typeface="Gabriola" pitchFamily="82" charset="0"/>
              </a:rPr>
              <a:t>   Now cenotaph his fame.</a:t>
            </a:r>
            <a:endParaRPr lang="ru-RU" sz="3200" smtClean="0">
              <a:solidFill>
                <a:schemeClr val="bg1"/>
              </a:solidFill>
              <a:latin typeface="Gabriola" pitchFamily="82" charset="0"/>
            </a:endParaRPr>
          </a:p>
        </p:txBody>
      </p:sp>
      <p:sp>
        <p:nvSpPr>
          <p:cNvPr id="3" name="Заголовок 2"/>
          <p:cNvSpPr>
            <a:spLocks noGrp="1"/>
          </p:cNvSpPr>
          <p:nvPr>
            <p:ph type="title"/>
          </p:nvPr>
        </p:nvSpPr>
        <p:spPr/>
        <p:txBody>
          <a:bodyPr/>
          <a:lstStyle/>
          <a:p>
            <a:pPr eaLnBrk="1" fontAlgn="auto" hangingPunct="1">
              <a:spcAft>
                <a:spcPts val="0"/>
              </a:spcAft>
              <a:defRPr/>
            </a:pPr>
            <a:r>
              <a:rPr smtClean="0"/>
              <a:t>Alfred Tennyson</a:t>
            </a:r>
            <a:endParaRPr lang="ru-RU"/>
          </a:p>
        </p:txBody>
      </p:sp>
      <p:pic>
        <p:nvPicPr>
          <p:cNvPr id="14340" name="Picture 5" descr="C:\Users\natus\Desktop\Наташенька Солнышко\разное\шк\Эдгар Аллан По\369px-Alfred_Lord_Tennyson_1869.jpg"/>
          <p:cNvPicPr>
            <a:picLocks noChangeAspect="1" noChangeArrowheads="1"/>
          </p:cNvPicPr>
          <p:nvPr/>
        </p:nvPicPr>
        <p:blipFill>
          <a:blip r:embed="rId2" cstate="print"/>
          <a:srcRect/>
          <a:stretch>
            <a:fillRect/>
          </a:stretch>
        </p:blipFill>
        <p:spPr bwMode="auto">
          <a:xfrm>
            <a:off x="4572000" y="260350"/>
            <a:ext cx="3514725" cy="571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iterate type="lt">
                                    <p:tmPct val="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iterate type="lt">
                                    <p:tmPct val="0"/>
                                  </p:iterate>
                                  <p:childTnLst>
                                    <p:set>
                                      <p:cBhvr>
                                        <p:cTn id="9" dur="1" fill="hold">
                                          <p:stCondLst>
                                            <p:cond delay="0"/>
                                          </p:stCondLst>
                                        </p:cTn>
                                        <p:tgtEl>
                                          <p:spTgt spid="2">
                                            <p:txEl>
                                              <p:pRg st="2" end="2"/>
                                            </p:txEl>
                                          </p:spTgt>
                                        </p:tgtEl>
                                        <p:attrNameLst>
                                          <p:attrName>style.visibility</p:attrName>
                                        </p:attrNameLst>
                                      </p:cBhvr>
                                      <p:to>
                                        <p:strVal val="visible"/>
                                      </p:to>
                                    </p:set>
                                    <p:animEffect transition="in" filter="fade">
                                      <p:cBhvr>
                                        <p:cTn id="10" dur="2000"/>
                                        <p:tgtEl>
                                          <p:spTgt spid="2">
                                            <p:txEl>
                                              <p:pRg st="2" end="2"/>
                                            </p:txEl>
                                          </p:spTgt>
                                        </p:tgtEl>
                                      </p:cBhvr>
                                    </p:animEffect>
                                  </p:childTnLst>
                                </p:cTn>
                              </p:par>
                              <p:par>
                                <p:cTn id="11" presetID="10" presetClass="entr" presetSubtype="0" fill="hold" nodeType="withEffect">
                                  <p:stCondLst>
                                    <p:cond delay="0"/>
                                  </p:stCondLst>
                                  <p:iterate type="lt">
                                    <p:tmPct val="0"/>
                                  </p:iterate>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2000"/>
                                        <p:tgtEl>
                                          <p:spTgt spid="2">
                                            <p:txEl>
                                              <p:pRg st="3" end="3"/>
                                            </p:txEl>
                                          </p:spTgt>
                                        </p:tgtEl>
                                      </p:cBhvr>
                                    </p:animEffect>
                                  </p:childTnLst>
                                </p:cTn>
                              </p:par>
                              <p:par>
                                <p:cTn id="14" presetID="10" presetClass="entr" presetSubtype="0" fill="hold" nodeType="withEffect">
                                  <p:stCondLst>
                                    <p:cond delay="0"/>
                                  </p:stCondLst>
                                  <p:iterate type="lt">
                                    <p:tmPct val="0"/>
                                  </p:iterate>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2000"/>
                                        <p:tgtEl>
                                          <p:spTgt spid="2">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nodeType="clickEffect">
                                  <p:stCondLst>
                                    <p:cond delay="0"/>
                                  </p:stCondLst>
                                  <p:iterate type="lt">
                                    <p:tmPct val="0"/>
                                  </p:iterate>
                                  <p:childTnLst>
                                    <p:set>
                                      <p:cBhvr>
                                        <p:cTn id="20" dur="1" fill="hold">
                                          <p:stCondLst>
                                            <p:cond delay="0"/>
                                          </p:stCondLst>
                                        </p:cTn>
                                        <p:tgtEl>
                                          <p:spTgt spid="2">
                                            <p:txEl>
                                              <p:pRg st="0" end="0"/>
                                            </p:txEl>
                                          </p:spTgt>
                                        </p:tgtEl>
                                        <p:attrNameLst>
                                          <p:attrName>style.visibility</p:attrName>
                                        </p:attrNameLst>
                                      </p:cBhvr>
                                      <p:to>
                                        <p:strVal val="visible"/>
                                      </p:to>
                                    </p:set>
                                    <p:animEffect transition="in" filter="randombar(horizontal)">
                                      <p:cBhvr>
                                        <p:cTn id="21" dur="500"/>
                                        <p:tgtEl>
                                          <p:spTgt spid="2">
                                            <p:txEl>
                                              <p:pRg st="0" end="0"/>
                                            </p:txEl>
                                          </p:spTgt>
                                        </p:tgtEl>
                                      </p:cBhvr>
                                    </p:animEffect>
                                  </p:childTnLst>
                                </p:cTn>
                              </p:par>
                              <p:par>
                                <p:cTn id="22" presetID="14" presetClass="entr" presetSubtype="10" fill="hold" nodeType="withEffect">
                                  <p:stCondLst>
                                    <p:cond delay="0"/>
                                  </p:stCondLst>
                                  <p:iterate type="lt">
                                    <p:tmPct val="0"/>
                                  </p:iterate>
                                  <p:childTnLst>
                                    <p:set>
                                      <p:cBhvr>
                                        <p:cTn id="23" dur="1" fill="hold">
                                          <p:stCondLst>
                                            <p:cond delay="0"/>
                                          </p:stCondLst>
                                        </p:cTn>
                                        <p:tgtEl>
                                          <p:spTgt spid="2">
                                            <p:txEl>
                                              <p:pRg st="2" end="2"/>
                                            </p:txEl>
                                          </p:spTgt>
                                        </p:tgtEl>
                                        <p:attrNameLst>
                                          <p:attrName>style.visibility</p:attrName>
                                        </p:attrNameLst>
                                      </p:cBhvr>
                                      <p:to>
                                        <p:strVal val="visible"/>
                                      </p:to>
                                    </p:set>
                                    <p:animEffect transition="in" filter="randombar(horizontal)">
                                      <p:cBhvr>
                                        <p:cTn id="24" dur="500"/>
                                        <p:tgtEl>
                                          <p:spTgt spid="2">
                                            <p:txEl>
                                              <p:pRg st="2" end="2"/>
                                            </p:txEl>
                                          </p:spTgt>
                                        </p:tgtEl>
                                      </p:cBhvr>
                                    </p:animEffect>
                                  </p:childTnLst>
                                </p:cTn>
                              </p:par>
                              <p:par>
                                <p:cTn id="25" presetID="14" presetClass="entr" presetSubtype="10" fill="hold" nodeType="withEffect">
                                  <p:stCondLst>
                                    <p:cond delay="0"/>
                                  </p:stCondLst>
                                  <p:iterate type="lt">
                                    <p:tmPct val="0"/>
                                  </p:iterate>
                                  <p:childTnLst>
                                    <p:set>
                                      <p:cBhvr>
                                        <p:cTn id="26" dur="1" fill="hold">
                                          <p:stCondLst>
                                            <p:cond delay="0"/>
                                          </p:stCondLst>
                                        </p:cTn>
                                        <p:tgtEl>
                                          <p:spTgt spid="2">
                                            <p:txEl>
                                              <p:pRg st="3" end="3"/>
                                            </p:txEl>
                                          </p:spTgt>
                                        </p:tgtEl>
                                        <p:attrNameLst>
                                          <p:attrName>style.visibility</p:attrName>
                                        </p:attrNameLst>
                                      </p:cBhvr>
                                      <p:to>
                                        <p:strVal val="visible"/>
                                      </p:to>
                                    </p:set>
                                    <p:animEffect transition="in" filter="randombar(horizontal)">
                                      <p:cBhvr>
                                        <p:cTn id="27" dur="500"/>
                                        <p:tgtEl>
                                          <p:spTgt spid="2">
                                            <p:txEl>
                                              <p:pRg st="3" end="3"/>
                                            </p:txEl>
                                          </p:spTgt>
                                        </p:tgtEl>
                                      </p:cBhvr>
                                    </p:animEffect>
                                  </p:childTnLst>
                                </p:cTn>
                              </p:par>
                              <p:par>
                                <p:cTn id="28" presetID="14" presetClass="entr" presetSubtype="10" fill="hold" nodeType="withEffect">
                                  <p:stCondLst>
                                    <p:cond delay="0"/>
                                  </p:stCondLst>
                                  <p:iterate type="lt">
                                    <p:tmPct val="0"/>
                                  </p:iterate>
                                  <p:childTnLst>
                                    <p:set>
                                      <p:cBhvr>
                                        <p:cTn id="29" dur="1" fill="hold">
                                          <p:stCondLst>
                                            <p:cond delay="0"/>
                                          </p:stCondLst>
                                        </p:cTn>
                                        <p:tgtEl>
                                          <p:spTgt spid="2">
                                            <p:txEl>
                                              <p:pRg st="4" end="4"/>
                                            </p:txEl>
                                          </p:spTgt>
                                        </p:tgtEl>
                                        <p:attrNameLst>
                                          <p:attrName>style.visibility</p:attrName>
                                        </p:attrNameLst>
                                      </p:cBhvr>
                                      <p:to>
                                        <p:strVal val="visible"/>
                                      </p:to>
                                    </p:set>
                                    <p:animEffect transition="in" filter="randombar(horizontal)">
                                      <p:cBhvr>
                                        <p:cTn id="3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1"/>
          <p:cNvSpPr>
            <a:spLocks noGrp="1"/>
          </p:cNvSpPr>
          <p:nvPr>
            <p:ph idx="1"/>
          </p:nvPr>
        </p:nvSpPr>
        <p:spPr/>
        <p:txBody>
          <a:bodyPr/>
          <a:lstStyle/>
          <a:p>
            <a:endParaRPr lang="ru-RU" smtClean="0"/>
          </a:p>
        </p:txBody>
      </p:sp>
      <p:sp>
        <p:nvSpPr>
          <p:cNvPr id="3" name="Заголовок 2"/>
          <p:cNvSpPr>
            <a:spLocks noGrp="1"/>
          </p:cNvSpPr>
          <p:nvPr>
            <p:ph type="title"/>
          </p:nvPr>
        </p:nvSpPr>
        <p:spPr/>
        <p:txBody>
          <a:bodyPr/>
          <a:lstStyle/>
          <a:p>
            <a:pPr>
              <a:defRPr/>
            </a:pPr>
            <a:r>
              <a:rPr smtClean="0"/>
              <a:t>Poe Toaster</a:t>
            </a:r>
            <a:endParaRPr lang="ru-RU"/>
          </a:p>
        </p:txBody>
      </p:sp>
      <p:pic>
        <p:nvPicPr>
          <p:cNvPr id="15364" name="Picture 2" descr="C:\Users\natus\Desktop\Наташенька Солнышко\разное\шк\Эдгар Аллан По\Безымянный.png"/>
          <p:cNvPicPr>
            <a:picLocks noChangeAspect="1" noChangeArrowheads="1"/>
          </p:cNvPicPr>
          <p:nvPr/>
        </p:nvPicPr>
        <p:blipFill>
          <a:blip r:embed="rId2" cstate="print"/>
          <a:srcRect/>
          <a:stretch>
            <a:fillRect/>
          </a:stretch>
        </p:blipFill>
        <p:spPr bwMode="auto">
          <a:xfrm>
            <a:off x="395288" y="1628775"/>
            <a:ext cx="8005762" cy="445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1"/>
          <p:cNvSpPr>
            <a:spLocks noGrp="1"/>
          </p:cNvSpPr>
          <p:nvPr>
            <p:ph idx="1"/>
          </p:nvPr>
        </p:nvSpPr>
        <p:spPr/>
        <p:txBody>
          <a:bodyPr/>
          <a:lstStyle/>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10242" name="Picture 2" descr="C:\Users\natus\Desktop\Наташенька Солнышко\разное\шк\Эдгар Аллан По\450px-Edgar_allan_poes_grave.jpg"/>
          <p:cNvPicPr>
            <a:picLocks noChangeAspect="1" noChangeArrowheads="1"/>
          </p:cNvPicPr>
          <p:nvPr/>
        </p:nvPicPr>
        <p:blipFill>
          <a:blip r:embed="rId2" cstate="print"/>
          <a:srcRect/>
          <a:stretch>
            <a:fillRect/>
          </a:stretch>
        </p:blipFill>
        <p:spPr bwMode="auto">
          <a:xfrm>
            <a:off x="755650" y="1557338"/>
            <a:ext cx="3455988" cy="4608512"/>
          </a:xfrm>
          <a:prstGeom prst="rect">
            <a:avLst/>
          </a:prstGeom>
          <a:noFill/>
          <a:ln w="9525">
            <a:noFill/>
            <a:miter lim="800000"/>
            <a:headEnd/>
            <a:tailEnd/>
          </a:ln>
        </p:spPr>
      </p:pic>
      <p:pic>
        <p:nvPicPr>
          <p:cNvPr id="10243" name="Picture 3" descr="C:\Users\natus\Desktop\Наташенька Солнышко\разное\шк\Эдгар Аллан По\edgar1.jpg"/>
          <p:cNvPicPr>
            <a:picLocks noChangeAspect="1" noChangeArrowheads="1"/>
          </p:cNvPicPr>
          <p:nvPr/>
        </p:nvPicPr>
        <p:blipFill>
          <a:blip r:embed="rId3" cstate="print"/>
          <a:srcRect/>
          <a:stretch>
            <a:fillRect/>
          </a:stretch>
        </p:blipFill>
        <p:spPr bwMode="auto">
          <a:xfrm>
            <a:off x="4427538" y="2205038"/>
            <a:ext cx="4170362" cy="3127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fade">
                                      <p:cBhvr>
                                        <p:cTn id="12"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Содержимое 1"/>
          <p:cNvSpPr>
            <a:spLocks noGrp="1"/>
          </p:cNvSpPr>
          <p:nvPr>
            <p:ph idx="1"/>
          </p:nvPr>
        </p:nvSpPr>
        <p:spPr>
          <a:xfrm>
            <a:off x="457200" y="1524000"/>
            <a:ext cx="3683000" cy="4641850"/>
          </a:xfrm>
        </p:spPr>
        <p:txBody>
          <a:bodyPr/>
          <a:lstStyle/>
          <a:p>
            <a:pPr>
              <a:buFont typeface="Wingdings 2" pitchFamily="18" charset="2"/>
              <a:buNone/>
            </a:pPr>
            <a:r>
              <a:rPr lang="en-US" sz="1600" smtClean="0">
                <a:solidFill>
                  <a:schemeClr val="bg1"/>
                </a:solidFill>
              </a:rPr>
              <a:t>Edgar Allan Poe has sometimes been suggested to be the real author of the pamphlet. He had an interest in cryptography and used it as a plot device in several of his works, most notably his short story "The Gold-Bug."</a:t>
            </a:r>
          </a:p>
          <a:p>
            <a:pPr>
              <a:buFont typeface="Wingdings 2" pitchFamily="18" charset="2"/>
              <a:buNone/>
            </a:pPr>
            <a:r>
              <a:rPr lang="en-US" sz="1600" smtClean="0">
                <a:solidFill>
                  <a:schemeClr val="bg1"/>
                </a:solidFill>
              </a:rPr>
              <a:t>However, Poe died in 1849, long before the pamphlets were published. The references in the narrative to the Civil War, which occurred in the 1860s, also cast doubt on the Poe claims. </a:t>
            </a:r>
            <a:endParaRPr lang="ru-RU" sz="3600" smtClean="0">
              <a:solidFill>
                <a:schemeClr val="bg1"/>
              </a:solidFill>
            </a:endParaRPr>
          </a:p>
        </p:txBody>
      </p:sp>
      <p:sp>
        <p:nvSpPr>
          <p:cNvPr id="3" name="Заголовок 2"/>
          <p:cNvSpPr>
            <a:spLocks noGrp="1"/>
          </p:cNvSpPr>
          <p:nvPr>
            <p:ph type="title"/>
          </p:nvPr>
        </p:nvSpPr>
        <p:spPr/>
        <p:txBody>
          <a:bodyPr/>
          <a:lstStyle/>
          <a:p>
            <a:pPr>
              <a:defRPr/>
            </a:pPr>
            <a:r>
              <a:rPr smtClean="0"/>
              <a:t>Beale ciphers</a:t>
            </a:r>
            <a:endParaRPr lang="ru-RU"/>
          </a:p>
        </p:txBody>
      </p:sp>
      <p:pic>
        <p:nvPicPr>
          <p:cNvPr id="17412" name="Picture 2" descr="C:\Users\natus\Desktop\Наташенька Солнышко\разное\шк\Эдгар Аллан По\Beale_Papers.gif"/>
          <p:cNvPicPr>
            <a:picLocks noChangeAspect="1" noChangeArrowheads="1"/>
          </p:cNvPicPr>
          <p:nvPr/>
        </p:nvPicPr>
        <p:blipFill>
          <a:blip r:embed="rId2" cstate="print"/>
          <a:srcRect/>
          <a:stretch>
            <a:fillRect/>
          </a:stretch>
        </p:blipFill>
        <p:spPr bwMode="auto">
          <a:xfrm>
            <a:off x="4356100" y="476250"/>
            <a:ext cx="3810000" cy="567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1"/>
          <p:cNvSpPr>
            <a:spLocks noGrp="1"/>
          </p:cNvSpPr>
          <p:nvPr>
            <p:ph idx="1"/>
          </p:nvPr>
        </p:nvSpPr>
        <p:spPr/>
        <p:txBody>
          <a:bodyPr/>
          <a:lstStyle/>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11266" name="Picture 2" descr="C:\Users\natus\Desktop\Наташенька Солнышко\разное\шк\Эдгар Аллан По\chuma1.jpg"/>
          <p:cNvPicPr>
            <a:picLocks noChangeAspect="1" noChangeArrowheads="1"/>
          </p:cNvPicPr>
          <p:nvPr/>
        </p:nvPicPr>
        <p:blipFill>
          <a:blip r:embed="rId2" cstate="print"/>
          <a:srcRect/>
          <a:stretch>
            <a:fillRect/>
          </a:stretch>
        </p:blipFill>
        <p:spPr bwMode="auto">
          <a:xfrm>
            <a:off x="179388" y="1484313"/>
            <a:ext cx="5256212" cy="4598987"/>
          </a:xfrm>
          <a:prstGeom prst="rect">
            <a:avLst/>
          </a:prstGeom>
          <a:noFill/>
          <a:ln w="9525">
            <a:noFill/>
            <a:miter lim="800000"/>
            <a:headEnd/>
            <a:tailEnd/>
          </a:ln>
        </p:spPr>
      </p:pic>
      <p:pic>
        <p:nvPicPr>
          <p:cNvPr id="11267" name="Picture 3" descr="C:\Users\natus\Desktop\Наташенька Солнышко\разное\шк\Эдгар Аллан По\9d36f2ac3617t.jpg"/>
          <p:cNvPicPr>
            <a:picLocks noChangeAspect="1" noChangeArrowheads="1"/>
          </p:cNvPicPr>
          <p:nvPr/>
        </p:nvPicPr>
        <p:blipFill>
          <a:blip r:embed="rId3" cstate="print"/>
          <a:srcRect/>
          <a:stretch>
            <a:fillRect/>
          </a:stretch>
        </p:blipFill>
        <p:spPr bwMode="auto">
          <a:xfrm>
            <a:off x="5076825" y="333375"/>
            <a:ext cx="3929063" cy="5349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fade">
                                      <p:cBhvr>
                                        <p:cTn id="12" dur="2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Содержимое 1"/>
          <p:cNvSpPr>
            <a:spLocks noGrp="1"/>
          </p:cNvSpPr>
          <p:nvPr>
            <p:ph idx="1"/>
          </p:nvPr>
        </p:nvSpPr>
        <p:spPr/>
        <p:txBody>
          <a:bodyPr/>
          <a:lstStyle/>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12290" name="Picture 2" descr="C:\Users\natus\Desktop\Наташенька Солнышко\разное\шк\Эдгар Аллан По\24.jpg"/>
          <p:cNvPicPr>
            <a:picLocks noChangeAspect="1" noChangeArrowheads="1"/>
          </p:cNvPicPr>
          <p:nvPr/>
        </p:nvPicPr>
        <p:blipFill>
          <a:blip r:embed="rId2" cstate="print"/>
          <a:srcRect/>
          <a:stretch>
            <a:fillRect/>
          </a:stretch>
        </p:blipFill>
        <p:spPr bwMode="auto">
          <a:xfrm>
            <a:off x="4787900" y="620713"/>
            <a:ext cx="3600450" cy="5557837"/>
          </a:xfrm>
          <a:prstGeom prst="rect">
            <a:avLst/>
          </a:prstGeom>
          <a:noFill/>
          <a:ln w="9525">
            <a:noFill/>
            <a:miter lim="800000"/>
            <a:headEnd/>
            <a:tailEnd/>
          </a:ln>
        </p:spPr>
      </p:pic>
      <p:pic>
        <p:nvPicPr>
          <p:cNvPr id="12291" name="Picture 3" descr="C:\Users\natus\Desktop\Наташенька Солнышко\разное\шк\Эдгар Аллан По\15.jpg"/>
          <p:cNvPicPr>
            <a:picLocks noChangeAspect="1" noChangeArrowheads="1"/>
          </p:cNvPicPr>
          <p:nvPr/>
        </p:nvPicPr>
        <p:blipFill>
          <a:blip r:embed="rId3" cstate="print"/>
          <a:srcRect/>
          <a:stretch>
            <a:fillRect/>
          </a:stretch>
        </p:blipFill>
        <p:spPr bwMode="auto">
          <a:xfrm>
            <a:off x="611188" y="1341438"/>
            <a:ext cx="3529012" cy="51450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fade">
                                      <p:cBhvr>
                                        <p:cTn id="7" dur="2000"/>
                                        <p:tgtEl>
                                          <p:spTgt spid="122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fade">
                                      <p:cBhvr>
                                        <p:cTn id="12" dur="20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143372" y="152400"/>
            <a:ext cx="4543428" cy="1276336"/>
          </a:xfrm>
        </p:spPr>
        <p:txBody>
          <a:bodyPr/>
          <a:lstStyle/>
          <a:p>
            <a:pPr>
              <a:defRPr/>
            </a:pPr>
            <a:r>
              <a:rPr smtClean="0"/>
              <a:t>Russian Symbolists</a:t>
            </a:r>
            <a:endParaRPr lang="ru-RU"/>
          </a:p>
        </p:txBody>
      </p:sp>
      <p:pic>
        <p:nvPicPr>
          <p:cNvPr id="21507" name="Picture 4" descr="C:\Users\natus\Desktop\Наташенька Солнышко\разное\шк\Эдгар Аллан По\347px-Konstantin_Balmont_by_Valentin_Serov_1905.jpg"/>
          <p:cNvPicPr>
            <a:picLocks noGrp="1" noChangeAspect="1" noChangeArrowheads="1"/>
          </p:cNvPicPr>
          <p:nvPr>
            <p:ph sz="half" idx="1"/>
          </p:nvPr>
        </p:nvPicPr>
        <p:blipFill>
          <a:blip r:embed="rId2" cstate="print"/>
          <a:srcRect/>
          <a:stretch>
            <a:fillRect/>
          </a:stretch>
        </p:blipFill>
        <p:spPr>
          <a:xfrm>
            <a:off x="500063" y="428625"/>
            <a:ext cx="3429000" cy="5000625"/>
          </a:xfrm>
          <a:noFill/>
        </p:spPr>
      </p:pic>
      <p:sp>
        <p:nvSpPr>
          <p:cNvPr id="21508" name="Содержимое 7"/>
          <p:cNvSpPr>
            <a:spLocks noGrp="1"/>
          </p:cNvSpPr>
          <p:nvPr>
            <p:ph sz="half" idx="2"/>
          </p:nvPr>
        </p:nvSpPr>
        <p:spPr>
          <a:xfrm>
            <a:off x="4648200" y="1524000"/>
            <a:ext cx="4059238" cy="4572000"/>
          </a:xfrm>
        </p:spPr>
        <p:txBody>
          <a:bodyPr/>
          <a:lstStyle/>
          <a:p>
            <a:r>
              <a:rPr lang="en-US" i="1" smtClean="0"/>
              <a:t>His poetry, closer than any other challenge to our complex and patient soul, is the embodiment of the royal consciousness, which with the horror looks at the inevitability of a wild chaos surrounding it from every quarter.</a:t>
            </a:r>
            <a:endParaRPr lang="ru-RU" i="1" smtClean="0"/>
          </a:p>
          <a:p>
            <a:endParaRPr lang="ru-RU" smtClean="0"/>
          </a:p>
        </p:txBody>
      </p:sp>
      <p:sp>
        <p:nvSpPr>
          <p:cNvPr id="21509" name="TextBox 8"/>
          <p:cNvSpPr txBox="1">
            <a:spLocks noChangeArrowheads="1"/>
          </p:cNvSpPr>
          <p:nvPr/>
        </p:nvSpPr>
        <p:spPr bwMode="auto">
          <a:xfrm>
            <a:off x="428625" y="5572125"/>
            <a:ext cx="3643313" cy="461963"/>
          </a:xfrm>
          <a:prstGeom prst="rect">
            <a:avLst/>
          </a:prstGeom>
          <a:noFill/>
          <a:ln w="9525">
            <a:noFill/>
            <a:miter lim="800000"/>
            <a:headEnd/>
            <a:tailEnd/>
          </a:ln>
        </p:spPr>
        <p:txBody>
          <a:bodyPr>
            <a:spAutoFit/>
          </a:bodyPr>
          <a:lstStyle/>
          <a:p>
            <a:pPr algn="ctr"/>
            <a:r>
              <a:rPr lang="en-US" sz="2400"/>
              <a:t>Konstantin Balmont</a:t>
            </a:r>
            <a:endParaRPr lang="ru-RU"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152400"/>
            <a:ext cx="8229600" cy="3924672"/>
          </a:xfrm>
        </p:spPr>
        <p:txBody>
          <a:bodyPr>
            <a:normAutofit/>
          </a:bodyPr>
          <a:lstStyle/>
          <a:p>
            <a:pPr algn="ctr">
              <a:defRPr/>
            </a:pPr>
            <a:r>
              <a:rPr dirty="0" smtClean="0">
                <a:solidFill>
                  <a:schemeClr val="bg1"/>
                </a:solidFill>
              </a:rPr>
              <a:t>THANK YOU FOR YOUR</a:t>
            </a:r>
            <a:br>
              <a:rPr dirty="0" smtClean="0">
                <a:solidFill>
                  <a:schemeClr val="bg1"/>
                </a:solidFill>
              </a:rPr>
            </a:br>
            <a:r>
              <a:rPr dirty="0" smtClean="0">
                <a:solidFill>
                  <a:schemeClr val="bg1"/>
                </a:solidFill>
              </a:rPr>
              <a:t>            ATTENTION!</a:t>
            </a:r>
            <a:endParaRPr lang="ru-RU"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Содержимое 3" descr="449px-Edgar_Allan_Poe_2_retouched_and_transparent_bg.png"/>
          <p:cNvPicPr>
            <a:picLocks noGrp="1" noChangeAspect="1"/>
          </p:cNvPicPr>
          <p:nvPr>
            <p:ph idx="1"/>
          </p:nvPr>
        </p:nvPicPr>
        <p:blipFill>
          <a:blip r:embed="rId2" cstate="print"/>
          <a:srcRect/>
          <a:stretch>
            <a:fillRect/>
          </a:stretch>
        </p:blipFill>
        <p:spPr>
          <a:xfrm>
            <a:off x="611188" y="1484313"/>
            <a:ext cx="3600450" cy="4803775"/>
          </a:xfrm>
        </p:spPr>
      </p:pic>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6149" name="Picture 5" descr="C:\Users\natus\Desktop\Наташенька Солнышко\разное\шк\Эдгар Аллан По\402px-Poe's_grave_Baltimore_MD.jpg"/>
          <p:cNvPicPr>
            <a:picLocks noChangeAspect="1" noChangeArrowheads="1"/>
          </p:cNvPicPr>
          <p:nvPr/>
        </p:nvPicPr>
        <p:blipFill>
          <a:blip r:embed="rId3" cstate="print"/>
          <a:srcRect/>
          <a:stretch>
            <a:fillRect/>
          </a:stretch>
        </p:blipFill>
        <p:spPr bwMode="auto">
          <a:xfrm>
            <a:off x="4643438" y="692150"/>
            <a:ext cx="3529012" cy="52562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20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Содержимое 1"/>
          <p:cNvSpPr>
            <a:spLocks noGrp="1"/>
          </p:cNvSpPr>
          <p:nvPr>
            <p:ph idx="1"/>
          </p:nvPr>
        </p:nvSpPr>
        <p:spPr/>
        <p:txBody>
          <a:bodyPr/>
          <a:lstStyle/>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r>
              <a:rPr lang="en-US" smtClean="0"/>
              <a:t>                                   Shakespeare</a:t>
            </a:r>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r>
              <a:rPr lang="en-US" smtClean="0"/>
              <a:t>       Dante</a:t>
            </a:r>
          </a:p>
          <a:p>
            <a:pPr>
              <a:buFont typeface="Wingdings 2" pitchFamily="18" charset="2"/>
              <a:buNone/>
            </a:pPr>
            <a:r>
              <a:rPr lang="en-US" smtClean="0"/>
              <a:t>                                                                           Poe</a:t>
            </a:r>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endParaRPr lang="ru-RU" smtClean="0"/>
          </a:p>
        </p:txBody>
      </p:sp>
      <p:sp>
        <p:nvSpPr>
          <p:cNvPr id="3" name="Заголовок 2"/>
          <p:cNvSpPr>
            <a:spLocks noGrp="1"/>
          </p:cNvSpPr>
          <p:nvPr>
            <p:ph type="title"/>
          </p:nvPr>
        </p:nvSpPr>
        <p:spPr/>
        <p:txBody>
          <a:bodyPr/>
          <a:lstStyle/>
          <a:p>
            <a:pPr>
              <a:defRPr/>
            </a:pPr>
            <a:endParaRPr lang="ru-RU"/>
          </a:p>
        </p:txBody>
      </p:sp>
      <p:pic>
        <p:nvPicPr>
          <p:cNvPr id="7172" name="Picture 2" descr="C:\Users\natus\Desktop\Наташенька Солнышко\разное\шк\Эдгар Аллан По\shakespeare.jpg"/>
          <p:cNvPicPr>
            <a:picLocks noChangeAspect="1" noChangeArrowheads="1"/>
          </p:cNvPicPr>
          <p:nvPr/>
        </p:nvPicPr>
        <p:blipFill>
          <a:blip r:embed="rId2" cstate="print"/>
          <a:srcRect/>
          <a:stretch>
            <a:fillRect/>
          </a:stretch>
        </p:blipFill>
        <p:spPr bwMode="auto">
          <a:xfrm>
            <a:off x="3276600" y="188913"/>
            <a:ext cx="1922463" cy="2727325"/>
          </a:xfrm>
          <a:prstGeom prst="rect">
            <a:avLst/>
          </a:prstGeom>
          <a:noFill/>
          <a:ln w="9525">
            <a:noFill/>
            <a:miter lim="800000"/>
            <a:headEnd/>
            <a:tailEnd/>
          </a:ln>
        </p:spPr>
      </p:pic>
      <p:pic>
        <p:nvPicPr>
          <p:cNvPr id="7173" name="Picture 3" descr="C:\Users\natus\Desktop\Наташенька Солнышко\разное\шк\Эдгар Аллан По\Dante-alighieri.jpg"/>
          <p:cNvPicPr>
            <a:picLocks noChangeAspect="1" noChangeArrowheads="1"/>
          </p:cNvPicPr>
          <p:nvPr/>
        </p:nvPicPr>
        <p:blipFill>
          <a:blip r:embed="rId3" cstate="print"/>
          <a:srcRect/>
          <a:stretch>
            <a:fillRect/>
          </a:stretch>
        </p:blipFill>
        <p:spPr bwMode="auto">
          <a:xfrm>
            <a:off x="468313" y="1989138"/>
            <a:ext cx="2519362" cy="3195637"/>
          </a:xfrm>
          <a:prstGeom prst="rect">
            <a:avLst/>
          </a:prstGeom>
          <a:noFill/>
          <a:ln w="9525">
            <a:noFill/>
            <a:miter lim="800000"/>
            <a:headEnd/>
            <a:tailEnd/>
          </a:ln>
        </p:spPr>
      </p:pic>
      <p:pic>
        <p:nvPicPr>
          <p:cNvPr id="7174" name="Picture 4" descr="C:\Users\natus\Desktop\Наташенька Солнышко\разное\шк\Эдгар Аллан По\EdgarPoe_0.jpg"/>
          <p:cNvPicPr>
            <a:picLocks noChangeAspect="1" noChangeArrowheads="1"/>
          </p:cNvPicPr>
          <p:nvPr/>
        </p:nvPicPr>
        <p:blipFill>
          <a:blip r:embed="rId4" cstate="print"/>
          <a:srcRect/>
          <a:stretch>
            <a:fillRect/>
          </a:stretch>
        </p:blipFill>
        <p:spPr bwMode="auto">
          <a:xfrm>
            <a:off x="5508625" y="2205038"/>
            <a:ext cx="2951163" cy="3522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2050" name="Picture 2" descr="C:\Users\natus\Desktop\Наташенька Солнышко\разное\шк\Эдгар Аллан По\southern_literary_messenger_186105.jpeg"/>
          <p:cNvPicPr>
            <a:picLocks noChangeAspect="1" noChangeArrowheads="1"/>
          </p:cNvPicPr>
          <p:nvPr/>
        </p:nvPicPr>
        <p:blipFill>
          <a:blip r:embed="rId2" cstate="print"/>
          <a:srcRect/>
          <a:stretch>
            <a:fillRect/>
          </a:stretch>
        </p:blipFill>
        <p:spPr bwMode="auto">
          <a:xfrm>
            <a:off x="5508625" y="908050"/>
            <a:ext cx="3163888" cy="5467350"/>
          </a:xfrm>
          <a:prstGeom prst="rect">
            <a:avLst/>
          </a:prstGeom>
          <a:noFill/>
          <a:ln w="9525">
            <a:noFill/>
            <a:miter lim="800000"/>
            <a:headEnd/>
            <a:tailEnd/>
          </a:ln>
        </p:spPr>
      </p:pic>
      <p:pic>
        <p:nvPicPr>
          <p:cNvPr id="7173" name="Picture 5" descr="C:\Users\natus\Desktop\Наташенька Солнышко\разное\шк\Эдгар Аллан По\boston_1880s.jpg"/>
          <p:cNvPicPr>
            <a:picLocks noChangeAspect="1" noChangeArrowheads="1"/>
          </p:cNvPicPr>
          <p:nvPr/>
        </p:nvPicPr>
        <p:blipFill>
          <a:blip r:embed="rId3" cstate="print"/>
          <a:srcRect/>
          <a:stretch>
            <a:fillRect/>
          </a:stretch>
        </p:blipFill>
        <p:spPr bwMode="auto">
          <a:xfrm>
            <a:off x="250825" y="1196975"/>
            <a:ext cx="5002213" cy="3587750"/>
          </a:xfrm>
          <a:prstGeom prst="rect">
            <a:avLst/>
          </a:prstGeom>
          <a:noFill/>
          <a:ln w="9525">
            <a:noFill/>
            <a:miter lim="800000"/>
            <a:headEnd/>
            <a:tailEnd/>
          </a:ln>
        </p:spPr>
      </p:pic>
      <p:pic>
        <p:nvPicPr>
          <p:cNvPr id="4" name="Содержимое 3" descr="Цинциннати.jpg"/>
          <p:cNvPicPr>
            <a:picLocks noGrp="1" noChangeAspect="1"/>
          </p:cNvPicPr>
          <p:nvPr>
            <p:ph idx="1"/>
          </p:nvPr>
        </p:nvPicPr>
        <p:blipFill>
          <a:blip r:embed="rId4" cstate="print"/>
          <a:srcRect/>
          <a:stretch>
            <a:fillRect/>
          </a:stretch>
        </p:blipFill>
        <p:spPr>
          <a:xfrm>
            <a:off x="1042988" y="3429000"/>
            <a:ext cx="4541837" cy="295275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2000"/>
                                        <p:tgtEl>
                                          <p:spTgt spid="71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fade">
                                      <p:cBhvr>
                                        <p:cTn id="1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sp>
        <p:nvSpPr>
          <p:cNvPr id="9" name="Содержимое 8"/>
          <p:cNvSpPr>
            <a:spLocks noGrp="1"/>
          </p:cNvSpPr>
          <p:nvPr>
            <p:ph idx="1"/>
          </p:nvPr>
        </p:nvSpPr>
        <p:spPr>
          <a:xfrm>
            <a:off x="457200" y="1524000"/>
            <a:ext cx="4259263" cy="4713288"/>
          </a:xfrm>
        </p:spPr>
        <p:txBody>
          <a:bodyPr>
            <a:normAutofit fontScale="92500" lnSpcReduction="20000"/>
          </a:bodyPr>
          <a:lstStyle/>
          <a:p>
            <a:pPr>
              <a:buFont typeface="Wingdings 2" pitchFamily="18" charset="2"/>
              <a:buNone/>
              <a:defRPr/>
            </a:pPr>
            <a:r>
              <a:rPr lang="en-US" b="1" dirty="0" smtClean="0">
                <a:solidFill>
                  <a:schemeClr val="bg1"/>
                </a:solidFill>
              </a:rPr>
              <a:t>Virginia Eliza </a:t>
            </a:r>
            <a:r>
              <a:rPr lang="en-US" b="1" dirty="0" err="1" smtClean="0">
                <a:solidFill>
                  <a:schemeClr val="bg1"/>
                </a:solidFill>
              </a:rPr>
              <a:t>Clemm</a:t>
            </a:r>
            <a:r>
              <a:rPr lang="ru-RU" b="1" dirty="0" smtClean="0">
                <a:solidFill>
                  <a:schemeClr val="bg1"/>
                </a:solidFill>
              </a:rPr>
              <a:t> </a:t>
            </a:r>
            <a:r>
              <a:rPr lang="en-US" b="1" dirty="0" smtClean="0">
                <a:solidFill>
                  <a:schemeClr val="bg1"/>
                </a:solidFill>
              </a:rPr>
              <a:t>Poe</a:t>
            </a:r>
            <a:r>
              <a:rPr lang="ru-RU" b="1" dirty="0" smtClean="0">
                <a:solidFill>
                  <a:schemeClr val="bg1"/>
                </a:solidFill>
              </a:rPr>
              <a:t> </a:t>
            </a:r>
            <a:r>
              <a:rPr lang="en-US" dirty="0" smtClean="0">
                <a:latin typeface="Andalus" pitchFamily="18" charset="-78"/>
                <a:cs typeface="Andalus" pitchFamily="18" charset="-78"/>
              </a:rPr>
              <a:t>(August 15, 1822 – January 30, 1847</a:t>
            </a:r>
            <a:r>
              <a:rPr lang="ru-RU" dirty="0" smtClean="0">
                <a:cs typeface="Andalus" pitchFamily="18" charset="-78"/>
              </a:rPr>
              <a:t>),</a:t>
            </a:r>
            <a:r>
              <a:rPr lang="en-US" dirty="0" smtClean="0">
                <a:latin typeface="Andalus" pitchFamily="18" charset="-78"/>
                <a:cs typeface="Andalus" pitchFamily="18" charset="-78"/>
              </a:rPr>
              <a:t>the wife of American writer Edgar Allan Poe. The couple were first cousins and married when Virginia </a:t>
            </a:r>
            <a:r>
              <a:rPr lang="en-US" dirty="0" err="1" smtClean="0">
                <a:latin typeface="Andalus" pitchFamily="18" charset="-78"/>
                <a:cs typeface="Andalus" pitchFamily="18" charset="-78"/>
              </a:rPr>
              <a:t>Clemm</a:t>
            </a:r>
            <a:r>
              <a:rPr lang="en-US" dirty="0" smtClean="0">
                <a:latin typeface="Andalus" pitchFamily="18" charset="-78"/>
                <a:cs typeface="Andalus" pitchFamily="18" charset="-78"/>
              </a:rPr>
              <a:t> was 13 and Poe was 27. In January 1842 she contracted tuberculosis and died of the disease in January 1847 at the age of 24.</a:t>
            </a:r>
          </a:p>
          <a:p>
            <a:pPr>
              <a:buFont typeface="Wingdings 2" pitchFamily="18" charset="2"/>
              <a:buNone/>
              <a:defRPr/>
            </a:pPr>
            <a:r>
              <a:rPr lang="en-US" dirty="0" smtClean="0"/>
              <a:t/>
            </a:r>
            <a:br>
              <a:rPr lang="en-US" dirty="0" smtClean="0"/>
            </a:br>
            <a:endParaRPr lang="ru-RU" dirty="0"/>
          </a:p>
        </p:txBody>
      </p:sp>
      <p:pic>
        <p:nvPicPr>
          <p:cNvPr id="3074" name="Picture 2" descr="C:\Users\natus\Desktop\Наташенька Солнышко\разное\шк\Эдгар Аллан По\480px-VirginiaPoe.jpg"/>
          <p:cNvPicPr>
            <a:picLocks noChangeAspect="1" noChangeArrowheads="1"/>
          </p:cNvPicPr>
          <p:nvPr/>
        </p:nvPicPr>
        <p:blipFill>
          <a:blip r:embed="rId2" cstate="print"/>
          <a:srcRect/>
          <a:stretch>
            <a:fillRect/>
          </a:stretch>
        </p:blipFill>
        <p:spPr bwMode="auto">
          <a:xfrm>
            <a:off x="4787900" y="1052513"/>
            <a:ext cx="3529013" cy="44100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Содержимое 1"/>
          <p:cNvSpPr>
            <a:spLocks noGrp="1"/>
          </p:cNvSpPr>
          <p:nvPr>
            <p:ph idx="1"/>
          </p:nvPr>
        </p:nvSpPr>
        <p:spPr/>
        <p:txBody>
          <a:bodyPr/>
          <a:lstStyle/>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smtClean="0"/>
              <a:t>Edgar Allan Poe</a:t>
            </a:r>
            <a:endParaRPr lang="ru-RU"/>
          </a:p>
        </p:txBody>
      </p:sp>
      <p:pic>
        <p:nvPicPr>
          <p:cNvPr id="4100" name="Picture 4" descr="C:\Users\natus\Desktop\Наташенька Солнышко\разное\шк\Эдгар Аллан По\size500_silawest_stuttle_HouseofUsherSmall500-2j0njhv.jpg"/>
          <p:cNvPicPr>
            <a:picLocks noChangeAspect="1" noChangeArrowheads="1"/>
          </p:cNvPicPr>
          <p:nvPr/>
        </p:nvPicPr>
        <p:blipFill>
          <a:blip r:embed="rId2" cstate="print"/>
          <a:srcRect/>
          <a:stretch>
            <a:fillRect/>
          </a:stretch>
        </p:blipFill>
        <p:spPr bwMode="auto">
          <a:xfrm>
            <a:off x="395288" y="1341438"/>
            <a:ext cx="1873250" cy="2806700"/>
          </a:xfrm>
          <a:prstGeom prst="rect">
            <a:avLst/>
          </a:prstGeom>
          <a:noFill/>
          <a:ln w="9525">
            <a:noFill/>
            <a:miter lim="800000"/>
            <a:headEnd/>
            <a:tailEnd/>
          </a:ln>
        </p:spPr>
      </p:pic>
      <p:pic>
        <p:nvPicPr>
          <p:cNvPr id="4101" name="Picture 5" descr="C:\Users\natus\Desktop\Наташенька Солнышко\разное\шк\Эдгар Аллан По\320.jpg"/>
          <p:cNvPicPr>
            <a:picLocks noChangeAspect="1" noChangeArrowheads="1"/>
          </p:cNvPicPr>
          <p:nvPr/>
        </p:nvPicPr>
        <p:blipFill>
          <a:blip r:embed="rId3" cstate="print"/>
          <a:srcRect/>
          <a:stretch>
            <a:fillRect/>
          </a:stretch>
        </p:blipFill>
        <p:spPr bwMode="auto">
          <a:xfrm>
            <a:off x="2843213" y="1268413"/>
            <a:ext cx="1387475" cy="2089150"/>
          </a:xfrm>
          <a:prstGeom prst="rect">
            <a:avLst/>
          </a:prstGeom>
          <a:noFill/>
          <a:ln w="9525">
            <a:noFill/>
            <a:miter lim="800000"/>
            <a:headEnd/>
            <a:tailEnd/>
          </a:ln>
        </p:spPr>
      </p:pic>
      <p:pic>
        <p:nvPicPr>
          <p:cNvPr id="9222" name="Picture 6" descr="C:\Users\natus\Desktop\Наташенька Солнышко\разное\шк\Эдгар Аллан По\poe event 2010 black cat 1.jpg"/>
          <p:cNvPicPr>
            <a:picLocks noChangeAspect="1" noChangeArrowheads="1"/>
          </p:cNvPicPr>
          <p:nvPr/>
        </p:nvPicPr>
        <p:blipFill>
          <a:blip r:embed="rId4" cstate="print"/>
          <a:srcRect/>
          <a:stretch>
            <a:fillRect/>
          </a:stretch>
        </p:blipFill>
        <p:spPr bwMode="auto">
          <a:xfrm>
            <a:off x="4859338" y="260350"/>
            <a:ext cx="3805237" cy="2636838"/>
          </a:xfrm>
          <a:prstGeom prst="rect">
            <a:avLst/>
          </a:prstGeom>
          <a:noFill/>
          <a:ln w="9525">
            <a:noFill/>
            <a:miter lim="800000"/>
            <a:headEnd/>
            <a:tailEnd/>
          </a:ln>
        </p:spPr>
      </p:pic>
      <p:pic>
        <p:nvPicPr>
          <p:cNvPr id="9223" name="Picture 7" descr="C:\Users\natus\Desktop\Наташенька Солнышко\разное\шк\Эдгар Аллан По\telltaleheartfilmtitle.jpg"/>
          <p:cNvPicPr>
            <a:picLocks noChangeAspect="1" noChangeArrowheads="1"/>
          </p:cNvPicPr>
          <p:nvPr/>
        </p:nvPicPr>
        <p:blipFill>
          <a:blip r:embed="rId5" cstate="print"/>
          <a:srcRect/>
          <a:stretch>
            <a:fillRect/>
          </a:stretch>
        </p:blipFill>
        <p:spPr bwMode="auto">
          <a:xfrm>
            <a:off x="5148263" y="3068638"/>
            <a:ext cx="3333750" cy="2495550"/>
          </a:xfrm>
          <a:prstGeom prst="rect">
            <a:avLst/>
          </a:prstGeom>
          <a:noFill/>
          <a:ln w="9525">
            <a:noFill/>
            <a:miter lim="800000"/>
            <a:headEnd/>
            <a:tailEnd/>
          </a:ln>
        </p:spPr>
      </p:pic>
      <p:pic>
        <p:nvPicPr>
          <p:cNvPr id="9224" name="Picture 8" descr="C:\Users\natus\Desktop\Наташенька Солнышко\разное\шк\Эдгар Аллан По\pit_and_the_pendulum.jpg"/>
          <p:cNvPicPr>
            <a:picLocks noChangeAspect="1" noChangeArrowheads="1"/>
          </p:cNvPicPr>
          <p:nvPr/>
        </p:nvPicPr>
        <p:blipFill>
          <a:blip r:embed="rId6" cstate="print"/>
          <a:srcRect/>
          <a:stretch>
            <a:fillRect/>
          </a:stretch>
        </p:blipFill>
        <p:spPr bwMode="auto">
          <a:xfrm>
            <a:off x="250825" y="3933825"/>
            <a:ext cx="3097213" cy="2600325"/>
          </a:xfrm>
          <a:prstGeom prst="rect">
            <a:avLst/>
          </a:prstGeom>
          <a:noFill/>
          <a:ln w="9525">
            <a:noFill/>
            <a:miter lim="800000"/>
            <a:headEnd/>
            <a:tailEnd/>
          </a:ln>
        </p:spPr>
      </p:pic>
      <p:pic>
        <p:nvPicPr>
          <p:cNvPr id="9225" name="Picture 9" descr="C:\Users\natus\Desktop\Наташенька Солнышко\разное\шк\Эдгар Аллан По\mzl.owrrzzoo.320x480-75.jpg"/>
          <p:cNvPicPr>
            <a:picLocks noChangeAspect="1" noChangeArrowheads="1"/>
          </p:cNvPicPr>
          <p:nvPr/>
        </p:nvPicPr>
        <p:blipFill>
          <a:blip r:embed="rId7" cstate="print"/>
          <a:srcRect/>
          <a:stretch>
            <a:fillRect/>
          </a:stretch>
        </p:blipFill>
        <p:spPr bwMode="auto">
          <a:xfrm>
            <a:off x="4211638" y="2997200"/>
            <a:ext cx="2414587" cy="3621088"/>
          </a:xfrm>
          <a:prstGeom prst="rect">
            <a:avLst/>
          </a:prstGeom>
          <a:noFill/>
          <a:ln w="9525">
            <a:noFill/>
            <a:miter lim="800000"/>
            <a:headEnd/>
            <a:tailEnd/>
          </a:ln>
        </p:spPr>
      </p:pic>
      <p:pic>
        <p:nvPicPr>
          <p:cNvPr id="9226" name="Picture 10" descr="C:\Users\natus\Desktop\Наташенька Солнышко\разное\шк\Эдгар Аллан По\41Cbo190AoL.jpg"/>
          <p:cNvPicPr>
            <a:picLocks noChangeAspect="1" noChangeArrowheads="1"/>
          </p:cNvPicPr>
          <p:nvPr/>
        </p:nvPicPr>
        <p:blipFill>
          <a:blip r:embed="rId8" cstate="print"/>
          <a:srcRect/>
          <a:stretch>
            <a:fillRect/>
          </a:stretch>
        </p:blipFill>
        <p:spPr bwMode="auto">
          <a:xfrm>
            <a:off x="2124075" y="1268413"/>
            <a:ext cx="1943100" cy="3038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fade">
                                      <p:cBhvr>
                                        <p:cTn id="7" dur="2000"/>
                                        <p:tgtEl>
                                          <p:spTgt spid="410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2000"/>
                                        <p:tgtEl>
                                          <p:spTgt spid="410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222"/>
                                        </p:tgtEl>
                                        <p:attrNameLst>
                                          <p:attrName>style.visibility</p:attrName>
                                        </p:attrNameLst>
                                      </p:cBhvr>
                                      <p:to>
                                        <p:strVal val="visible"/>
                                      </p:to>
                                    </p:set>
                                    <p:animEffect transition="in" filter="fade">
                                      <p:cBhvr>
                                        <p:cTn id="17" dur="2000"/>
                                        <p:tgtEl>
                                          <p:spTgt spid="92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223"/>
                                        </p:tgtEl>
                                        <p:attrNameLst>
                                          <p:attrName>style.visibility</p:attrName>
                                        </p:attrNameLst>
                                      </p:cBhvr>
                                      <p:to>
                                        <p:strVal val="visible"/>
                                      </p:to>
                                    </p:set>
                                    <p:animEffect transition="in" filter="fade">
                                      <p:cBhvr>
                                        <p:cTn id="22" dur="2000"/>
                                        <p:tgtEl>
                                          <p:spTgt spid="922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224"/>
                                        </p:tgtEl>
                                        <p:attrNameLst>
                                          <p:attrName>style.visibility</p:attrName>
                                        </p:attrNameLst>
                                      </p:cBhvr>
                                      <p:to>
                                        <p:strVal val="visible"/>
                                      </p:to>
                                    </p:set>
                                    <p:animEffect transition="in" filter="fade">
                                      <p:cBhvr>
                                        <p:cTn id="27" dur="2000"/>
                                        <p:tgtEl>
                                          <p:spTgt spid="92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225"/>
                                        </p:tgtEl>
                                        <p:attrNameLst>
                                          <p:attrName>style.visibility</p:attrName>
                                        </p:attrNameLst>
                                      </p:cBhvr>
                                      <p:to>
                                        <p:strVal val="visible"/>
                                      </p:to>
                                    </p:set>
                                    <p:animEffect transition="in" filter="fade">
                                      <p:cBhvr>
                                        <p:cTn id="32" dur="2000"/>
                                        <p:tgtEl>
                                          <p:spTgt spid="92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226"/>
                                        </p:tgtEl>
                                        <p:attrNameLst>
                                          <p:attrName>style.visibility</p:attrName>
                                        </p:attrNameLst>
                                      </p:cBhvr>
                                      <p:to>
                                        <p:strVal val="visible"/>
                                      </p:to>
                                    </p:set>
                                    <p:animEffect transition="in" filter="fade">
                                      <p:cBhvr>
                                        <p:cTn id="37" dur="2000"/>
                                        <p:tgtEl>
                                          <p:spTgt spid="9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Содержимое 1"/>
          <p:cNvSpPr>
            <a:spLocks noGrp="1"/>
          </p:cNvSpPr>
          <p:nvPr>
            <p:ph idx="1"/>
          </p:nvPr>
        </p:nvSpPr>
        <p:spPr/>
        <p:txBody>
          <a:bodyPr/>
          <a:lstStyle/>
          <a:p>
            <a:pPr eaLnBrk="1" hangingPunct="1"/>
            <a:endParaRPr lang="ru-RU" smtClean="0"/>
          </a:p>
        </p:txBody>
      </p:sp>
      <p:sp>
        <p:nvSpPr>
          <p:cNvPr id="3" name="Заголовок 2"/>
          <p:cNvSpPr>
            <a:spLocks noGrp="1"/>
          </p:cNvSpPr>
          <p:nvPr>
            <p:ph type="title"/>
          </p:nvPr>
        </p:nvSpPr>
        <p:spPr/>
        <p:txBody>
          <a:bodyPr/>
          <a:lstStyle/>
          <a:p>
            <a:pPr eaLnBrk="1" fontAlgn="auto" hangingPunct="1">
              <a:spcAft>
                <a:spcPts val="0"/>
              </a:spcAft>
              <a:defRPr/>
            </a:pPr>
            <a:r>
              <a:rPr smtClean="0"/>
              <a:t>Inspired By Women</a:t>
            </a:r>
            <a:endParaRPr lang="ru-RU"/>
          </a:p>
        </p:txBody>
      </p:sp>
      <p:pic>
        <p:nvPicPr>
          <p:cNvPr id="7171" name="Picture 3" descr="C:\Users\natus\Desktop\Наташенька Солнышко\разное\шк\Эдгар Аллан По\09_0624_024.jpg"/>
          <p:cNvPicPr>
            <a:picLocks noChangeAspect="1" noChangeArrowheads="1"/>
          </p:cNvPicPr>
          <p:nvPr/>
        </p:nvPicPr>
        <p:blipFill>
          <a:blip r:embed="rId2" cstate="print"/>
          <a:srcRect/>
          <a:stretch>
            <a:fillRect/>
          </a:stretch>
        </p:blipFill>
        <p:spPr bwMode="auto">
          <a:xfrm>
            <a:off x="827088" y="1557338"/>
            <a:ext cx="2827337" cy="3673475"/>
          </a:xfrm>
          <a:prstGeom prst="rect">
            <a:avLst/>
          </a:prstGeom>
          <a:noFill/>
          <a:ln w="9525">
            <a:noFill/>
            <a:miter lim="800000"/>
            <a:headEnd/>
            <a:tailEnd/>
          </a:ln>
        </p:spPr>
      </p:pic>
      <p:pic>
        <p:nvPicPr>
          <p:cNvPr id="7172" name="Picture 4" descr="C:\Users\natus\Desktop\Наташенька Солнышко\разное\шк\Эдгар Аллан По\raven.jpg"/>
          <p:cNvPicPr>
            <a:picLocks noChangeAspect="1" noChangeArrowheads="1"/>
          </p:cNvPicPr>
          <p:nvPr/>
        </p:nvPicPr>
        <p:blipFill>
          <a:blip r:embed="rId3" cstate="print"/>
          <a:srcRect/>
          <a:stretch>
            <a:fillRect/>
          </a:stretch>
        </p:blipFill>
        <p:spPr bwMode="auto">
          <a:xfrm>
            <a:off x="5148263" y="1484313"/>
            <a:ext cx="3343275" cy="4486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2000"/>
                                        <p:tgtEl>
                                          <p:spTgt spid="717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172"/>
                                        </p:tgtEl>
                                        <p:attrNameLst>
                                          <p:attrName>style.visibility</p:attrName>
                                        </p:attrNameLst>
                                      </p:cBhvr>
                                      <p:to>
                                        <p:strVal val="visible"/>
                                      </p:to>
                                    </p:set>
                                    <p:animEffect transition="in" filter="fade">
                                      <p:cBhvr>
                                        <p:cTn id="12"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Содержимое 1"/>
          <p:cNvSpPr>
            <a:spLocks noGrp="1"/>
          </p:cNvSpPr>
          <p:nvPr>
            <p:ph idx="1"/>
          </p:nvPr>
        </p:nvSpPr>
        <p:spPr/>
        <p:txBody>
          <a:bodyPr/>
          <a:lstStyle/>
          <a:p>
            <a:endParaRPr lang="ru-RU" smtClean="0"/>
          </a:p>
        </p:txBody>
      </p:sp>
      <p:sp>
        <p:nvSpPr>
          <p:cNvPr id="3" name="Заголовок 2"/>
          <p:cNvSpPr>
            <a:spLocks noGrp="1"/>
          </p:cNvSpPr>
          <p:nvPr>
            <p:ph type="title"/>
          </p:nvPr>
        </p:nvSpPr>
        <p:spPr/>
        <p:txBody>
          <a:bodyPr/>
          <a:lstStyle/>
          <a:p>
            <a:pPr>
              <a:defRPr/>
            </a:pPr>
            <a:r>
              <a:rPr smtClean="0"/>
              <a:t>Washington College Hospital</a:t>
            </a:r>
            <a:endParaRPr lang="ru-RU"/>
          </a:p>
        </p:txBody>
      </p:sp>
      <p:pic>
        <p:nvPicPr>
          <p:cNvPr id="12292" name="Picture 2" descr="C:\Users\natus\Desktop\Наташенька Солнышко\разное\шк\Эдгар Аллан По\washcoll_now.jpg"/>
          <p:cNvPicPr>
            <a:picLocks noChangeAspect="1" noChangeArrowheads="1"/>
          </p:cNvPicPr>
          <p:nvPr/>
        </p:nvPicPr>
        <p:blipFill>
          <a:blip r:embed="rId2" cstate="print"/>
          <a:srcRect/>
          <a:stretch>
            <a:fillRect/>
          </a:stretch>
        </p:blipFill>
        <p:spPr bwMode="auto">
          <a:xfrm>
            <a:off x="1116013" y="1844675"/>
            <a:ext cx="5253037" cy="3957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Содержимое 1"/>
          <p:cNvSpPr>
            <a:spLocks noGrp="1"/>
          </p:cNvSpPr>
          <p:nvPr>
            <p:ph idx="1"/>
          </p:nvPr>
        </p:nvSpPr>
        <p:spPr/>
        <p:txBody>
          <a:bodyPr/>
          <a:lstStyle/>
          <a:p>
            <a:endParaRPr lang="ru-RU" smtClean="0"/>
          </a:p>
        </p:txBody>
      </p:sp>
      <p:sp>
        <p:nvSpPr>
          <p:cNvPr id="3" name="Заголовок 2"/>
          <p:cNvSpPr>
            <a:spLocks noGrp="1"/>
          </p:cNvSpPr>
          <p:nvPr>
            <p:ph type="title"/>
          </p:nvPr>
        </p:nvSpPr>
        <p:spPr/>
        <p:txBody>
          <a:bodyPr>
            <a:normAutofit fontScale="90000"/>
          </a:bodyPr>
          <a:lstStyle/>
          <a:p>
            <a:pPr>
              <a:defRPr/>
            </a:pPr>
            <a:r>
              <a:rPr smtClean="0"/>
              <a:t>Poe's grave </a:t>
            </a:r>
            <a:br>
              <a:rPr smtClean="0"/>
            </a:br>
            <a:r>
              <a:rPr smtClean="0"/>
              <a:t>Baltimore</a:t>
            </a:r>
            <a:endParaRPr lang="ru-RU"/>
          </a:p>
        </p:txBody>
      </p:sp>
      <p:pic>
        <p:nvPicPr>
          <p:cNvPr id="13316" name="Picture 2" descr="C:\Users\natus\Desktop\Наташенька Солнышко\разное\шк\Эдгар Аллан По\402px-Poe's_grave_Baltimore_MD.jpg"/>
          <p:cNvPicPr>
            <a:picLocks noChangeAspect="1" noChangeArrowheads="1"/>
          </p:cNvPicPr>
          <p:nvPr/>
        </p:nvPicPr>
        <p:blipFill>
          <a:blip r:embed="rId2" cstate="print"/>
          <a:srcRect/>
          <a:stretch>
            <a:fillRect/>
          </a:stretch>
        </p:blipFill>
        <p:spPr bwMode="auto">
          <a:xfrm>
            <a:off x="3276600" y="314325"/>
            <a:ext cx="4391025" cy="654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271</TotalTime>
  <Words>125</Words>
  <Application>Microsoft Office PowerPoint</Application>
  <PresentationFormat>Экран (4:3)</PresentationFormat>
  <Paragraphs>39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Бумажная</vt:lpstr>
      <vt:lpstr>Edgar Allan Poe </vt:lpstr>
      <vt:lpstr>Edgar Allan Poe</vt:lpstr>
      <vt:lpstr>Слайд 3</vt:lpstr>
      <vt:lpstr>Edgar Allan Poe</vt:lpstr>
      <vt:lpstr>Edgar Allan Poe</vt:lpstr>
      <vt:lpstr>Edgar Allan Poe</vt:lpstr>
      <vt:lpstr>Inspired By Women</vt:lpstr>
      <vt:lpstr>Washington College Hospital</vt:lpstr>
      <vt:lpstr>Poe's grave  Baltimore</vt:lpstr>
      <vt:lpstr>Alfred Tennyson</vt:lpstr>
      <vt:lpstr>Poe Toaster</vt:lpstr>
      <vt:lpstr>Edgar Allan Poe</vt:lpstr>
      <vt:lpstr>Beale ciphers</vt:lpstr>
      <vt:lpstr>Edgar Allan Poe</vt:lpstr>
      <vt:lpstr>Edgar Allan Poe</vt:lpstr>
      <vt:lpstr>Russian Symbolists</vt:lpstr>
      <vt:lpstr>THANK YOU FOR YOUR             ATTENTION!</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Edgar Allan Poe</dc:title>
  <dc:creator>Nateee..</dc:creator>
  <cp:lastModifiedBy>new</cp:lastModifiedBy>
  <cp:revision>31</cp:revision>
  <dcterms:created xsi:type="dcterms:W3CDTF">2012-01-20T13:48:32Z</dcterms:created>
  <dcterms:modified xsi:type="dcterms:W3CDTF">2012-03-20T20:21:51Z</dcterms:modified>
</cp:coreProperties>
</file>