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0" r:id="rId3"/>
    <p:sldId id="257" r:id="rId4"/>
    <p:sldId id="258" r:id="rId5"/>
    <p:sldId id="262" r:id="rId6"/>
    <p:sldId id="263" r:id="rId7"/>
    <p:sldId id="264" r:id="rId8"/>
    <p:sldId id="259" r:id="rId9"/>
    <p:sldId id="261" r:id="rId10"/>
    <p:sldId id="265" r:id="rId11"/>
    <p:sldId id="266" r:id="rId12"/>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2" autoAdjust="0"/>
    <p:restoredTop sz="94660"/>
  </p:normalViewPr>
  <p:slideViewPr>
    <p:cSldViewPr snapToGrid="0">
      <p:cViewPr varScale="1">
        <p:scale>
          <a:sx n="62" d="100"/>
          <a:sy n="62" d="100"/>
        </p:scale>
        <p:origin x="-84" y="-50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8EB0F3A-B9CF-4DBF-929B-E283E7C6DFB5}" type="datetimeFigureOut">
              <a:rPr lang="ru-RU"/>
              <a:pPr>
                <a:defRPr/>
              </a:pPr>
              <a:t>27.05.2017</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0F428BC-C957-4072-9ECE-0CC7FDE1AC3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B8D7212-5BDE-47D1-85CF-17768840AD38}" type="slidenum">
              <a:rPr lang="ru-RU" smtClean="0"/>
              <a:pPr fontAlgn="base">
                <a:spcBef>
                  <a:spcPct val="0"/>
                </a:spcBef>
                <a:spcAft>
                  <a:spcPct val="0"/>
                </a:spcAft>
              </a:pPr>
              <a:t>1</a:t>
            </a:fld>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Образ слайда 1"/>
          <p:cNvSpPr>
            <a:spLocks noGrp="1" noRot="1" noChangeAspect="1"/>
          </p:cNvSpPr>
          <p:nvPr>
            <p:ph type="sldImg"/>
          </p:nvPr>
        </p:nvSpPr>
        <p:spPr bwMode="auto">
          <a:noFill/>
          <a:ln>
            <a:solidFill>
              <a:srgbClr val="000000"/>
            </a:solidFill>
            <a:miter lim="800000"/>
            <a:headEnd/>
            <a:tailEnd/>
          </a:ln>
        </p:spPr>
      </p:sp>
      <p:sp>
        <p:nvSpPr>
          <p:cNvPr id="3379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379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7D0A44A-ACBE-4BDD-A072-D0A348F3985B}" type="slidenum">
              <a:rPr lang="ru-RU" smtClean="0"/>
              <a:pPr fontAlgn="base">
                <a:spcBef>
                  <a:spcPct val="0"/>
                </a:spcBef>
                <a:spcAft>
                  <a:spcPct val="0"/>
                </a:spcAft>
              </a:pPr>
              <a:t>10</a:t>
            </a:fld>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Образ слайда 1"/>
          <p:cNvSpPr>
            <a:spLocks noGrp="1" noRot="1" noChangeAspect="1"/>
          </p:cNvSpPr>
          <p:nvPr>
            <p:ph type="sldImg"/>
          </p:nvPr>
        </p:nvSpPr>
        <p:spPr bwMode="auto">
          <a:noFill/>
          <a:ln>
            <a:solidFill>
              <a:srgbClr val="000000"/>
            </a:solidFill>
            <a:miter lim="800000"/>
            <a:headEnd/>
            <a:tailEnd/>
          </a:ln>
        </p:spPr>
      </p:sp>
      <p:sp>
        <p:nvSpPr>
          <p:cNvPr id="3584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584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8D78A4B-BEAE-4453-A119-C16ADD55D062}" type="slidenum">
              <a:rPr lang="ru-RU" smtClean="0"/>
              <a:pPr fontAlgn="base">
                <a:spcBef>
                  <a:spcPct val="0"/>
                </a:spcBef>
                <a:spcAft>
                  <a:spcPct val="0"/>
                </a:spcAft>
              </a:pPr>
              <a:t>11</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Образ слайда 1"/>
          <p:cNvSpPr>
            <a:spLocks noGrp="1" noRot="1" noChangeAspect="1"/>
          </p:cNvSpPr>
          <p:nvPr>
            <p:ph type="sldImg"/>
          </p:nvPr>
        </p:nvSpPr>
        <p:spPr bwMode="auto">
          <a:noFill/>
          <a:ln>
            <a:solidFill>
              <a:srgbClr val="000000"/>
            </a:solidFill>
            <a:miter lim="800000"/>
            <a:headEnd/>
            <a:tailEnd/>
          </a:ln>
        </p:spPr>
      </p:sp>
      <p:sp>
        <p:nvSpPr>
          <p:cNvPr id="1741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741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304E197-CF38-4354-A502-F8CE9054BA19}" type="slidenum">
              <a:rPr lang="ru-RU" smtClean="0"/>
              <a:pPr fontAlgn="base">
                <a:spcBef>
                  <a:spcPct val="0"/>
                </a:spcBef>
                <a:spcAft>
                  <a:spcPct val="0"/>
                </a:spcAft>
              </a:pPr>
              <a:t>2</a:t>
            </a:fld>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раз слайда 1"/>
          <p:cNvSpPr>
            <a:spLocks noGrp="1" noRot="1" noChangeAspect="1"/>
          </p:cNvSpPr>
          <p:nvPr>
            <p:ph type="sldImg"/>
          </p:nvPr>
        </p:nvSpPr>
        <p:spPr bwMode="auto">
          <a:noFill/>
          <a:ln>
            <a:solidFill>
              <a:srgbClr val="000000"/>
            </a:solidFill>
            <a:miter lim="800000"/>
            <a:headEnd/>
            <a:tailEnd/>
          </a:ln>
        </p:spPr>
      </p:sp>
      <p:sp>
        <p:nvSpPr>
          <p:cNvPr id="1945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1945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9AAE22-5137-495F-AF16-83F3FD0EB7F7}" type="slidenum">
              <a:rPr lang="ru-RU" smtClean="0"/>
              <a:pPr fontAlgn="base">
                <a:spcBef>
                  <a:spcPct val="0"/>
                </a:spcBef>
                <a:spcAft>
                  <a:spcPct val="0"/>
                </a:spcAft>
              </a:pPr>
              <a:t>3</a:t>
            </a:fld>
            <a:endParaRPr lang="ru-R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150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2DBAF2-FD68-4816-BDD9-24BC5084679F}" type="slidenum">
              <a:rPr lang="ru-RU" smtClean="0"/>
              <a:pPr fontAlgn="base">
                <a:spcBef>
                  <a:spcPct val="0"/>
                </a:spcBef>
                <a:spcAft>
                  <a:spcPct val="0"/>
                </a:spcAft>
              </a:pPr>
              <a:t>4</a:t>
            </a:fld>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Образ слайда 1"/>
          <p:cNvSpPr>
            <a:spLocks noGrp="1" noRot="1" noChangeAspect="1"/>
          </p:cNvSpPr>
          <p:nvPr>
            <p:ph type="sldImg"/>
          </p:nvPr>
        </p:nvSpPr>
        <p:spPr bwMode="auto">
          <a:noFill/>
          <a:ln>
            <a:solidFill>
              <a:srgbClr val="000000"/>
            </a:solidFill>
            <a:miter lim="800000"/>
            <a:headEnd/>
            <a:tailEnd/>
          </a:ln>
        </p:spPr>
      </p:sp>
      <p:sp>
        <p:nvSpPr>
          <p:cNvPr id="2355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355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080A1DC-F9D8-4106-9629-E4BB7ED216E0}" type="slidenum">
              <a:rPr lang="ru-RU" smtClean="0"/>
              <a:pPr fontAlgn="base">
                <a:spcBef>
                  <a:spcPct val="0"/>
                </a:spcBef>
                <a:spcAft>
                  <a:spcPct val="0"/>
                </a:spcAft>
              </a:pPr>
              <a:t>5</a:t>
            </a:fld>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Образ слайда 1"/>
          <p:cNvSpPr>
            <a:spLocks noGrp="1" noRot="1" noChangeAspect="1"/>
          </p:cNvSpPr>
          <p:nvPr>
            <p:ph type="sldImg"/>
          </p:nvPr>
        </p:nvSpPr>
        <p:spPr bwMode="auto">
          <a:noFill/>
          <a:ln>
            <a:solidFill>
              <a:srgbClr val="000000"/>
            </a:solidFill>
            <a:miter lim="800000"/>
            <a:headEnd/>
            <a:tailEnd/>
          </a:ln>
        </p:spPr>
      </p:sp>
      <p:sp>
        <p:nvSpPr>
          <p:cNvPr id="2560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560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A2F8A17-C2D7-4E26-9F7B-257D32B55B17}" type="slidenum">
              <a:rPr lang="ru-RU" smtClean="0"/>
              <a:pPr fontAlgn="base">
                <a:spcBef>
                  <a:spcPct val="0"/>
                </a:spcBef>
                <a:spcAft>
                  <a:spcPct val="0"/>
                </a:spcAft>
              </a:pPr>
              <a:t>6</a:t>
            </a:fld>
            <a:endParaRPr lang="ru-R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Образ слайда 1"/>
          <p:cNvSpPr>
            <a:spLocks noGrp="1" noRot="1" noChangeAspect="1"/>
          </p:cNvSpPr>
          <p:nvPr>
            <p:ph type="sldImg"/>
          </p:nvPr>
        </p:nvSpPr>
        <p:spPr bwMode="auto">
          <a:noFill/>
          <a:ln>
            <a:solidFill>
              <a:srgbClr val="000000"/>
            </a:solidFill>
            <a:miter lim="800000"/>
            <a:headEnd/>
            <a:tailEnd/>
          </a:ln>
        </p:spPr>
      </p:sp>
      <p:sp>
        <p:nvSpPr>
          <p:cNvPr id="2765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765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A9E4AB3-2AEF-414C-97DE-AA9A9E12F886}" type="slidenum">
              <a:rPr lang="ru-RU" smtClean="0"/>
              <a:pPr fontAlgn="base">
                <a:spcBef>
                  <a:spcPct val="0"/>
                </a:spcBef>
                <a:spcAft>
                  <a:spcPct val="0"/>
                </a:spcAft>
              </a:pPr>
              <a:t>7</a:t>
            </a:fld>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Образ слайда 1"/>
          <p:cNvSpPr>
            <a:spLocks noGrp="1" noRot="1" noChangeAspect="1"/>
          </p:cNvSpPr>
          <p:nvPr>
            <p:ph type="sldImg"/>
          </p:nvPr>
        </p:nvSpPr>
        <p:spPr bwMode="auto">
          <a:noFill/>
          <a:ln>
            <a:solidFill>
              <a:srgbClr val="000000"/>
            </a:solidFill>
            <a:miter lim="800000"/>
            <a:headEnd/>
            <a:tailEnd/>
          </a:ln>
        </p:spPr>
      </p:sp>
      <p:sp>
        <p:nvSpPr>
          <p:cNvPr id="2969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969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98334E6-5D80-46C6-A439-69122802A0D3}" type="slidenum">
              <a:rPr lang="ru-RU" smtClean="0"/>
              <a:pPr fontAlgn="base">
                <a:spcBef>
                  <a:spcPct val="0"/>
                </a:spcBef>
                <a:spcAft>
                  <a:spcPct val="0"/>
                </a:spcAft>
              </a:pPr>
              <a:t>8</a:t>
            </a:fld>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Образ слайда 1"/>
          <p:cNvSpPr>
            <a:spLocks noGrp="1" noRot="1" noChangeAspect="1"/>
          </p:cNvSpPr>
          <p:nvPr>
            <p:ph type="sldImg"/>
          </p:nvPr>
        </p:nvSpPr>
        <p:spPr bwMode="auto">
          <a:noFill/>
          <a:ln>
            <a:solidFill>
              <a:srgbClr val="000000"/>
            </a:solidFill>
            <a:miter lim="800000"/>
            <a:headEnd/>
            <a:tailEnd/>
          </a:ln>
        </p:spPr>
      </p:sp>
      <p:sp>
        <p:nvSpPr>
          <p:cNvPr id="3174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174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A434479-2A08-4D7B-9636-63AD9345A223}" type="slidenum">
              <a:rPr lang="ru-RU" smtClean="0"/>
              <a:pPr fontAlgn="base">
                <a:spcBef>
                  <a:spcPct val="0"/>
                </a:spcBef>
                <a:spcAft>
                  <a:spcPct val="0"/>
                </a:spcAft>
              </a:pPr>
              <a:t>9</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lvl1pPr>
              <a:defRPr/>
            </a:lvl1pPr>
          </a:lstStyle>
          <a:p>
            <a:pPr>
              <a:defRPr/>
            </a:pPr>
            <a:fld id="{3F8E70B7-AC8F-44F5-B0AA-67C9EA97A359}" type="datetimeFigureOut">
              <a:rPr lang="ru-RU"/>
              <a:pPr>
                <a:defRPr/>
              </a:pPr>
              <a:t>27.05.2017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9E0D85A-F959-40FF-A6A0-A135882D779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A6190ACA-4CF0-432F-A3BB-32CA2ACCD933}" type="datetimeFigureOut">
              <a:rPr lang="ru-RU"/>
              <a:pPr>
                <a:defRPr/>
              </a:pPr>
              <a:t>27.05.2017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FCCB768-99AB-43C7-B1C8-260700E6235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DA024C3C-22F8-46C8-8328-FF68D110021E}" type="datetimeFigureOut">
              <a:rPr lang="ru-RU"/>
              <a:pPr>
                <a:defRPr/>
              </a:pPr>
              <a:t>27.05.2017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025D995-43FF-426D-8968-C7760EB50D9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a:defRPr/>
            </a:lvl1pPr>
          </a:lstStyle>
          <a:p>
            <a:pPr>
              <a:defRPr/>
            </a:pPr>
            <a:fld id="{CD74A5CB-FDA5-4533-B30F-7602B7D2FB3F}" type="datetimeFigureOut">
              <a:rPr lang="ru-RU"/>
              <a:pPr>
                <a:defRPr/>
              </a:pPr>
              <a:t>27.05.2017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0AB516D-F3C5-4781-91CC-0BB60573886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a:defRPr/>
            </a:lvl1pPr>
          </a:lstStyle>
          <a:p>
            <a:pPr>
              <a:defRPr/>
            </a:pPr>
            <a:fld id="{28F4B5E6-194B-4CA1-85FD-F11FC686E1E4}" type="datetimeFigureOut">
              <a:rPr lang="ru-RU"/>
              <a:pPr>
                <a:defRPr/>
              </a:pPr>
              <a:t>27.05.2017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278D2F7-9D61-41F7-93C7-169E3269C71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4F0EBC2E-A9A2-4D1D-B634-99C4E2BA585D}" type="datetimeFigureOut">
              <a:rPr lang="ru-RU"/>
              <a:pPr>
                <a:defRPr/>
              </a:pPr>
              <a:t>27.05.2017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54CE79C-BCB2-4E82-A2B1-0828E49D93E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CDFF9A9A-44C3-4E4C-818D-3CFA6ED9144F}" type="datetimeFigureOut">
              <a:rPr lang="ru-RU"/>
              <a:pPr>
                <a:defRPr/>
              </a:pPr>
              <a:t>27.05.2017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ED0BC7B3-8C60-406E-8028-C920B7DA673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3"/>
          <p:cNvSpPr>
            <a:spLocks noGrp="1"/>
          </p:cNvSpPr>
          <p:nvPr>
            <p:ph type="dt" sz="half" idx="10"/>
          </p:nvPr>
        </p:nvSpPr>
        <p:spPr/>
        <p:txBody>
          <a:bodyPr/>
          <a:lstStyle>
            <a:lvl1pPr>
              <a:defRPr/>
            </a:lvl1pPr>
          </a:lstStyle>
          <a:p>
            <a:pPr>
              <a:defRPr/>
            </a:pPr>
            <a:fld id="{346D0DA0-C746-46EC-A228-3E3FD63BDB81}" type="datetimeFigureOut">
              <a:rPr lang="ru-RU"/>
              <a:pPr>
                <a:defRPr/>
              </a:pPr>
              <a:t>27.05.2017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B93B10F2-0B63-4082-B770-D375D4284A7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1CCC78BB-9E38-48F3-A129-B73B7B21BF78}" type="datetimeFigureOut">
              <a:rPr lang="ru-RU"/>
              <a:pPr>
                <a:defRPr/>
              </a:pPr>
              <a:t>27.05.2017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63003AE1-F7E6-4A76-8152-B95098179FB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B42197A2-9035-42BD-AB1C-0EF7DAE96B0B}" type="datetimeFigureOut">
              <a:rPr lang="ru-RU"/>
              <a:pPr>
                <a:defRPr/>
              </a:pPr>
              <a:t>27.05.2017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98310C7-EDFE-4686-9D5B-6295FF0A408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3"/>
          <p:cNvSpPr>
            <a:spLocks noGrp="1"/>
          </p:cNvSpPr>
          <p:nvPr>
            <p:ph type="dt" sz="half" idx="10"/>
          </p:nvPr>
        </p:nvSpPr>
        <p:spPr/>
        <p:txBody>
          <a:bodyPr/>
          <a:lstStyle>
            <a:lvl1pPr>
              <a:defRPr/>
            </a:lvl1pPr>
          </a:lstStyle>
          <a:p>
            <a:pPr>
              <a:defRPr/>
            </a:pPr>
            <a:fld id="{931F5C0D-62B1-4097-9415-C51270311438}" type="datetimeFigureOut">
              <a:rPr lang="ru-RU"/>
              <a:pPr>
                <a:defRPr/>
              </a:pPr>
              <a:t>27.05.2017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DFB8AC4-98CD-43D9-8AF4-FBFDCDD2A7E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15CA037-A333-40AB-9210-67AC756FED57}" type="datetimeFigureOut">
              <a:rPr lang="ru-RU"/>
              <a:pPr>
                <a:defRPr/>
              </a:pPr>
              <a:t>27.05.2017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371779F-DDCB-434D-950D-6A0C5D2254F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a:defRPr>
      </a:lvl2pPr>
      <a:lvl3pPr algn="l" rtl="0" fontAlgn="base">
        <a:lnSpc>
          <a:spcPct val="90000"/>
        </a:lnSpc>
        <a:spcBef>
          <a:spcPct val="0"/>
        </a:spcBef>
        <a:spcAft>
          <a:spcPct val="0"/>
        </a:spcAft>
        <a:defRPr sz="4400">
          <a:solidFill>
            <a:schemeClr val="tx1"/>
          </a:solidFill>
          <a:latin typeface="Calibri Light"/>
        </a:defRPr>
      </a:lvl3pPr>
      <a:lvl4pPr algn="l" rtl="0" fontAlgn="base">
        <a:lnSpc>
          <a:spcPct val="90000"/>
        </a:lnSpc>
        <a:spcBef>
          <a:spcPct val="0"/>
        </a:spcBef>
        <a:spcAft>
          <a:spcPct val="0"/>
        </a:spcAft>
        <a:defRPr sz="4400">
          <a:solidFill>
            <a:schemeClr val="tx1"/>
          </a:solidFill>
          <a:latin typeface="Calibri Light"/>
        </a:defRPr>
      </a:lvl4pPr>
      <a:lvl5pPr algn="l" rtl="0" fontAlgn="base">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3" descr="sh_ex2_storyboard-0-1280-0-1024.jpg"/>
          <p:cNvPicPr>
            <a:picLocks noChangeAspect="1"/>
          </p:cNvPicPr>
          <p:nvPr/>
        </p:nvPicPr>
        <p:blipFill>
          <a:blip r:embed="rId3"/>
          <a:srcRect/>
          <a:stretch>
            <a:fillRect/>
          </a:stretch>
        </p:blipFill>
        <p:spPr bwMode="auto">
          <a:xfrm>
            <a:off x="-14288" y="-14288"/>
            <a:ext cx="12295188" cy="7021513"/>
          </a:xfrm>
          <a:prstGeom prst="rect">
            <a:avLst/>
          </a:prstGeom>
          <a:noFill/>
          <a:ln w="9525">
            <a:noFill/>
            <a:miter lim="800000"/>
            <a:headEnd/>
            <a:tailEnd/>
          </a:ln>
        </p:spPr>
      </p:pic>
      <p:sp>
        <p:nvSpPr>
          <p:cNvPr id="14338" name="Заголовок 1"/>
          <p:cNvSpPr>
            <a:spLocks noGrp="1"/>
          </p:cNvSpPr>
          <p:nvPr>
            <p:ph type="ctrTitle"/>
          </p:nvPr>
        </p:nvSpPr>
        <p:spPr>
          <a:xfrm>
            <a:off x="1524000" y="2084388"/>
            <a:ext cx="9144000" cy="2387600"/>
          </a:xfrm>
        </p:spPr>
        <p:txBody>
          <a:bodyPr/>
          <a:lstStyle/>
          <a:p>
            <a:r>
              <a:rPr lang="ru-RU" sz="8000" smtClean="0">
                <a:solidFill>
                  <a:srgbClr val="FFFFFF"/>
                </a:solidFill>
              </a:rPr>
              <a:t>Sherlock Holmes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Заголовок 1"/>
          <p:cNvSpPr>
            <a:spLocks noGrp="1"/>
          </p:cNvSpPr>
          <p:nvPr>
            <p:ph type="title"/>
          </p:nvPr>
        </p:nvSpPr>
        <p:spPr>
          <a:xfrm>
            <a:off x="3079750" y="260350"/>
            <a:ext cx="10515600" cy="1325563"/>
          </a:xfrm>
        </p:spPr>
        <p:txBody>
          <a:bodyPr/>
          <a:lstStyle/>
          <a:p>
            <a:r>
              <a:rPr lang="ru-RU" smtClean="0"/>
              <a:t>221B Baker street</a:t>
            </a:r>
          </a:p>
        </p:txBody>
      </p:sp>
      <p:sp>
        <p:nvSpPr>
          <p:cNvPr id="3" name="Объект 2"/>
          <p:cNvSpPr>
            <a:spLocks noGrp="1"/>
          </p:cNvSpPr>
          <p:nvPr>
            <p:ph idx="1"/>
          </p:nvPr>
        </p:nvSpPr>
        <p:spPr>
          <a:xfrm>
            <a:off x="341313" y="1841500"/>
            <a:ext cx="5567362" cy="5162550"/>
          </a:xfrm>
        </p:spPr>
        <p:txBody>
          <a:bodyPr rtlCol="0">
            <a:normAutofit fontScale="77500" lnSpcReduction="20000"/>
          </a:bodyPr>
          <a:lstStyle/>
          <a:p>
            <a:pPr marL="0" indent="0" fontAlgn="auto">
              <a:spcAft>
                <a:spcPts val="0"/>
              </a:spcAft>
              <a:buFont typeface="Arial" panose="020B0604020202020204" pitchFamily="34" charset="0"/>
              <a:buNone/>
              <a:defRPr/>
            </a:pPr>
            <a:r>
              <a:rPr lang="ru-RU" dirty="0">
                <a:latin typeface="Tahoma" charset="0"/>
              </a:rPr>
              <a:t/>
            </a:r>
            <a:br>
              <a:rPr lang="ru-RU" dirty="0">
                <a:latin typeface="Tahoma" charset="0"/>
              </a:rPr>
            </a:br>
            <a:r>
              <a:rPr lang="ru-RU" dirty="0">
                <a:latin typeface="Tahoma" charset="0"/>
              </a:rPr>
              <a:t>Как упоминается во многих повестях и рассказах </a:t>
            </a:r>
            <a:r>
              <a:rPr lang="ru-RU" dirty="0" err="1">
                <a:latin typeface="Tahoma" charset="0"/>
              </a:rPr>
              <a:t>Конан-Дойля</a:t>
            </a:r>
            <a:r>
              <a:rPr lang="ru-RU" dirty="0">
                <a:latin typeface="Tahoma" charset="0"/>
              </a:rPr>
              <a:t>, Шерлок Холмс проживал в Лондоне на Беккер-Стрит, 221Б. По этому адресу на имя Шерлока Холмса до сих пор продолжают поступать многочисленные письма. Ранее в фирме </a:t>
            </a:r>
            <a:r>
              <a:rPr lang="af-ZA" dirty="0" err="1">
                <a:latin typeface="Tahoma" charset="0"/>
              </a:rPr>
              <a:t>Abbey</a:t>
            </a:r>
            <a:r>
              <a:rPr lang="ru-RU" dirty="0">
                <a:latin typeface="Tahoma" charset="0"/>
              </a:rPr>
              <a:t> </a:t>
            </a:r>
            <a:r>
              <a:rPr lang="af-ZA" dirty="0" err="1">
                <a:latin typeface="Tahoma" charset="0"/>
              </a:rPr>
              <a:t>National</a:t>
            </a:r>
            <a:r>
              <a:rPr lang="ru-RU" dirty="0">
                <a:latin typeface="Tahoma" charset="0"/>
              </a:rPr>
              <a:t>, расположенной по этому адресу, даже существовала должность сотрудника для обработки писем Шерлоку Холмсу. Впоследствии адрес «Бейкер-стрит, 221b» был официально присвоен дому, в котором расположился музей Шерлока Холмса в виде его квартиры (несмотря на то, что для этого пришлось нарушить порядок нумерации домов на улице, поскольку фактически это дом 239).</a:t>
            </a:r>
          </a:p>
        </p:txBody>
      </p:sp>
      <p:pic>
        <p:nvPicPr>
          <p:cNvPr id="32772" name="Рисунок 3" descr="i.jpg"/>
          <p:cNvPicPr>
            <a:picLocks noChangeAspect="1"/>
          </p:cNvPicPr>
          <p:nvPr/>
        </p:nvPicPr>
        <p:blipFill>
          <a:blip r:embed="rId4"/>
          <a:srcRect/>
          <a:stretch>
            <a:fillRect/>
          </a:stretch>
        </p:blipFill>
        <p:spPr bwMode="auto">
          <a:xfrm>
            <a:off x="6183313" y="2489200"/>
            <a:ext cx="4803775" cy="3206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280988" y="44450"/>
            <a:ext cx="10515600" cy="1325563"/>
          </a:xfrm>
        </p:spPr>
        <p:txBody>
          <a:bodyPr/>
          <a:lstStyle/>
          <a:p>
            <a:r>
              <a:rPr lang="af-ZA" smtClean="0"/>
              <a:t>         The Sherlock Holmes Museum </a:t>
            </a:r>
            <a:endParaRPr lang="ru-RU" smtClean="0"/>
          </a:p>
        </p:txBody>
      </p:sp>
      <p:sp>
        <p:nvSpPr>
          <p:cNvPr id="3" name="Объект 2"/>
          <p:cNvSpPr>
            <a:spLocks noGrp="1"/>
          </p:cNvSpPr>
          <p:nvPr>
            <p:ph idx="1"/>
          </p:nvPr>
        </p:nvSpPr>
        <p:spPr>
          <a:xfrm>
            <a:off x="160338" y="1584325"/>
            <a:ext cx="5267325" cy="5073650"/>
          </a:xfrm>
        </p:spPr>
        <p:txBody>
          <a:bodyPr rtlCol="0">
            <a:normAutofit fontScale="85000" lnSpcReduction="10000"/>
          </a:bodyPr>
          <a:lstStyle/>
          <a:p>
            <a:pPr marL="0" indent="0" fontAlgn="auto">
              <a:spcAft>
                <a:spcPts val="0"/>
              </a:spcAft>
              <a:buFont typeface="Arial" panose="020B0604020202020204" pitchFamily="34" charset="0"/>
              <a:buNone/>
              <a:defRPr/>
            </a:pPr>
            <a:r>
              <a:rPr lang="ru-RU" b="1" i="1" dirty="0">
                <a:solidFill>
                  <a:srgbClr val="252525"/>
                </a:solidFill>
              </a:rPr>
              <a:t>Музей Шерлока Холмса</a:t>
            </a:r>
            <a:r>
              <a:rPr lang="ru-RU" i="1" dirty="0">
                <a:solidFill>
                  <a:srgbClr val="252525"/>
                </a:solidFill>
              </a:rPr>
              <a:t> — </a:t>
            </a:r>
            <a:r>
              <a:rPr lang="ru-RU" dirty="0">
                <a:solidFill>
                  <a:srgbClr val="0B0080"/>
                </a:solidFill>
              </a:rPr>
              <a:t>лондонский</a:t>
            </a:r>
            <a:r>
              <a:rPr lang="ru-RU" dirty="0">
                <a:solidFill>
                  <a:srgbClr val="252525"/>
                </a:solidFill>
              </a:rPr>
              <a:t> </a:t>
            </a:r>
            <a:r>
              <a:rPr lang="ru-RU" dirty="0">
                <a:solidFill>
                  <a:srgbClr val="A55858"/>
                </a:solidFill>
              </a:rPr>
              <a:t>дом-музей</a:t>
            </a:r>
            <a:r>
              <a:rPr lang="ru-RU" dirty="0">
                <a:solidFill>
                  <a:srgbClr val="252525"/>
                </a:solidFill>
              </a:rPr>
              <a:t> легендарного </a:t>
            </a:r>
            <a:r>
              <a:rPr lang="ru-RU" dirty="0">
                <a:solidFill>
                  <a:srgbClr val="0B0080"/>
                </a:solidFill>
              </a:rPr>
              <a:t>сыщика</a:t>
            </a:r>
            <a:r>
              <a:rPr lang="ru-RU" dirty="0">
                <a:solidFill>
                  <a:srgbClr val="252525"/>
                </a:solidFill>
              </a:rPr>
              <a:t> </a:t>
            </a:r>
            <a:r>
              <a:rPr lang="ru-RU" dirty="0">
                <a:solidFill>
                  <a:srgbClr val="0B0080"/>
                </a:solidFill>
              </a:rPr>
              <a:t>Шерлока Холмса</a:t>
            </a:r>
            <a:r>
              <a:rPr lang="ru-RU" dirty="0">
                <a:solidFill>
                  <a:srgbClr val="252525"/>
                </a:solidFill>
              </a:rPr>
              <a:t>, литературного </a:t>
            </a:r>
            <a:r>
              <a:rPr lang="ru-RU" dirty="0">
                <a:solidFill>
                  <a:srgbClr val="0B0080"/>
                </a:solidFill>
              </a:rPr>
              <a:t>персонаж</a:t>
            </a:r>
            <a:r>
              <a:rPr lang="ru-RU" dirty="0">
                <a:solidFill>
                  <a:srgbClr val="252525"/>
                </a:solidFill>
              </a:rPr>
              <a:t>. </a:t>
            </a:r>
          </a:p>
          <a:p>
            <a:pPr marL="0" indent="0" fontAlgn="auto">
              <a:spcAft>
                <a:spcPts val="0"/>
              </a:spcAft>
              <a:buFont typeface="Arial" panose="020B0604020202020204" pitchFamily="34" charset="0"/>
              <a:buNone/>
              <a:defRPr/>
            </a:pPr>
            <a:r>
              <a:rPr lang="ru-RU" dirty="0">
                <a:solidFill>
                  <a:srgbClr val="0B0080"/>
                </a:solidFill>
              </a:rPr>
              <a:t>Музей находится на Бейкер-стрит, неподалёку от одноимённой станции Лондонского метро, примерно на полпути от пересечения Бейкер-стрит с </a:t>
            </a:r>
            <a:r>
              <a:rPr lang="ru-RU" dirty="0" err="1">
                <a:solidFill>
                  <a:srgbClr val="0B0080"/>
                </a:solidFill>
              </a:rPr>
              <a:t>Мэрилебон-роуд</a:t>
            </a:r>
            <a:r>
              <a:rPr lang="ru-RU" dirty="0">
                <a:solidFill>
                  <a:srgbClr val="0B0080"/>
                </a:solidFill>
              </a:rPr>
              <a:t> к </a:t>
            </a:r>
            <a:r>
              <a:rPr lang="ru-RU" dirty="0" err="1">
                <a:solidFill>
                  <a:srgbClr val="0B0080"/>
                </a:solidFill>
              </a:rPr>
              <a:t>Риджентс</a:t>
            </a:r>
            <a:r>
              <a:rPr lang="ru-RU" dirty="0">
                <a:solidFill>
                  <a:srgbClr val="0B0080"/>
                </a:solidFill>
              </a:rPr>
              <a:t>-парку. Располагается музей в четырёхэтажном доме в викторианском стиле. Дом построен в 1815 году и внесён в список зданий Её Величества, представляющих архитектурную и историческую ценность, 2-го класса.</a:t>
            </a:r>
            <a:endParaRPr lang="ru-RU" dirty="0">
              <a:solidFill>
                <a:srgbClr val="252525"/>
              </a:solidFill>
            </a:endParaRPr>
          </a:p>
        </p:txBody>
      </p:sp>
      <p:pic>
        <p:nvPicPr>
          <p:cNvPr id="34820" name="Рисунок 3" descr="1024px-Sherlock_Holmes_Museum_Study_3.jpg"/>
          <p:cNvPicPr>
            <a:picLocks noChangeAspect="1"/>
          </p:cNvPicPr>
          <p:nvPr/>
        </p:nvPicPr>
        <p:blipFill>
          <a:blip r:embed="rId4"/>
          <a:srcRect/>
          <a:stretch>
            <a:fillRect/>
          </a:stretch>
        </p:blipFill>
        <p:spPr bwMode="auto">
          <a:xfrm>
            <a:off x="5626100" y="4497388"/>
            <a:ext cx="2954338" cy="2217737"/>
          </a:xfrm>
          <a:prstGeom prst="rect">
            <a:avLst/>
          </a:prstGeom>
          <a:noFill/>
          <a:ln w="9525">
            <a:noFill/>
            <a:miter lim="800000"/>
            <a:headEnd/>
            <a:tailEnd/>
          </a:ln>
        </p:spPr>
      </p:pic>
      <p:pic>
        <p:nvPicPr>
          <p:cNvPr id="34821" name="Рисунок 5" descr="Sherlock_Holmes_Museum.jpg"/>
          <p:cNvPicPr>
            <a:picLocks noChangeAspect="1"/>
          </p:cNvPicPr>
          <p:nvPr/>
        </p:nvPicPr>
        <p:blipFill>
          <a:blip r:embed="rId5"/>
          <a:srcRect/>
          <a:stretch>
            <a:fillRect/>
          </a:stretch>
        </p:blipFill>
        <p:spPr bwMode="auto">
          <a:xfrm>
            <a:off x="5467350" y="1228725"/>
            <a:ext cx="4291013" cy="3214688"/>
          </a:xfrm>
          <a:prstGeom prst="rect">
            <a:avLst/>
          </a:prstGeom>
          <a:noFill/>
          <a:ln w="9525">
            <a:noFill/>
            <a:miter lim="800000"/>
            <a:headEnd/>
            <a:tailEnd/>
          </a:ln>
        </p:spPr>
      </p:pic>
      <p:pic>
        <p:nvPicPr>
          <p:cNvPr id="34822" name="Рисунок 4" descr="Baker_Street_1890-2010's.png"/>
          <p:cNvPicPr>
            <a:picLocks noChangeAspect="1"/>
          </p:cNvPicPr>
          <p:nvPr/>
        </p:nvPicPr>
        <p:blipFill>
          <a:blip r:embed="rId6"/>
          <a:srcRect/>
          <a:stretch>
            <a:fillRect/>
          </a:stretch>
        </p:blipFill>
        <p:spPr bwMode="auto">
          <a:xfrm>
            <a:off x="8875713" y="3781425"/>
            <a:ext cx="3089275" cy="308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1495425" y="123825"/>
            <a:ext cx="7974013" cy="769938"/>
          </a:xfrm>
        </p:spPr>
        <p:txBody>
          <a:bodyPr/>
          <a:lstStyle/>
          <a:p>
            <a:r>
              <a:rPr lang="ru-RU" smtClean="0"/>
              <a:t>Создатель Шерлока Холмса</a:t>
            </a:r>
          </a:p>
        </p:txBody>
      </p:sp>
      <p:sp>
        <p:nvSpPr>
          <p:cNvPr id="16387" name="Объект 2"/>
          <p:cNvSpPr>
            <a:spLocks noGrp="1"/>
          </p:cNvSpPr>
          <p:nvPr>
            <p:ph idx="1"/>
          </p:nvPr>
        </p:nvSpPr>
        <p:spPr>
          <a:xfrm>
            <a:off x="458788" y="1204913"/>
            <a:ext cx="7823200" cy="5735637"/>
          </a:xfrm>
        </p:spPr>
        <p:txBody>
          <a:bodyPr/>
          <a:lstStyle/>
          <a:p>
            <a:pPr marL="0" indent="0">
              <a:buFont typeface="Arial" charset="0"/>
              <a:buNone/>
            </a:pPr>
            <a:r>
              <a:rPr lang="ru-RU" sz="3200" b="1" i="1" smtClean="0">
                <a:solidFill>
                  <a:srgbClr val="000000"/>
                </a:solidFill>
                <a:latin typeface="Consolas" pitchFamily="49" charset="0"/>
              </a:rPr>
              <a:t>Сэр А́ртур Игне́йшус Ко́нан Дойл </a:t>
            </a:r>
            <a:r>
              <a:rPr lang="ru-RU" sz="3200" i="1" smtClean="0">
                <a:solidFill>
                  <a:srgbClr val="000000"/>
                </a:solidFill>
                <a:latin typeface="Consolas" pitchFamily="49" charset="0"/>
              </a:rPr>
              <a:t>(англ. Sir Arthur Ignatius Conan Doyle) </a:t>
            </a:r>
            <a:r>
              <a:rPr lang="ru-RU" sz="3200" smtClean="0">
                <a:solidFill>
                  <a:srgbClr val="000000"/>
                </a:solidFill>
                <a:latin typeface="Consolas" pitchFamily="49" charset="0"/>
              </a:rPr>
              <a:t>22 мая 1859, Эдинбург — 7 июля 1930, Кроуборо, Суссекс — английский писатель (по образованию врач), автор многочисленных произведений. Создатель классических персонажей литературы: гениального сыщика Шерлока Холмса, эксцентричного профессора Челленджера, бравого кавалерийского офицера Жерара.</a:t>
            </a:r>
          </a:p>
        </p:txBody>
      </p:sp>
      <p:pic>
        <p:nvPicPr>
          <p:cNvPr id="16388" name="Рисунок 3" descr="560a1e862af0f.jpg"/>
          <p:cNvPicPr>
            <a:picLocks noChangeAspect="1"/>
          </p:cNvPicPr>
          <p:nvPr/>
        </p:nvPicPr>
        <p:blipFill>
          <a:blip r:embed="rId4"/>
          <a:srcRect/>
          <a:stretch>
            <a:fillRect/>
          </a:stretch>
        </p:blipFill>
        <p:spPr bwMode="auto">
          <a:xfrm>
            <a:off x="8220075" y="1512888"/>
            <a:ext cx="3322638" cy="4914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1313" y="1582738"/>
            <a:ext cx="10817225" cy="1506537"/>
          </a:xfrm>
        </p:spPr>
        <p:txBody>
          <a:bodyPr rtlCol="0">
            <a:normAutofit fontScale="90000"/>
          </a:bodyPr>
          <a:lstStyle/>
          <a:p>
            <a:pPr fontAlgn="auto">
              <a:spcAft>
                <a:spcPts val="0"/>
              </a:spcAft>
              <a:defRPr/>
            </a:pPr>
            <a:r>
              <a:rPr lang="ru-RU" dirty="0" err="1"/>
              <a:t>Sherlock</a:t>
            </a:r>
            <a:r>
              <a:rPr lang="ru-RU" dirty="0"/>
              <a:t> </a:t>
            </a:r>
            <a:r>
              <a:rPr lang="ru-RU" dirty="0" err="1"/>
              <a:t>Holmes</a:t>
            </a:r>
            <a:r>
              <a:rPr lang="ru-RU" dirty="0"/>
              <a:t> (</a:t>
            </a:r>
            <a:r>
              <a:rPr lang="ru-RU" b="1" dirty="0" err="1">
                <a:solidFill>
                  <a:srgbClr val="252525"/>
                </a:solidFill>
              </a:rPr>
              <a:t>Ше́рлок</a:t>
            </a:r>
            <a:r>
              <a:rPr lang="ru-RU" b="1" dirty="0">
                <a:solidFill>
                  <a:srgbClr val="252525"/>
                </a:solidFill>
              </a:rPr>
              <a:t> Холмс) </a:t>
            </a:r>
            <a:r>
              <a:rPr lang="ru-RU" dirty="0">
                <a:solidFill>
                  <a:srgbClr val="252525"/>
                </a:solidFill>
              </a:rPr>
              <a:t>— литературный персонаж, созданный </a:t>
            </a:r>
            <a:r>
              <a:rPr lang="ru-RU" dirty="0">
                <a:solidFill>
                  <a:srgbClr val="0B0080"/>
                </a:solidFill>
              </a:rPr>
              <a:t>Артуром </a:t>
            </a:r>
            <a:r>
              <a:rPr lang="ru-RU" dirty="0" err="1">
                <a:solidFill>
                  <a:srgbClr val="0B0080"/>
                </a:solidFill>
              </a:rPr>
              <a:t>Конан</a:t>
            </a:r>
            <a:r>
              <a:rPr lang="ru-RU" dirty="0">
                <a:solidFill>
                  <a:srgbClr val="0B0080"/>
                </a:solidFill>
              </a:rPr>
              <a:t> Дойлом</a:t>
            </a:r>
            <a:r>
              <a:rPr lang="ru-RU" dirty="0">
                <a:solidFill>
                  <a:srgbClr val="252525"/>
                </a:solidFill>
              </a:rPr>
              <a:t>. Его произведения, посвящённые приключениям Шерлока Холмса, знаменитого </a:t>
            </a:r>
            <a:r>
              <a:rPr lang="ru-RU" dirty="0">
                <a:solidFill>
                  <a:srgbClr val="0B0080"/>
                </a:solidFill>
              </a:rPr>
              <a:t>лондонского</a:t>
            </a:r>
            <a:r>
              <a:rPr lang="ru-RU" dirty="0">
                <a:solidFill>
                  <a:srgbClr val="252525"/>
                </a:solidFill>
              </a:rPr>
              <a:t> частного детектива, считаются классикой детективного жанра.</a:t>
            </a:r>
            <a:r>
              <a:rPr lang="ru-RU" dirty="0">
                <a:solidFill>
                  <a:srgbClr val="000000"/>
                </a:solidFill>
              </a:rPr>
              <a:t>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51038" y="214313"/>
            <a:ext cx="8589962" cy="604837"/>
          </a:xfrm>
        </p:spPr>
        <p:txBody>
          <a:bodyPr rtlCol="0">
            <a:normAutofit fontScale="90000"/>
          </a:bodyPr>
          <a:lstStyle/>
          <a:p>
            <a:pPr fontAlgn="auto">
              <a:spcAft>
                <a:spcPts val="0"/>
              </a:spcAft>
              <a:defRPr/>
            </a:pPr>
            <a:r>
              <a:rPr lang="ru-RU" dirty="0"/>
              <a:t>Прототип создания Холмса. </a:t>
            </a:r>
          </a:p>
        </p:txBody>
      </p:sp>
      <p:sp>
        <p:nvSpPr>
          <p:cNvPr id="3" name="Объект 2"/>
          <p:cNvSpPr>
            <a:spLocks noGrp="1"/>
          </p:cNvSpPr>
          <p:nvPr>
            <p:ph idx="1"/>
          </p:nvPr>
        </p:nvSpPr>
        <p:spPr>
          <a:xfrm>
            <a:off x="93663" y="923925"/>
            <a:ext cx="6275387" cy="5510213"/>
          </a:xfrm>
        </p:spPr>
        <p:txBody>
          <a:bodyPr rtlCol="0">
            <a:normAutofit lnSpcReduction="10000"/>
          </a:bodyPr>
          <a:lstStyle/>
          <a:p>
            <a:pPr fontAlgn="auto">
              <a:spcAft>
                <a:spcPts val="0"/>
              </a:spcAft>
              <a:buFont typeface="Arial" panose="020B0604020202020204" pitchFamily="34" charset="0"/>
              <a:buChar char="•"/>
              <a:defRPr/>
            </a:pPr>
            <a:r>
              <a:rPr lang="ru-RU" dirty="0"/>
              <a:t> Прототипом Холмса считается доктор Джозеф Белл (</a:t>
            </a:r>
            <a:r>
              <a:rPr lang="ru-RU" dirty="0" err="1"/>
              <a:t>Dr</a:t>
            </a:r>
            <a:r>
              <a:rPr lang="ru-RU" dirty="0"/>
              <a:t>. </a:t>
            </a:r>
            <a:r>
              <a:rPr lang="ru-RU" dirty="0" err="1"/>
              <a:t>Joseph</a:t>
            </a:r>
            <a:r>
              <a:rPr lang="af-ZA" dirty="0"/>
              <a:t> Bell</a:t>
            </a:r>
            <a:r>
              <a:rPr lang="ru-RU" dirty="0"/>
              <a:t>)-хирург, преподаватель </a:t>
            </a:r>
            <a:r>
              <a:rPr lang="ru-RU" dirty="0" err="1"/>
              <a:t>Эдинбургскго</a:t>
            </a:r>
            <a:r>
              <a:rPr lang="ru-RU" dirty="0"/>
              <a:t> университета. </a:t>
            </a:r>
          </a:p>
          <a:p>
            <a:pPr fontAlgn="auto">
              <a:spcAft>
                <a:spcPts val="0"/>
              </a:spcAft>
              <a:buFont typeface="Arial" panose="020B0604020202020204" pitchFamily="34" charset="0"/>
              <a:buChar char="•"/>
              <a:defRPr/>
            </a:pPr>
            <a:r>
              <a:rPr lang="ru-RU" dirty="0"/>
              <a:t>Не учись в свое время Дойл у доктора Белла, возможно, Холмс так никогда и не был бы придуман. А все из-за необыкновенной способности понимать о пациенте все с первого взгляда по незначительным деталям. </a:t>
            </a:r>
            <a:r>
              <a:rPr lang="ru-RU" dirty="0" err="1"/>
              <a:t>Конан</a:t>
            </a:r>
            <a:r>
              <a:rPr lang="ru-RU" dirty="0"/>
              <a:t> Дойл "списал" с Джозефа не только метод Холмса, но и порывистую походку героя, его эксцентричные манеры, острый взгляд и орлиный профиль.  </a:t>
            </a:r>
          </a:p>
        </p:txBody>
      </p:sp>
      <p:pic>
        <p:nvPicPr>
          <p:cNvPr id="20484" name="Рисунок 3" descr="josephbell.gif"/>
          <p:cNvPicPr>
            <a:picLocks noChangeAspect="1"/>
          </p:cNvPicPr>
          <p:nvPr/>
        </p:nvPicPr>
        <p:blipFill>
          <a:blip r:embed="rId4"/>
          <a:srcRect/>
          <a:stretch>
            <a:fillRect/>
          </a:stretch>
        </p:blipFill>
        <p:spPr bwMode="auto">
          <a:xfrm>
            <a:off x="6523038" y="923925"/>
            <a:ext cx="2921000" cy="4341813"/>
          </a:xfrm>
          <a:prstGeom prst="rect">
            <a:avLst/>
          </a:prstGeom>
          <a:noFill/>
          <a:ln w="9525">
            <a:noFill/>
            <a:miter lim="800000"/>
            <a:headEnd/>
            <a:tailEnd/>
          </a:ln>
        </p:spPr>
      </p:pic>
      <p:pic>
        <p:nvPicPr>
          <p:cNvPr id="20485" name="Рисунок 4" descr="KMO_088734_00203_1_t210.jpg"/>
          <p:cNvPicPr>
            <a:picLocks noChangeAspect="1"/>
          </p:cNvPicPr>
          <p:nvPr/>
        </p:nvPicPr>
        <p:blipFill>
          <a:blip r:embed="rId5"/>
          <a:srcRect/>
          <a:stretch>
            <a:fillRect/>
          </a:stretch>
        </p:blipFill>
        <p:spPr bwMode="auto">
          <a:xfrm>
            <a:off x="9115425" y="3303588"/>
            <a:ext cx="2743200" cy="337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1393825" y="49213"/>
            <a:ext cx="8575675" cy="903287"/>
          </a:xfrm>
        </p:spPr>
        <p:txBody>
          <a:bodyPr/>
          <a:lstStyle/>
          <a:p>
            <a:r>
              <a:rPr lang="ru-RU" smtClean="0"/>
              <a:t>Биография Шерлока Холмса. </a:t>
            </a:r>
          </a:p>
        </p:txBody>
      </p:sp>
      <p:sp>
        <p:nvSpPr>
          <p:cNvPr id="3" name="Объект 2"/>
          <p:cNvSpPr>
            <a:spLocks noGrp="1"/>
          </p:cNvSpPr>
          <p:nvPr>
            <p:ph idx="1"/>
          </p:nvPr>
        </p:nvSpPr>
        <p:spPr>
          <a:xfrm>
            <a:off x="822325" y="1266825"/>
            <a:ext cx="5283200" cy="5387975"/>
          </a:xfrm>
        </p:spPr>
        <p:txBody>
          <a:bodyPr rtlCol="0">
            <a:normAutofit fontScale="62500" lnSpcReduction="20000"/>
          </a:bodyPr>
          <a:lstStyle/>
          <a:p>
            <a:pPr marL="0" indent="0" fontAlgn="auto">
              <a:spcAft>
                <a:spcPts val="0"/>
              </a:spcAft>
              <a:buFont typeface="Arial" panose="020B0604020202020204" pitchFamily="34" charset="0"/>
              <a:buNone/>
              <a:defRPr/>
            </a:pPr>
            <a:r>
              <a:rPr lang="ru-RU" sz="3600" dirty="0">
                <a:solidFill>
                  <a:srgbClr val="191204"/>
                </a:solidFill>
                <a:latin typeface="Arial" charset="0"/>
              </a:rPr>
              <a:t> </a:t>
            </a:r>
          </a:p>
          <a:p>
            <a:pPr marL="0" indent="0" fontAlgn="auto">
              <a:spcAft>
                <a:spcPts val="0"/>
              </a:spcAft>
              <a:buFont typeface="Arial" panose="020B0604020202020204" pitchFamily="34" charset="0"/>
              <a:buNone/>
              <a:defRPr/>
            </a:pPr>
            <a:r>
              <a:rPr lang="ru-RU" sz="3600" dirty="0">
                <a:solidFill>
                  <a:srgbClr val="191204"/>
                </a:solidFill>
                <a:latin typeface="Arial" charset="0"/>
              </a:rPr>
              <a:t>1.Предположительно, Шерлок Холмс родился в 1854 году. </a:t>
            </a:r>
            <a:br>
              <a:rPr lang="ru-RU" sz="3600" dirty="0">
                <a:solidFill>
                  <a:srgbClr val="191204"/>
                </a:solidFill>
                <a:latin typeface="Arial" charset="0"/>
              </a:rPr>
            </a:br>
            <a:r>
              <a:rPr lang="ru-RU" sz="3600" dirty="0">
                <a:solidFill>
                  <a:srgbClr val="191204"/>
                </a:solidFill>
                <a:latin typeface="Arial"/>
              </a:rPr>
              <a:t>3.В </a:t>
            </a:r>
            <a:r>
              <a:rPr lang="ru-RU" sz="3600" dirty="0">
                <a:solidFill>
                  <a:srgbClr val="191204"/>
                </a:solidFill>
                <a:latin typeface="Arial" charset="0"/>
              </a:rPr>
              <a:t>1881 происходит знакомство Шерлока Холмса и доктора Ватсона.</a:t>
            </a:r>
            <a:r>
              <a:rPr lang="ru-RU" dirty="0">
                <a:solidFill>
                  <a:srgbClr val="191204"/>
                </a:solidFill>
                <a:latin typeface="Arial" charset="0"/>
              </a:rPr>
              <a:t/>
            </a:r>
            <a:br>
              <a:rPr lang="ru-RU" dirty="0">
                <a:solidFill>
                  <a:srgbClr val="191204"/>
                </a:solidFill>
                <a:latin typeface="Arial" charset="0"/>
              </a:rPr>
            </a:br>
            <a:r>
              <a:rPr lang="ru-RU" sz="3600" dirty="0">
                <a:solidFill>
                  <a:srgbClr val="191204"/>
                </a:solidFill>
                <a:latin typeface="Arial"/>
              </a:rPr>
              <a:t>5.В </a:t>
            </a:r>
            <a:r>
              <a:rPr lang="ru-RU" sz="3600" dirty="0">
                <a:solidFill>
                  <a:srgbClr val="191204"/>
                </a:solidFill>
                <a:latin typeface="Arial" charset="0"/>
              </a:rPr>
              <a:t>1891 у </a:t>
            </a:r>
            <a:r>
              <a:rPr lang="ru-RU" sz="3600" dirty="0" err="1">
                <a:solidFill>
                  <a:srgbClr val="191204"/>
                </a:solidFill>
                <a:latin typeface="Arial" charset="0"/>
              </a:rPr>
              <a:t>Рейхенбахского</a:t>
            </a:r>
            <a:r>
              <a:rPr lang="ru-RU" sz="3600" dirty="0">
                <a:solidFill>
                  <a:srgbClr val="191204"/>
                </a:solidFill>
                <a:latin typeface="Arial" charset="0"/>
              </a:rPr>
              <a:t> водопада после схватки с </a:t>
            </a:r>
            <a:r>
              <a:rPr lang="ru-RU" sz="3600" dirty="0" err="1">
                <a:solidFill>
                  <a:srgbClr val="191204"/>
                </a:solidFill>
                <a:latin typeface="Arial" charset="0"/>
              </a:rPr>
              <a:t>Мориарти</a:t>
            </a:r>
            <a:r>
              <a:rPr lang="ru-RU" sz="3600" dirty="0">
                <a:solidFill>
                  <a:srgbClr val="191204"/>
                </a:solidFill>
                <a:latin typeface="Arial" charset="0"/>
              </a:rPr>
              <a:t>, Холмс пропадает без вести.</a:t>
            </a:r>
            <a:r>
              <a:rPr lang="ru-RU" dirty="0">
                <a:solidFill>
                  <a:srgbClr val="191204"/>
                </a:solidFill>
                <a:latin typeface="Arial" charset="0"/>
              </a:rPr>
              <a:t/>
            </a:r>
            <a:br>
              <a:rPr lang="ru-RU" dirty="0">
                <a:solidFill>
                  <a:srgbClr val="191204"/>
                </a:solidFill>
                <a:latin typeface="Arial" charset="0"/>
              </a:rPr>
            </a:br>
            <a:r>
              <a:rPr lang="ru-RU" sz="3600" dirty="0">
                <a:solidFill>
                  <a:srgbClr val="191204"/>
                </a:solidFill>
                <a:latin typeface="Arial"/>
              </a:rPr>
              <a:t>6.С </a:t>
            </a:r>
            <a:r>
              <a:rPr lang="ru-RU" sz="3600" dirty="0">
                <a:solidFill>
                  <a:srgbClr val="191204"/>
                </a:solidFill>
                <a:latin typeface="Arial" charset="0"/>
              </a:rPr>
              <a:t>1891 в течении трех лет Шерлок Холмс скитается по миру, затем возвращается в Европу.</a:t>
            </a:r>
            <a:r>
              <a:rPr lang="ru-RU" dirty="0">
                <a:solidFill>
                  <a:srgbClr val="191204"/>
                </a:solidFill>
                <a:latin typeface="Arial" charset="0"/>
              </a:rPr>
              <a:t/>
            </a:r>
            <a:br>
              <a:rPr lang="ru-RU" dirty="0">
                <a:solidFill>
                  <a:srgbClr val="191204"/>
                </a:solidFill>
                <a:latin typeface="Arial" charset="0"/>
              </a:rPr>
            </a:br>
            <a:r>
              <a:rPr lang="ru-RU" sz="3600" dirty="0">
                <a:solidFill>
                  <a:srgbClr val="191204"/>
                </a:solidFill>
                <a:latin typeface="Arial"/>
              </a:rPr>
              <a:t>7.В </a:t>
            </a:r>
            <a:r>
              <a:rPr lang="ru-RU" sz="3600" dirty="0">
                <a:solidFill>
                  <a:srgbClr val="191204"/>
                </a:solidFill>
                <a:latin typeface="Arial" charset="0"/>
              </a:rPr>
              <a:t>1894 году Холмс внезапно появляется в Лондоне и поселяется, как и прежде на Бейкер Стрит вместе с Ватсоном</a:t>
            </a:r>
            <a:r>
              <a:rPr lang="ru-RU" dirty="0">
                <a:solidFill>
                  <a:srgbClr val="191204"/>
                </a:solidFill>
                <a:latin typeface="Arial" charset="0"/>
              </a:rPr>
              <a:t/>
            </a:r>
            <a:br>
              <a:rPr lang="ru-RU" dirty="0">
                <a:solidFill>
                  <a:srgbClr val="191204"/>
                </a:solidFill>
                <a:latin typeface="Arial" charset="0"/>
              </a:rPr>
            </a:br>
            <a:r>
              <a:rPr lang="ru-RU" sz="3600" dirty="0">
                <a:solidFill>
                  <a:srgbClr val="191204"/>
                </a:solidFill>
                <a:latin typeface="Arial"/>
              </a:rPr>
              <a:t>8.К </a:t>
            </a:r>
            <a:r>
              <a:rPr lang="ru-RU" sz="3600" dirty="0">
                <a:solidFill>
                  <a:srgbClr val="191204"/>
                </a:solidFill>
                <a:latin typeface="Arial" charset="0"/>
              </a:rPr>
              <a:t>1904 году Шерлок Холмс оставляет работу сыщика и отбывает в Суссекс, где посвящает время разведению пчел.</a:t>
            </a:r>
          </a:p>
          <a:p>
            <a:pPr fontAlgn="auto">
              <a:spcAft>
                <a:spcPts val="0"/>
              </a:spcAft>
              <a:buFont typeface="Arial" panose="020B0604020202020204" pitchFamily="34" charset="0"/>
              <a:buChar char="•"/>
              <a:defRPr/>
            </a:pPr>
            <a:endParaRPr lang="ru-RU" dirty="0"/>
          </a:p>
        </p:txBody>
      </p:sp>
      <p:pic>
        <p:nvPicPr>
          <p:cNvPr id="22532" name="Рисунок 3" descr="f4c9de5bf8_1000.jpg"/>
          <p:cNvPicPr>
            <a:picLocks noChangeAspect="1"/>
          </p:cNvPicPr>
          <p:nvPr/>
        </p:nvPicPr>
        <p:blipFill>
          <a:blip r:embed="rId4"/>
          <a:srcRect/>
          <a:stretch>
            <a:fillRect/>
          </a:stretch>
        </p:blipFill>
        <p:spPr bwMode="auto">
          <a:xfrm>
            <a:off x="6891338" y="1008063"/>
            <a:ext cx="4079875" cy="56403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1682750" y="-188913"/>
            <a:ext cx="10515600" cy="1325563"/>
          </a:xfrm>
        </p:spPr>
        <p:txBody>
          <a:bodyPr/>
          <a:lstStyle/>
          <a:p>
            <a:r>
              <a:rPr lang="ru-RU" smtClean="0"/>
              <a:t>Личность Шерлока Холмса.</a:t>
            </a:r>
          </a:p>
        </p:txBody>
      </p:sp>
      <p:sp>
        <p:nvSpPr>
          <p:cNvPr id="3" name="Объект 2"/>
          <p:cNvSpPr>
            <a:spLocks noGrp="1"/>
          </p:cNvSpPr>
          <p:nvPr>
            <p:ph idx="1"/>
          </p:nvPr>
        </p:nvSpPr>
        <p:spPr>
          <a:xfrm>
            <a:off x="146050" y="1193800"/>
            <a:ext cx="8078788" cy="5359400"/>
          </a:xfrm>
        </p:spPr>
        <p:txBody>
          <a:bodyPr rtlCol="0">
            <a:normAutofit fontScale="92500" lnSpcReduction="20000"/>
          </a:bodyPr>
          <a:lstStyle/>
          <a:p>
            <a:pPr marL="0" indent="0" fontAlgn="auto">
              <a:spcAft>
                <a:spcPts val="0"/>
              </a:spcAft>
              <a:buFont typeface="Arial" panose="020B0604020202020204" pitchFamily="34" charset="0"/>
              <a:buNone/>
              <a:defRPr/>
            </a:pPr>
            <a:r>
              <a:rPr lang="ru-RU" i="1" dirty="0">
                <a:solidFill>
                  <a:srgbClr val="533F27"/>
                </a:solidFill>
                <a:latin typeface="Tahoma" charset="0"/>
              </a:rPr>
              <a:t>При первой встрече с Холмсом Ватсон описывает </a:t>
            </a:r>
            <a:r>
              <a:rPr lang="ru-RU" i="1" dirty="0">
                <a:latin typeface="Tahoma" charset="0"/>
              </a:rPr>
              <a:t>великого сыщика как высокого, худого молодого человека.</a:t>
            </a:r>
            <a:br>
              <a:rPr lang="ru-RU" i="1" dirty="0">
                <a:latin typeface="Tahoma" charset="0"/>
              </a:rPr>
            </a:br>
            <a:r>
              <a:rPr lang="ru-RU" i="1" dirty="0">
                <a:latin typeface="Tahoma" charset="0"/>
              </a:rPr>
              <a:t>По образованию Шерлок Холмс - биохимик. Работает лаборантом в одной из лондонских больниц.</a:t>
            </a:r>
          </a:p>
          <a:p>
            <a:pPr marL="0" indent="0" fontAlgn="auto">
              <a:spcAft>
                <a:spcPts val="0"/>
              </a:spcAft>
              <a:buFont typeface="Arial" panose="020B0604020202020204" pitchFamily="34" charset="0"/>
              <a:buNone/>
              <a:defRPr/>
            </a:pPr>
            <a:r>
              <a:rPr lang="ru-RU" i="1" dirty="0">
                <a:latin typeface="Tahoma" charset="0"/>
              </a:rPr>
              <a:t>Холмс — многогранная личность. Обладая разносторонними талантами, он посвятил свою жизнь карьере частного детектива. Расследуя дела, которыми снабжают его клиенты, он опирается не столько на букву закона, сколько на свои жизненные принципы. Холмс в принципе не меркантилен, его в первую очередь занимает работа. За свой труд по раскрытию преступлений Шерлок берёт справедливое вознаграждение, но если его очередной клиент беден, может взять плату символически или вообще отказаться от неё.</a:t>
            </a:r>
            <a:endParaRPr lang="ru-RU" dirty="0">
              <a:latin typeface="Tahoma" charset="0"/>
            </a:endParaRPr>
          </a:p>
          <a:p>
            <a:pPr fontAlgn="auto">
              <a:spcAft>
                <a:spcPts val="0"/>
              </a:spcAft>
              <a:buFont typeface="Arial" panose="020B0604020202020204" pitchFamily="34" charset="0"/>
              <a:buChar char="•"/>
              <a:defRPr/>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626" name="Заголовок 1"/>
          <p:cNvSpPr>
            <a:spLocks noGrp="1"/>
          </p:cNvSpPr>
          <p:nvPr>
            <p:ph type="title"/>
          </p:nvPr>
        </p:nvSpPr>
        <p:spPr>
          <a:xfrm>
            <a:off x="311150" y="214313"/>
            <a:ext cx="10515600" cy="1325562"/>
          </a:xfrm>
        </p:spPr>
        <p:txBody>
          <a:bodyPr/>
          <a:lstStyle/>
          <a:p>
            <a:r>
              <a:rPr lang="ru-RU" smtClean="0"/>
              <a:t>Рассказы и повести А. К. Дойля.</a:t>
            </a:r>
          </a:p>
        </p:txBody>
      </p:sp>
      <p:sp>
        <p:nvSpPr>
          <p:cNvPr id="3" name="Объект 2"/>
          <p:cNvSpPr>
            <a:spLocks noGrp="1"/>
          </p:cNvSpPr>
          <p:nvPr>
            <p:ph idx="1"/>
          </p:nvPr>
        </p:nvSpPr>
        <p:spPr>
          <a:xfrm>
            <a:off x="101600" y="1465263"/>
            <a:ext cx="5521325" cy="5434012"/>
          </a:xfrm>
        </p:spPr>
        <p:txBody>
          <a:bodyPr rtlCol="0">
            <a:normAutofit fontScale="77500" lnSpcReduction="20000"/>
          </a:bodyPr>
          <a:lstStyle/>
          <a:p>
            <a:pPr marL="0" indent="0" fontAlgn="auto">
              <a:spcAft>
                <a:spcPts val="0"/>
              </a:spcAft>
              <a:buFont typeface="Arial" panose="020B0604020202020204" pitchFamily="34" charset="0"/>
              <a:buNone/>
              <a:defRPr/>
            </a:pPr>
            <a:r>
              <a:rPr lang="ru-RU" sz="3600" b="1" dirty="0">
                <a:solidFill>
                  <a:srgbClr val="191204"/>
                </a:solidFill>
                <a:latin typeface="Arial" charset="0"/>
              </a:rPr>
              <a:t>Среди произведений </a:t>
            </a:r>
            <a:r>
              <a:rPr lang="ru-RU" sz="3600" b="1" dirty="0" err="1">
                <a:solidFill>
                  <a:srgbClr val="191204"/>
                </a:solidFill>
                <a:latin typeface="Arial" charset="0"/>
              </a:rPr>
              <a:t>Дойля</a:t>
            </a:r>
            <a:r>
              <a:rPr lang="ru-RU" sz="3600" b="1" dirty="0">
                <a:solidFill>
                  <a:srgbClr val="191204"/>
                </a:solidFill>
                <a:latin typeface="Arial" charset="0"/>
              </a:rPr>
              <a:t> о Шерлоке насчитывается 56 рассказов и 4 повести.</a:t>
            </a:r>
            <a:br>
              <a:rPr lang="ru-RU" sz="3600" b="1" dirty="0">
                <a:solidFill>
                  <a:srgbClr val="191204"/>
                </a:solidFill>
                <a:latin typeface="Arial" charset="0"/>
              </a:rPr>
            </a:br>
            <a:r>
              <a:rPr lang="ru-RU" sz="3600" b="1" dirty="0">
                <a:solidFill>
                  <a:srgbClr val="191204"/>
                </a:solidFill>
                <a:latin typeface="Arial" charset="0"/>
              </a:rPr>
              <a:t>Первая книга о великом сыщике была написана в 1887 году. Последним же произведением про знаменитого сыщика стал вышедший в 1927 году сборник под названием «Архив Шерлока Холмса». Таким образом, период Шерлока Холмса занял в литературном творчестве сэра Артура </a:t>
            </a:r>
            <a:r>
              <a:rPr lang="ru-RU" sz="3600" b="1" dirty="0" err="1">
                <a:solidFill>
                  <a:srgbClr val="191204"/>
                </a:solidFill>
                <a:latin typeface="Arial" charset="0"/>
              </a:rPr>
              <a:t>Конан</a:t>
            </a:r>
            <a:r>
              <a:rPr lang="ru-RU" sz="3600" b="1" dirty="0">
                <a:solidFill>
                  <a:srgbClr val="191204"/>
                </a:solidFill>
                <a:latin typeface="Arial" charset="0"/>
              </a:rPr>
              <a:t> Дойла ни много ни мало 40 лет.</a:t>
            </a:r>
          </a:p>
          <a:p>
            <a:pPr fontAlgn="auto">
              <a:spcAft>
                <a:spcPts val="0"/>
              </a:spcAft>
              <a:buFont typeface="Arial" panose="020B0604020202020204" pitchFamily="34" charset="0"/>
              <a:buChar char="•"/>
              <a:defRPr/>
            </a:pPr>
            <a:endParaRPr lang="ru-RU" dirty="0"/>
          </a:p>
        </p:txBody>
      </p:sp>
      <p:pic>
        <p:nvPicPr>
          <p:cNvPr id="26628" name="Рисунок 3" descr="fade7babe0458796565b788446591fd6.jpg"/>
          <p:cNvPicPr>
            <a:picLocks noChangeAspect="1"/>
          </p:cNvPicPr>
          <p:nvPr/>
        </p:nvPicPr>
        <p:blipFill>
          <a:blip r:embed="rId4"/>
          <a:srcRect/>
          <a:stretch>
            <a:fillRect/>
          </a:stretch>
        </p:blipFill>
        <p:spPr bwMode="auto">
          <a:xfrm>
            <a:off x="5622925" y="2205038"/>
            <a:ext cx="2452688" cy="3957637"/>
          </a:xfrm>
          <a:prstGeom prst="rect">
            <a:avLst/>
          </a:prstGeom>
          <a:noFill/>
          <a:ln w="9525">
            <a:noFill/>
            <a:miter lim="800000"/>
            <a:headEnd/>
            <a:tailEnd/>
          </a:ln>
        </p:spPr>
      </p:pic>
      <p:pic>
        <p:nvPicPr>
          <p:cNvPr id="26629" name="Рисунок 5" descr="The-Adventures-of-Sherlock-Holmes.jpeg"/>
          <p:cNvPicPr>
            <a:picLocks noChangeAspect="1"/>
          </p:cNvPicPr>
          <p:nvPr/>
        </p:nvPicPr>
        <p:blipFill>
          <a:blip r:embed="rId5"/>
          <a:srcRect/>
          <a:stretch>
            <a:fillRect/>
          </a:stretch>
        </p:blipFill>
        <p:spPr bwMode="auto">
          <a:xfrm>
            <a:off x="8648700" y="317500"/>
            <a:ext cx="2397125" cy="3195638"/>
          </a:xfrm>
          <a:prstGeom prst="rect">
            <a:avLst/>
          </a:prstGeom>
          <a:noFill/>
          <a:ln w="9525">
            <a:noFill/>
            <a:miter lim="800000"/>
            <a:headEnd/>
            <a:tailEnd/>
          </a:ln>
        </p:spPr>
      </p:pic>
      <p:pic>
        <p:nvPicPr>
          <p:cNvPr id="26630" name="Рисунок 4" descr="4f09d5c585b74c92781d9adeb47736a0.708x1000x1.jpg"/>
          <p:cNvPicPr>
            <a:picLocks noChangeAspect="1"/>
          </p:cNvPicPr>
          <p:nvPr/>
        </p:nvPicPr>
        <p:blipFill>
          <a:blip r:embed="rId6"/>
          <a:srcRect/>
          <a:stretch>
            <a:fillRect/>
          </a:stretch>
        </p:blipFill>
        <p:spPr bwMode="auto">
          <a:xfrm>
            <a:off x="8816975" y="3810000"/>
            <a:ext cx="2159000" cy="30480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3544888" y="44450"/>
            <a:ext cx="7402512" cy="723900"/>
          </a:xfrm>
        </p:spPr>
        <p:txBody>
          <a:bodyPr/>
          <a:lstStyle/>
          <a:p>
            <a:r>
              <a:rPr lang="ru-RU" smtClean="0"/>
              <a:t>Чего не было! </a:t>
            </a:r>
          </a:p>
        </p:txBody>
      </p:sp>
      <p:sp>
        <p:nvSpPr>
          <p:cNvPr id="3" name="Объект 2"/>
          <p:cNvSpPr>
            <a:spLocks noGrp="1"/>
          </p:cNvSpPr>
          <p:nvPr>
            <p:ph idx="1"/>
          </p:nvPr>
        </p:nvSpPr>
        <p:spPr>
          <a:xfrm>
            <a:off x="109538" y="933450"/>
            <a:ext cx="6319837" cy="5721350"/>
          </a:xfrm>
        </p:spPr>
        <p:txBody>
          <a:bodyPr>
            <a:normAutofit/>
          </a:bodyPr>
          <a:lstStyle/>
          <a:p>
            <a:pPr>
              <a:lnSpc>
                <a:spcPct val="80000"/>
              </a:lnSpc>
            </a:pPr>
            <a:r>
              <a:rPr lang="ru-RU" sz="2600" smtClean="0"/>
              <a:t>1) Шерлок никогда не носил Дирстокер. Дойл не упоминает эту шляпку с двумя козырьками ни в одном произведении - только дорожную кепку. "Шапка охотника на оленей" появилась на голове сыщика на рисунках одного из первых иллюстраторов - Сидни Пейджета. </a:t>
            </a:r>
          </a:p>
          <a:p>
            <a:pPr>
              <a:lnSpc>
                <a:spcPct val="80000"/>
              </a:lnSpc>
            </a:pPr>
            <a:r>
              <a:rPr lang="ru-RU" sz="2600" smtClean="0"/>
              <a:t>2) Он не восклицал: "Элементарно, Ватсон!" В произведениях Дойла такого нет. Эту фразу Холмс впервые адресовал Ватсону на сцене в 1899 году устами Ульям Джиллета. </a:t>
            </a:r>
          </a:p>
          <a:p>
            <a:pPr>
              <a:lnSpc>
                <a:spcPct val="80000"/>
              </a:lnSpc>
            </a:pPr>
            <a:r>
              <a:rPr lang="ru-RU" sz="2600" smtClean="0"/>
              <a:t>3) Детектив не курил изогнутую трубку. Трубка стала непременным атрибутом Холмса опять же благодаря Уильяму Джилету.</a:t>
            </a:r>
          </a:p>
        </p:txBody>
      </p:sp>
      <p:pic>
        <p:nvPicPr>
          <p:cNvPr id="28676" name="Рисунок 3" descr="sherlockholmesdeerstalkermol-1000px.png"/>
          <p:cNvPicPr>
            <a:picLocks noChangeAspect="1"/>
          </p:cNvPicPr>
          <p:nvPr/>
        </p:nvPicPr>
        <p:blipFill>
          <a:blip r:embed="rId4"/>
          <a:srcRect/>
          <a:stretch>
            <a:fillRect/>
          </a:stretch>
        </p:blipFill>
        <p:spPr bwMode="auto">
          <a:xfrm>
            <a:off x="6526213" y="1408113"/>
            <a:ext cx="2092325" cy="2097087"/>
          </a:xfrm>
          <a:prstGeom prst="rect">
            <a:avLst/>
          </a:prstGeom>
          <a:noFill/>
          <a:ln w="9525">
            <a:noFill/>
            <a:miter lim="800000"/>
            <a:headEnd/>
            <a:tailEnd/>
          </a:ln>
        </p:spPr>
      </p:pic>
      <p:pic>
        <p:nvPicPr>
          <p:cNvPr id="28677" name="Рисунок 4" descr="professor_1300658901-550x320.png"/>
          <p:cNvPicPr>
            <a:picLocks noChangeAspect="1"/>
          </p:cNvPicPr>
          <p:nvPr/>
        </p:nvPicPr>
        <p:blipFill>
          <a:blip r:embed="rId5"/>
          <a:srcRect/>
          <a:stretch>
            <a:fillRect/>
          </a:stretch>
        </p:blipFill>
        <p:spPr bwMode="auto">
          <a:xfrm rot="480000">
            <a:off x="6435725" y="4284663"/>
            <a:ext cx="2743200" cy="1597025"/>
          </a:xfrm>
          <a:prstGeom prst="rect">
            <a:avLst/>
          </a:prstGeom>
          <a:noFill/>
          <a:ln w="9525">
            <a:noFill/>
            <a:miter lim="800000"/>
            <a:headEnd/>
            <a:tailEnd/>
          </a:ln>
        </p:spPr>
      </p:pic>
      <p:pic>
        <p:nvPicPr>
          <p:cNvPr id="28678" name="Рисунок 5" descr="detective.png"/>
          <p:cNvPicPr>
            <a:picLocks noChangeAspect="1"/>
          </p:cNvPicPr>
          <p:nvPr/>
        </p:nvPicPr>
        <p:blipFill>
          <a:blip r:embed="rId6"/>
          <a:srcRect/>
          <a:stretch>
            <a:fillRect/>
          </a:stretch>
        </p:blipFill>
        <p:spPr bwMode="auto">
          <a:xfrm>
            <a:off x="6435725" y="2457450"/>
            <a:ext cx="5295900" cy="387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3228975" y="214313"/>
            <a:ext cx="5899150" cy="1055687"/>
          </a:xfrm>
        </p:spPr>
        <p:txBody>
          <a:bodyPr/>
          <a:lstStyle/>
          <a:p>
            <a:r>
              <a:rPr lang="ru-RU" smtClean="0"/>
              <a:t>          Что было! </a:t>
            </a:r>
          </a:p>
        </p:txBody>
      </p:sp>
      <p:sp>
        <p:nvSpPr>
          <p:cNvPr id="3" name="Объект 2"/>
          <p:cNvSpPr>
            <a:spLocks noGrp="1"/>
          </p:cNvSpPr>
          <p:nvPr>
            <p:ph idx="1"/>
          </p:nvPr>
        </p:nvSpPr>
        <p:spPr>
          <a:xfrm>
            <a:off x="1970088" y="1674813"/>
            <a:ext cx="7432675" cy="4186237"/>
          </a:xfrm>
        </p:spPr>
        <p:txBody>
          <a:bodyPr rtlCol="0">
            <a:normAutofit fontScale="70000" lnSpcReduction="20000"/>
          </a:bodyPr>
          <a:lstStyle/>
          <a:p>
            <a:pPr marL="0" indent="0" fontAlgn="auto">
              <a:spcAft>
                <a:spcPts val="0"/>
              </a:spcAft>
              <a:buFont typeface="Arial" panose="020B0604020202020204" pitchFamily="34" charset="0"/>
              <a:buNone/>
              <a:defRPr/>
            </a:pPr>
            <a:r>
              <a:rPr lang="ru-RU" dirty="0"/>
              <a:t>1) Высокий рост. ( около 180 см) </a:t>
            </a:r>
          </a:p>
          <a:p>
            <a:pPr marL="0" indent="0" fontAlgn="auto">
              <a:spcAft>
                <a:spcPts val="0"/>
              </a:spcAft>
              <a:buFont typeface="Arial" panose="020B0604020202020204" pitchFamily="34" charset="0"/>
              <a:buNone/>
              <a:defRPr/>
            </a:pPr>
            <a:r>
              <a:rPr lang="ru-RU" dirty="0"/>
              <a:t>2) Шерлок - правша.</a:t>
            </a:r>
          </a:p>
          <a:p>
            <a:pPr marL="0" indent="0" fontAlgn="auto">
              <a:spcAft>
                <a:spcPts val="0"/>
              </a:spcAft>
              <a:buFont typeface="Arial" panose="020B0604020202020204" pitchFamily="34" charset="0"/>
              <a:buNone/>
              <a:defRPr/>
            </a:pPr>
            <a:r>
              <a:rPr lang="ru-RU" dirty="0"/>
              <a:t>3) Эталонный британский сыщик был на четверть французом. </a:t>
            </a:r>
          </a:p>
          <a:p>
            <a:pPr marL="0" indent="0" fontAlgn="auto">
              <a:spcAft>
                <a:spcPts val="0"/>
              </a:spcAft>
              <a:buFont typeface="Arial" panose="020B0604020202020204" pitchFamily="34" charset="0"/>
              <a:buNone/>
              <a:defRPr/>
            </a:pPr>
            <a:r>
              <a:rPr lang="ru-RU" dirty="0"/>
              <a:t>4) На момент знакомства Холмса и Ватсона Шерлоку не было и тридцати.  В рассказе "Его прощальный поклон" действие происходит в 1914, Холмсу, около 60 лет, в 1881, когда произошло знакомства с Ватсоном, детективу примерно 27. </a:t>
            </a:r>
          </a:p>
          <a:p>
            <a:pPr marL="0" indent="0" fontAlgn="auto">
              <a:spcAft>
                <a:spcPts val="0"/>
              </a:spcAft>
              <a:buFont typeface="Arial" panose="020B0604020202020204" pitchFamily="34" charset="0"/>
              <a:buNone/>
              <a:defRPr/>
            </a:pPr>
            <a:r>
              <a:rPr lang="ru-RU" dirty="0"/>
              <a:t>5) Холмс композитор, мастер импровизации. В "Знак четырех" Ватсон рассказывает, что вечером после тяжелого дня друг порадовал его скрипичным экспортом собственного сочинения.  </a:t>
            </a:r>
          </a:p>
          <a:p>
            <a:pPr marL="0" indent="0" fontAlgn="auto">
              <a:spcAft>
                <a:spcPts val="0"/>
              </a:spcAft>
              <a:buFont typeface="Arial" panose="020B0604020202020204" pitchFamily="34" charset="0"/>
              <a:buNone/>
              <a:defRPr/>
            </a:pPr>
            <a:r>
              <a:rPr lang="ru-RU" dirty="0"/>
              <a:t>6) Лупа - главный полевой инструмент Холмса.  Уже в первом произведении о великом сыщике "Этюд в багровых тонах" - Шерлок исследует место преступления с помощью увеличительного стекла и рулетки.</a:t>
            </a:r>
          </a:p>
        </p:txBody>
      </p:sp>
      <p:pic>
        <p:nvPicPr>
          <p:cNvPr id="30724" name="Рисунок 3" descr="04be2696.gif"/>
          <p:cNvPicPr>
            <a:picLocks noChangeAspect="1"/>
          </p:cNvPicPr>
          <p:nvPr/>
        </p:nvPicPr>
        <p:blipFill>
          <a:blip r:embed="rId4"/>
          <a:srcRect/>
          <a:stretch>
            <a:fillRect/>
          </a:stretch>
        </p:blipFill>
        <p:spPr bwMode="auto">
          <a:xfrm rot="1200000">
            <a:off x="165100" y="1536700"/>
            <a:ext cx="2235200" cy="4114800"/>
          </a:xfrm>
          <a:prstGeom prst="rect">
            <a:avLst/>
          </a:prstGeom>
          <a:noFill/>
          <a:ln w="9525">
            <a:noFill/>
            <a:miter lim="800000"/>
            <a:headEnd/>
            <a:tailEnd/>
          </a:ln>
        </p:spPr>
      </p:pic>
      <p:pic>
        <p:nvPicPr>
          <p:cNvPr id="30725" name="Рисунок 4" descr="loupe_PNG10020.png"/>
          <p:cNvPicPr>
            <a:picLocks noChangeAspect="1"/>
          </p:cNvPicPr>
          <p:nvPr/>
        </p:nvPicPr>
        <p:blipFill>
          <a:blip r:embed="rId5"/>
          <a:srcRect/>
          <a:stretch>
            <a:fillRect/>
          </a:stretch>
        </p:blipFill>
        <p:spPr bwMode="auto">
          <a:xfrm>
            <a:off x="6176963" y="288925"/>
            <a:ext cx="2878137" cy="1831975"/>
          </a:xfrm>
          <a:prstGeom prst="rect">
            <a:avLst/>
          </a:prstGeom>
          <a:noFill/>
          <a:ln w="9525">
            <a:noFill/>
            <a:miter lim="800000"/>
            <a:headEnd/>
            <a:tailEnd/>
          </a:ln>
        </p:spPr>
      </p:pic>
      <p:pic>
        <p:nvPicPr>
          <p:cNvPr id="30726" name="Рисунок 5" descr="tumblr_inline_n6wv06yglZ1r2uu54.png"/>
          <p:cNvPicPr>
            <a:picLocks noChangeAspect="1"/>
          </p:cNvPicPr>
          <p:nvPr/>
        </p:nvPicPr>
        <p:blipFill>
          <a:blip r:embed="rId6"/>
          <a:srcRect/>
          <a:stretch>
            <a:fillRect/>
          </a:stretch>
        </p:blipFill>
        <p:spPr bwMode="auto">
          <a:xfrm>
            <a:off x="2468563" y="5526088"/>
            <a:ext cx="6818312" cy="12096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Celestial</Template>
  <TotalTime>15</TotalTime>
  <Words>729</Words>
  <Application>Microsoft Office PowerPoint</Application>
  <PresentationFormat>Произвольный</PresentationFormat>
  <Paragraphs>42</Paragraphs>
  <Slides>11</Slides>
  <Notes>11</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1</vt:i4>
      </vt:variant>
      <vt:variant>
        <vt:lpstr>Заголовки слайдов</vt:lpstr>
      </vt:variant>
      <vt:variant>
        <vt:i4>11</vt:i4>
      </vt:variant>
    </vt:vector>
  </HeadingPairs>
  <TitlesOfParts>
    <vt:vector size="17" baseType="lpstr">
      <vt:lpstr>Calibri</vt:lpstr>
      <vt:lpstr>Arial</vt:lpstr>
      <vt:lpstr>Calibri Light</vt:lpstr>
      <vt:lpstr>Consolas</vt:lpstr>
      <vt:lpstr>Tahoma</vt:lpstr>
      <vt:lpstr>Тема Office</vt:lpstr>
      <vt:lpstr>Sherlock Holmes</vt:lpstr>
      <vt:lpstr>Создатель Шерлока Холмса</vt:lpstr>
      <vt:lpstr>Sherlock Holmes (Ше́рлок Холмс) — литературный персонаж, созданный Артуром Конан Дойлом. Его произведения, посвящённые приключениям Шерлока Холмса, знаменитого лондонского частного детектива, считаются классикой детективного жанра. </vt:lpstr>
      <vt:lpstr>Прототип создания Холмса. </vt:lpstr>
      <vt:lpstr>Биография Шерлока Холмса. </vt:lpstr>
      <vt:lpstr>Личность Шерлока Холмса.</vt:lpstr>
      <vt:lpstr>Рассказы и повести А. К. Дойля.</vt:lpstr>
      <vt:lpstr>Чего не было! </vt:lpstr>
      <vt:lpstr>          Что было! </vt:lpstr>
      <vt:lpstr>221B Baker street</vt:lpstr>
      <vt:lpstr>         The Sherlock Holmes Museum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Sherlock Holmes</dc:title>
  <dc:creator/>
  <cp:lastModifiedBy>Admin</cp:lastModifiedBy>
  <cp:revision>99</cp:revision>
  <dcterms:created xsi:type="dcterms:W3CDTF">2012-07-30T23:42:41Z</dcterms:created>
  <dcterms:modified xsi:type="dcterms:W3CDTF">2017-05-27T17:56:13Z</dcterms:modified>
</cp:coreProperties>
</file>