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2" r:id="rId6"/>
    <p:sldId id="268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71" r:id="rId15"/>
    <p:sldId id="272" r:id="rId16"/>
    <p:sldId id="273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DAF-C3FD-4336-8C86-E9D3F64BFEE7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5150-6C20-40BE-9BF0-820444A96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054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DAF-C3FD-4336-8C86-E9D3F64BFEE7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5150-6C20-40BE-9BF0-820444A96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114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DAF-C3FD-4336-8C86-E9D3F64BFEE7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5150-6C20-40BE-9BF0-820444A96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008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DAF-C3FD-4336-8C86-E9D3F64BFEE7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5150-6C20-40BE-9BF0-820444A9685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7227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DAF-C3FD-4336-8C86-E9D3F64BFEE7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5150-6C20-40BE-9BF0-820444A96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115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DAF-C3FD-4336-8C86-E9D3F64BFEE7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5150-6C20-40BE-9BF0-820444A96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751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DAF-C3FD-4336-8C86-E9D3F64BFEE7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5150-6C20-40BE-9BF0-820444A96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751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DAF-C3FD-4336-8C86-E9D3F64BFEE7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5150-6C20-40BE-9BF0-820444A96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606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DAF-C3FD-4336-8C86-E9D3F64BFEE7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5150-6C20-40BE-9BF0-820444A96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732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DAF-C3FD-4336-8C86-E9D3F64BFEE7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5150-6C20-40BE-9BF0-820444A96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361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DAF-C3FD-4336-8C86-E9D3F64BFEE7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5150-6C20-40BE-9BF0-820444A96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583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DAF-C3FD-4336-8C86-E9D3F64BFEE7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5150-6C20-40BE-9BF0-820444A96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828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DAF-C3FD-4336-8C86-E9D3F64BFEE7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5150-6C20-40BE-9BF0-820444A96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128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DAF-C3FD-4336-8C86-E9D3F64BFEE7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5150-6C20-40BE-9BF0-820444A96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656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DAF-C3FD-4336-8C86-E9D3F64BFEE7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5150-6C20-40BE-9BF0-820444A96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853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DAF-C3FD-4336-8C86-E9D3F64BFEE7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5150-6C20-40BE-9BF0-820444A96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587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FDAF-C3FD-4336-8C86-E9D3F64BFEE7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05150-6C20-40BE-9BF0-820444A96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95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7FDAF-C3FD-4336-8C86-E9D3F64BFEE7}" type="datetimeFigureOut">
              <a:rPr lang="ru-RU" smtClean="0"/>
              <a:t>05.03.2019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05150-6C20-40BE-9BF0-820444A96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0978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vladtime.ru/uploads/posts/2016-03/1457674795_dt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507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bg1"/>
                </a:solidFill>
              </a:rPr>
              <a:t>Причини ДТП та шляхи їх попередження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11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ladtime.ru/uploads/posts/2016-03/1457674795_dt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507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4613" y="338706"/>
            <a:ext cx="5951029" cy="1326321"/>
          </a:xfrm>
        </p:spPr>
        <p:txBody>
          <a:bodyPr/>
          <a:lstStyle/>
          <a:p>
            <a:r>
              <a:rPr lang="uk-UA" dirty="0" smtClean="0">
                <a:solidFill>
                  <a:schemeClr val="bg1"/>
                </a:solidFill>
              </a:rPr>
              <a:t>Причини ДТП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9897" y="1665027"/>
            <a:ext cx="6841912" cy="4804012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uk-UA" b="1" dirty="0" smtClean="0">
                <a:solidFill>
                  <a:schemeClr val="bg1"/>
                </a:solidFill>
                <a:effectLst/>
              </a:rPr>
              <a:t>Статистичні </a:t>
            </a:r>
            <a:r>
              <a:rPr lang="uk-UA" b="1" dirty="0">
                <a:solidFill>
                  <a:schemeClr val="bg1"/>
                </a:solidFill>
                <a:effectLst/>
              </a:rPr>
              <a:t>дані такі:</a:t>
            </a:r>
          </a:p>
          <a:p>
            <a:pPr fontAlgn="base"/>
            <a:r>
              <a:rPr lang="uk-UA" b="1" dirty="0">
                <a:solidFill>
                  <a:schemeClr val="bg1"/>
                </a:solidFill>
                <a:effectLst/>
              </a:rPr>
              <a:t>·         перехід і перебігання вулиці перед транспортними засобами — 27 %;</a:t>
            </a:r>
          </a:p>
          <a:p>
            <a:pPr fontAlgn="base"/>
            <a:r>
              <a:rPr lang="uk-UA" b="1" dirty="0">
                <a:solidFill>
                  <a:schemeClr val="bg1"/>
                </a:solidFill>
                <a:effectLst/>
              </a:rPr>
              <a:t>·         перехід вулиці в недозволених місцях та на червоний сигнал світлофора — 27 %;</a:t>
            </a:r>
          </a:p>
          <a:p>
            <a:pPr fontAlgn="base"/>
            <a:r>
              <a:rPr lang="uk-UA" b="1" dirty="0">
                <a:solidFill>
                  <a:schemeClr val="bg1"/>
                </a:solidFill>
                <a:effectLst/>
              </a:rPr>
              <a:t>·         неуважність під час переходу вулиць — 17 %;</a:t>
            </a:r>
          </a:p>
          <a:p>
            <a:pPr fontAlgn="base"/>
            <a:r>
              <a:rPr lang="uk-UA" b="1" dirty="0">
                <a:solidFill>
                  <a:schemeClr val="bg1"/>
                </a:solidFill>
                <a:effectLst/>
              </a:rPr>
              <a:t>·         нетверезий стан пішохода — 14 %;</a:t>
            </a:r>
          </a:p>
          <a:p>
            <a:pPr fontAlgn="base"/>
            <a:r>
              <a:rPr lang="uk-UA" b="1" dirty="0">
                <a:solidFill>
                  <a:schemeClr val="bg1"/>
                </a:solidFill>
                <a:effectLst/>
              </a:rPr>
              <a:t>·         несподіваний вихід з-за транспортного засобу, що стоїть, — 9 %;</a:t>
            </a:r>
          </a:p>
          <a:p>
            <a:pPr fontAlgn="base"/>
            <a:r>
              <a:rPr lang="uk-UA" b="1" dirty="0">
                <a:solidFill>
                  <a:schemeClr val="bg1"/>
                </a:solidFill>
                <a:effectLst/>
              </a:rPr>
              <a:t>·         інші причини — 6 %.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545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ladtime.ru/uploads/posts/2016-03/1457674795_dt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chemeClr val="bg1"/>
                </a:solidFill>
                <a:effectLst/>
              </a:rPr>
              <a:t>Поведінка під час ДТП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218" name="Picture 2" descr="http://www.mka-pp.ru/images/tmp/vozmeshhenie-vreda,-prichinennogo-v-rezultate-dtp.-s-kogo-sprashivatkakie-neobxodimyi-dokumenty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192" y="1702168"/>
            <a:ext cx="7736595" cy="515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841" y="1920124"/>
            <a:ext cx="4182759" cy="4162021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uk-UA" b="1" dirty="0">
                <a:solidFill>
                  <a:schemeClr val="bg1"/>
                </a:solidFill>
                <a:effectLst/>
              </a:rPr>
              <a:t>Особливо небезпечним транспортний засіб є в таких випадках:</a:t>
            </a:r>
          </a:p>
          <a:p>
            <a:pPr fontAlgn="base"/>
            <a:r>
              <a:rPr lang="uk-UA" b="1" dirty="0">
                <a:solidFill>
                  <a:schemeClr val="bg1"/>
                </a:solidFill>
                <a:effectLst/>
              </a:rPr>
              <a:t>·         під час посадки й висадки;</a:t>
            </a:r>
          </a:p>
          <a:p>
            <a:pPr fontAlgn="base"/>
            <a:r>
              <a:rPr lang="uk-UA" b="1" dirty="0">
                <a:solidFill>
                  <a:schemeClr val="bg1"/>
                </a:solidFill>
                <a:effectLst/>
              </a:rPr>
              <a:t>·         у разі екстреного гальмування, особливо під час мряки й ожеледиці;</a:t>
            </a:r>
          </a:p>
          <a:p>
            <a:pPr fontAlgn="base"/>
            <a:r>
              <a:rPr lang="uk-UA" b="1" dirty="0">
                <a:solidFill>
                  <a:schemeClr val="bg1"/>
                </a:solidFill>
                <a:effectLst/>
              </a:rPr>
              <a:t>·         під час руху автомобіля, що має несправності, за яких заборонено його експлуатацію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049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ladtime.ru/uploads/posts/2016-03/1457674795_dt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599" y="0"/>
            <a:ext cx="122665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22" y="161185"/>
            <a:ext cx="10353761" cy="1326321"/>
          </a:xfrm>
        </p:spPr>
        <p:txBody>
          <a:bodyPr/>
          <a:lstStyle/>
          <a:p>
            <a:r>
              <a:rPr lang="uk-UA" dirty="0">
                <a:solidFill>
                  <a:schemeClr val="bg1"/>
                </a:solidFill>
                <a:effectLst/>
              </a:rPr>
              <a:t>Поведінка під час ДТП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196" name="Picture 4" descr="http://r-l.one/upload/iblock/7d4/7d492905448d74a665111ae75d5e68c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422" y="1272760"/>
            <a:ext cx="5081578" cy="346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45051"/>
            <a:ext cx="6747769" cy="4862945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err="1">
                <a:solidFill>
                  <a:schemeClr val="bg1"/>
                </a:solidFill>
                <a:effectLst/>
              </a:rPr>
              <a:t>Існує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кілька</a:t>
            </a:r>
            <a:r>
              <a:rPr lang="ru-RU" b="1" dirty="0">
                <a:solidFill>
                  <a:schemeClr val="bg1"/>
                </a:solidFill>
                <a:effectLst/>
              </a:rPr>
              <a:t> правил для тих,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хто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виявився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свідком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або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учасником</a:t>
            </a:r>
            <a:r>
              <a:rPr lang="ru-RU" b="1" dirty="0">
                <a:solidFill>
                  <a:schemeClr val="bg1"/>
                </a:solidFill>
                <a:effectLst/>
              </a:rPr>
              <a:t> ДТП</a:t>
            </a:r>
            <a:r>
              <a:rPr lang="ru-RU" b="1" dirty="0" smtClean="0">
                <a:solidFill>
                  <a:schemeClr val="bg1"/>
                </a:solidFill>
                <a:effectLst/>
              </a:rPr>
              <a:t>:</a:t>
            </a:r>
          </a:p>
          <a:p>
            <a:pPr fontAlgn="base"/>
            <a:r>
              <a:rPr lang="ru-RU" b="1" dirty="0">
                <a:solidFill>
                  <a:schemeClr val="bg1"/>
                </a:solidFill>
                <a:effectLst/>
              </a:rPr>
              <a:t>за будь-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яких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обставин</a:t>
            </a:r>
            <a:r>
              <a:rPr lang="ru-RU" b="1" dirty="0">
                <a:solidFill>
                  <a:schemeClr val="bg1"/>
                </a:solidFill>
                <a:effectLst/>
              </a:rPr>
              <a:t> не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залишати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постраждалого</a:t>
            </a:r>
            <a:r>
              <a:rPr lang="ru-RU" b="1" dirty="0">
                <a:solidFill>
                  <a:schemeClr val="bg1"/>
                </a:solidFill>
                <a:effectLst/>
              </a:rPr>
              <a:t> без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допомоги</a:t>
            </a:r>
            <a:r>
              <a:rPr lang="ru-RU" b="1" dirty="0">
                <a:solidFill>
                  <a:schemeClr val="bg1"/>
                </a:solidFill>
                <a:effectLst/>
              </a:rPr>
              <a:t>;</a:t>
            </a:r>
          </a:p>
          <a:p>
            <a:pPr fontAlgn="base"/>
            <a:r>
              <a:rPr lang="ru-RU" b="1" dirty="0">
                <a:solidFill>
                  <a:schemeClr val="bg1"/>
                </a:solidFill>
                <a:effectLst/>
              </a:rPr>
              <a:t>·         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негайно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повідомити</a:t>
            </a:r>
            <a:r>
              <a:rPr lang="ru-RU" b="1" dirty="0">
                <a:solidFill>
                  <a:schemeClr val="bg1"/>
                </a:solidFill>
                <a:effectLst/>
              </a:rPr>
              <a:t> про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пригоду</a:t>
            </a:r>
            <a:r>
              <a:rPr lang="ru-RU" b="1" dirty="0">
                <a:solidFill>
                  <a:schemeClr val="bg1"/>
                </a:solidFill>
                <a:effectLst/>
              </a:rPr>
              <a:t> в ДАІ (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це</a:t>
            </a:r>
            <a:r>
              <a:rPr lang="ru-RU" b="1" dirty="0">
                <a:solidFill>
                  <a:schemeClr val="bg1"/>
                </a:solidFill>
                <a:effectLst/>
              </a:rPr>
              <a:t> не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обов’язково</a:t>
            </a:r>
            <a:r>
              <a:rPr lang="ru-RU" b="1" dirty="0">
                <a:solidFill>
                  <a:schemeClr val="bg1"/>
                </a:solidFill>
                <a:effectLst/>
              </a:rPr>
              <a:t> в 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разі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відсутності</a:t>
            </a:r>
            <a:r>
              <a:rPr lang="ru-RU" b="1" dirty="0">
                <a:solidFill>
                  <a:schemeClr val="bg1"/>
                </a:solidFill>
                <a:effectLst/>
              </a:rPr>
              <a:t> жертв, а в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учасників</a:t>
            </a:r>
            <a:r>
              <a:rPr lang="ru-RU" b="1" dirty="0">
                <a:solidFill>
                  <a:schemeClr val="bg1"/>
                </a:solidFill>
                <a:effectLst/>
              </a:rPr>
              <a:t> —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претензій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одне</a:t>
            </a:r>
            <a:r>
              <a:rPr lang="ru-RU" b="1" dirty="0">
                <a:solidFill>
                  <a:schemeClr val="bg1"/>
                </a:solidFill>
                <a:effectLst/>
              </a:rPr>
              <a:t> до одного);</a:t>
            </a:r>
          </a:p>
          <a:p>
            <a:pPr fontAlgn="base"/>
            <a:r>
              <a:rPr lang="ru-RU" b="1" dirty="0">
                <a:solidFill>
                  <a:schemeClr val="bg1"/>
                </a:solidFill>
                <a:effectLst/>
              </a:rPr>
              <a:t>·         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намагатися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нічого</a:t>
            </a:r>
            <a:r>
              <a:rPr lang="ru-RU" b="1" dirty="0">
                <a:solidFill>
                  <a:schemeClr val="bg1"/>
                </a:solidFill>
                <a:effectLst/>
              </a:rPr>
              <a:t> не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змінювати</a:t>
            </a:r>
            <a:r>
              <a:rPr lang="ru-RU" b="1" dirty="0">
                <a:solidFill>
                  <a:schemeClr val="bg1"/>
                </a:solidFill>
                <a:effectLst/>
              </a:rPr>
              <a:t> на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місці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пригодисвідкам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наїзду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або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аварії</a:t>
            </a:r>
            <a:r>
              <a:rPr lang="ru-RU" b="1" dirty="0">
                <a:solidFill>
                  <a:schemeClr val="bg1"/>
                </a:solidFill>
                <a:effectLst/>
              </a:rPr>
              <a:t>,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після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якої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водій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залишив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місце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пригоди</a:t>
            </a:r>
            <a:r>
              <a:rPr lang="ru-RU" b="1" dirty="0">
                <a:solidFill>
                  <a:schemeClr val="bg1"/>
                </a:solidFill>
                <a:effectLst/>
              </a:rPr>
              <a:t>, —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запам’ятати</a:t>
            </a:r>
            <a:r>
              <a:rPr lang="ru-RU" b="1" dirty="0">
                <a:solidFill>
                  <a:schemeClr val="bg1"/>
                </a:solidFill>
                <a:effectLst/>
              </a:rPr>
              <a:t> й 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записати</a:t>
            </a:r>
            <a:r>
              <a:rPr lang="ru-RU" b="1" dirty="0">
                <a:solidFill>
                  <a:schemeClr val="bg1"/>
                </a:solidFill>
                <a:effectLst/>
              </a:rPr>
              <a:t> номер, марку,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колір</a:t>
            </a:r>
            <a:r>
              <a:rPr lang="ru-RU" b="1" dirty="0">
                <a:solidFill>
                  <a:schemeClr val="bg1"/>
                </a:solidFill>
                <a:effectLst/>
              </a:rPr>
              <a:t> і 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прикмети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машини</a:t>
            </a:r>
            <a:r>
              <a:rPr lang="ru-RU" b="1" dirty="0">
                <a:solidFill>
                  <a:schemeClr val="bg1"/>
                </a:solidFill>
                <a:effectLst/>
              </a:rPr>
              <a:t> та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водія</a:t>
            </a:r>
            <a:r>
              <a:rPr lang="ru-RU" b="1" dirty="0">
                <a:solidFill>
                  <a:schemeClr val="bg1"/>
                </a:solidFill>
                <a:effectLst/>
              </a:rPr>
              <a:t>,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викликати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швидку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допомогу</a:t>
            </a:r>
            <a:r>
              <a:rPr lang="ru-RU" b="1" dirty="0">
                <a:solidFill>
                  <a:schemeClr val="bg1"/>
                </a:solidFill>
                <a:effectLst/>
              </a:rPr>
              <a:t>,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сповістити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дорослих</a:t>
            </a:r>
            <a:r>
              <a:rPr lang="ru-RU" b="1" dirty="0">
                <a:solidFill>
                  <a:schemeClr val="bg1"/>
                </a:solidFill>
                <a:effectLst/>
              </a:rPr>
              <a:t> і </a:t>
            </a:r>
            <a:r>
              <a:rPr lang="ru-RU" b="1" dirty="0" err="1">
                <a:solidFill>
                  <a:schemeClr val="bg1"/>
                </a:solidFill>
                <a:effectLst/>
              </a:rPr>
              <a:t>працівників</a:t>
            </a:r>
            <a:r>
              <a:rPr lang="ru-RU" b="1" dirty="0">
                <a:solidFill>
                  <a:schemeClr val="bg1"/>
                </a:solidFill>
                <a:effectLst/>
              </a:rPr>
              <a:t> ДАІ.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38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ladtime.ru/uploads/posts/2016-03/1457674795_dt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507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>
                <a:solidFill>
                  <a:schemeClr val="bg1"/>
                </a:solidFill>
                <a:effectLst/>
              </a:rPr>
              <a:t>Попередження</a:t>
            </a:r>
            <a:r>
              <a:rPr lang="ru-RU" dirty="0">
                <a:solidFill>
                  <a:schemeClr val="bg1"/>
                </a:solidFill>
                <a:effectLst/>
              </a:rPr>
              <a:t> </a:t>
            </a:r>
            <a:r>
              <a:rPr lang="ru-RU" dirty="0" err="1">
                <a:solidFill>
                  <a:schemeClr val="bg1"/>
                </a:solidFill>
                <a:effectLst/>
              </a:rPr>
              <a:t>дорожньо</a:t>
            </a:r>
            <a:r>
              <a:rPr lang="ru-RU" dirty="0">
                <a:solidFill>
                  <a:schemeClr val="bg1"/>
                </a:solidFill>
                <a:effectLst/>
              </a:rPr>
              <a:t>-транспортного травматизму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8050" y="1555224"/>
            <a:ext cx="10353762" cy="4194412"/>
          </a:xfrm>
        </p:spPr>
        <p:txBody>
          <a:bodyPr>
            <a:normAutofit/>
          </a:bodyPr>
          <a:lstStyle/>
          <a:p>
            <a:r>
              <a:rPr lang="ru-RU" b="1" dirty="0">
                <a:effectLst/>
              </a:rPr>
              <a:t>-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регламентація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швидкісного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руху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автотранспорту, </a:t>
            </a: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  <a:effectLst/>
              </a:rPr>
              <a:t>-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забезпечення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більш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безпечних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умов для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уразливих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суб'єктів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руху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на дорогах, </a:t>
            </a: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  <a:effectLst/>
              </a:rPr>
              <a:t>-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забезпечення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більш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безпечної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дорожньої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інфраструктури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,</a:t>
            </a: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  <a:effectLst/>
              </a:rPr>
              <a:t>-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використання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захисних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шоломів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для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мотоциклістів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,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ременів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безпеки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і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безпечних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сидінь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для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дітей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в машинах, </a:t>
            </a: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  <a:effectLst/>
              </a:rPr>
              <a:t>-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також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прийняття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законів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про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гранично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допустимих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рівнях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вмісту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алкоголю в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крові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і контроль за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їх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дотриманням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з метою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попередження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дорожньо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-транспортного травматизму.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72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ladtime.ru/uploads/posts/2016-03/1457674795_dt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507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241110"/>
            <a:ext cx="10353761" cy="1326321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effectLst/>
              </a:rPr>
              <a:t>Перша </a:t>
            </a:r>
            <a:r>
              <a:rPr lang="ru-RU" dirty="0" err="1">
                <a:solidFill>
                  <a:schemeClr val="bg1"/>
                </a:solidFill>
                <a:effectLst/>
              </a:rPr>
              <a:t>медична</a:t>
            </a:r>
            <a:r>
              <a:rPr lang="ru-RU" dirty="0">
                <a:solidFill>
                  <a:schemeClr val="bg1"/>
                </a:solidFill>
                <a:effectLst/>
              </a:rPr>
              <a:t> </a:t>
            </a:r>
            <a:r>
              <a:rPr lang="ru-RU" dirty="0" err="1">
                <a:solidFill>
                  <a:schemeClr val="bg1"/>
                </a:solidFill>
                <a:effectLst/>
              </a:rPr>
              <a:t>допомога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4613" y="1241946"/>
            <a:ext cx="10353762" cy="4030639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  <a:effectLst/>
              </a:rPr>
              <a:t>Перша </a:t>
            </a:r>
            <a:r>
              <a:rPr lang="ru-RU" sz="2400" b="1" dirty="0" err="1">
                <a:solidFill>
                  <a:srgbClr val="FF0000"/>
                </a:solidFill>
                <a:effectLst/>
              </a:rPr>
              <a:t>медична</a:t>
            </a:r>
            <a:r>
              <a:rPr lang="ru-RU" sz="2400" b="1" dirty="0">
                <a:solidFill>
                  <a:srgbClr val="FF0000"/>
                </a:solidFill>
                <a:effectLst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effectLst/>
              </a:rPr>
              <a:t>допомога</a:t>
            </a:r>
            <a:r>
              <a:rPr lang="ru-RU" sz="2400" b="1" dirty="0">
                <a:solidFill>
                  <a:srgbClr val="FF0000"/>
                </a:solidFill>
                <a:effectLst/>
              </a:rPr>
              <a:t> (</a:t>
            </a:r>
            <a:r>
              <a:rPr lang="ru-RU" sz="2400" b="1" dirty="0" err="1">
                <a:solidFill>
                  <a:srgbClr val="FF0000"/>
                </a:solidFill>
                <a:effectLst/>
              </a:rPr>
              <a:t>долікарська</a:t>
            </a:r>
            <a:r>
              <a:rPr lang="ru-RU" sz="2400" b="1" dirty="0">
                <a:solidFill>
                  <a:srgbClr val="FF0000"/>
                </a:solidFill>
                <a:effectLst/>
              </a:rPr>
              <a:t>)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 -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це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комплекс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екстрених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заходів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,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які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надаються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потерпілому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або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хворому на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місці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події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І в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період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доставки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його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до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медичної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установи. </a:t>
            </a:r>
            <a:endParaRPr lang="ru-RU" sz="2400" b="1" dirty="0" smtClean="0">
              <a:solidFill>
                <a:schemeClr val="bg1"/>
              </a:solidFill>
              <a:effectLst/>
            </a:endParaRPr>
          </a:p>
          <a:p>
            <a:r>
              <a:rPr lang="ru-RU" sz="2400" b="1" dirty="0" err="1" smtClean="0">
                <a:solidFill>
                  <a:srgbClr val="FF0000"/>
                </a:solidFill>
                <a:effectLst/>
              </a:rPr>
              <a:t>Основні</a:t>
            </a:r>
            <a:r>
              <a:rPr lang="ru-RU" sz="2400" b="1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effectLst/>
              </a:rPr>
              <a:t>принципи</a:t>
            </a:r>
            <a:r>
              <a:rPr lang="ru-RU" sz="2400" b="1" dirty="0">
                <a:solidFill>
                  <a:srgbClr val="FF0000"/>
                </a:solidFill>
                <a:effectLst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effectLst/>
              </a:rPr>
              <a:t>першої</a:t>
            </a:r>
            <a:r>
              <a:rPr lang="ru-RU" sz="2400" b="1" dirty="0">
                <a:solidFill>
                  <a:srgbClr val="FF0000"/>
                </a:solidFill>
                <a:effectLst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effectLst/>
              </a:rPr>
              <a:t>медичної</a:t>
            </a:r>
            <a:r>
              <a:rPr lang="ru-RU" sz="2400" b="1" dirty="0">
                <a:solidFill>
                  <a:srgbClr val="FF0000"/>
                </a:solidFill>
                <a:effectLst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effectLst/>
              </a:rPr>
              <a:t>допомоги</a:t>
            </a:r>
            <a:r>
              <a:rPr lang="ru-RU" sz="2400" b="1" dirty="0">
                <a:solidFill>
                  <a:srgbClr val="FF0000"/>
                </a:solidFill>
                <a:effectLst/>
              </a:rPr>
              <a:t>: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bg1"/>
                </a:solidFill>
                <a:effectLst/>
              </a:rPr>
              <a:t>•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Надання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допомоги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потерпілому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безпосередньо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на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місці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трагедії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. Вона проводиться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свідками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катастрофи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або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прибулими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на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місце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спеціалістами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. </a:t>
            </a: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  <a:effectLst/>
              </a:rPr>
              <a:t>• Заходи з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порятунку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життя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і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здоров’я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людини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під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час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його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транспортування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до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лікувального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закладу. </a:t>
            </a: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  <a:effectLst/>
              </a:rPr>
              <a:t>•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Надання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адекватної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терапії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в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медичному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закладі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65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ladtime.ru/uploads/posts/2016-03/1457674795_dt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507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  <a:effectLst/>
              </a:rPr>
              <a:t>Перша </a:t>
            </a:r>
            <a:r>
              <a:rPr lang="ru-RU" dirty="0" err="1">
                <a:solidFill>
                  <a:schemeClr val="bg1"/>
                </a:solidFill>
                <a:effectLst/>
              </a:rPr>
              <a:t>медична</a:t>
            </a:r>
            <a:r>
              <a:rPr lang="ru-RU" dirty="0">
                <a:solidFill>
                  <a:schemeClr val="bg1"/>
                </a:solidFill>
                <a:effectLst/>
              </a:rPr>
              <a:t> </a:t>
            </a:r>
            <a:r>
              <a:rPr lang="ru-RU" dirty="0" err="1">
                <a:solidFill>
                  <a:schemeClr val="bg1"/>
                </a:solidFill>
                <a:effectLst/>
              </a:rPr>
              <a:t>допомога</a:t>
            </a:r>
            <a:r>
              <a:rPr lang="ru-RU" dirty="0">
                <a:solidFill>
                  <a:schemeClr val="bg1"/>
                </a:solidFill>
                <a:effectLst/>
              </a:rPr>
              <a:t> </a:t>
            </a:r>
            <a:r>
              <a:rPr lang="ru-RU" dirty="0" err="1">
                <a:solidFill>
                  <a:schemeClr val="bg1"/>
                </a:solidFill>
                <a:effectLst/>
              </a:rPr>
              <a:t>включає</a:t>
            </a:r>
            <a:r>
              <a:rPr lang="ru-RU" dirty="0">
                <a:solidFill>
                  <a:schemeClr val="bg1"/>
                </a:solidFill>
                <a:effectLst/>
              </a:rPr>
              <a:t> </a:t>
            </a:r>
            <a:r>
              <a:rPr lang="ru-RU" dirty="0" err="1">
                <a:solidFill>
                  <a:schemeClr val="bg1"/>
                </a:solidFill>
                <a:effectLst/>
              </a:rPr>
              <a:t>такі</a:t>
            </a:r>
            <a:r>
              <a:rPr lang="ru-RU" dirty="0">
                <a:solidFill>
                  <a:schemeClr val="bg1"/>
                </a:solidFill>
                <a:effectLst/>
              </a:rPr>
              <a:t> </a:t>
            </a:r>
            <a:r>
              <a:rPr lang="ru-RU" dirty="0" err="1">
                <a:solidFill>
                  <a:schemeClr val="bg1"/>
                </a:solidFill>
                <a:effectLst/>
              </a:rPr>
              <a:t>групи</a:t>
            </a:r>
            <a:r>
              <a:rPr lang="ru-RU" dirty="0">
                <a:solidFill>
                  <a:schemeClr val="bg1"/>
                </a:solidFill>
                <a:effectLst/>
              </a:rPr>
              <a:t> </a:t>
            </a:r>
            <a:r>
              <a:rPr lang="ru-RU" dirty="0" err="1">
                <a:solidFill>
                  <a:schemeClr val="bg1"/>
                </a:solidFill>
                <a:effectLst/>
              </a:rPr>
              <a:t>заходів</a:t>
            </a:r>
            <a:r>
              <a:rPr lang="ru-RU" dirty="0">
                <a:solidFill>
                  <a:schemeClr val="bg1"/>
                </a:solidFill>
                <a:effectLst/>
              </a:rPr>
              <a:t>: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909" y="1801503"/>
            <a:ext cx="8728364" cy="4653887"/>
          </a:xfrm>
        </p:spPr>
        <p:txBody>
          <a:bodyPr>
            <a:normAutofit fontScale="925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400" b="1" dirty="0">
                <a:solidFill>
                  <a:schemeClr val="bg1"/>
                </a:solidFill>
                <a:effectLst/>
              </a:rPr>
              <a:t>1)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негайне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припинення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дії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зовнішніх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ушкоджувальних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чинників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І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видалення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потерпілого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з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несприятливих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умов:</a:t>
            </a: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  <a:effectLst/>
              </a:rPr>
              <a:t>2)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надання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термінової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першої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медичної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допомоги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потерпілому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залежно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від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характеру І виду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травми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,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нещасного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випадку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або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раптового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захворювання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(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зупинка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кровотечі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,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масаж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серця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,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введення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протиотрути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та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ін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.):</a:t>
            </a: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  <a:effectLst/>
              </a:rPr>
              <a:t>3)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організація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швидкої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доставки хворого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або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постраждалого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до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лікувальної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установи.</a:t>
            </a:r>
            <a:r>
              <a:rPr lang="ru-RU" sz="2400" b="1" dirty="0">
                <a:solidFill>
                  <a:schemeClr val="bg1"/>
                </a:solidFill>
              </a:rPr>
              <a:t/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 err="1">
                <a:solidFill>
                  <a:schemeClr val="bg1"/>
                </a:solidFill>
                <a:effectLst/>
              </a:rPr>
              <a:t>Кожна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людина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повинна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вміти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надати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першу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допомогу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22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ladtime.ru/uploads/posts/2016-03/1457674795_dt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507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bg1"/>
                </a:solidFill>
              </a:rPr>
              <a:t>Ознаки смерті: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1658" y="1754870"/>
            <a:ext cx="7529130" cy="3695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smtClean="0">
                <a:solidFill>
                  <a:schemeClr val="bg1"/>
                </a:solidFill>
                <a:effectLst/>
              </a:rPr>
              <a:t>•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помутніння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і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висихання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роговини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ока;</a:t>
            </a:r>
            <a:r>
              <a:rPr lang="ru-RU" sz="3200" b="1" dirty="0">
                <a:solidFill>
                  <a:schemeClr val="bg1"/>
                </a:solidFill>
              </a:rPr>
              <a:t/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  <a:effectLst/>
              </a:rPr>
              <a:t>•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відсутність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реакції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зіниць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на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світло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і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відсутність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реакції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тіла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на укол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голкою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;</a:t>
            </a:r>
            <a:r>
              <a:rPr lang="ru-RU" sz="3200" b="1" dirty="0">
                <a:solidFill>
                  <a:schemeClr val="bg1"/>
                </a:solidFill>
              </a:rPr>
              <a:t/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  <a:effectLst/>
              </a:rPr>
              <a:t>•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холодне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тіло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,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поява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трупних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плям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. 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95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ladtime.ru/uploads/posts/2016-03/1457674795_dt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507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083" y="471980"/>
            <a:ext cx="8904849" cy="3030875"/>
          </a:xfrm>
        </p:spPr>
        <p:txBody>
          <a:bodyPr>
            <a:normAutofit/>
          </a:bodyPr>
          <a:lstStyle/>
          <a:p>
            <a:r>
              <a:rPr lang="ru-RU" sz="2400" b="1" dirty="0" err="1">
                <a:solidFill>
                  <a:schemeClr val="bg1"/>
                </a:solidFill>
                <a:effectLst/>
              </a:rPr>
              <a:t>Підраховано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,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що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з моменту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появи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перших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автомобілів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на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вулицях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і дорогах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нашої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планети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загинуло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понад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>
                <a:solidFill>
                  <a:srgbClr val="FF0000"/>
                </a:solidFill>
                <a:effectLst/>
              </a:rPr>
              <a:t>7 млн. людей.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І 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нині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щорічно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гине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до 300 тис.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осіб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.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Крім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того,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мільйони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людей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отримують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різноманітні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травми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. Ось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чому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питанням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безпеки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руху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приділяється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серйозна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увага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в 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усіх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країнах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світу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9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ladtime.ru/uploads/posts/2016-03/1457674795_dt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507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545910"/>
            <a:ext cx="5132163" cy="5245290"/>
          </a:xfrm>
        </p:spPr>
        <p:txBody>
          <a:bodyPr>
            <a:normAutofit lnSpcReduction="10000"/>
          </a:bodyPr>
          <a:lstStyle/>
          <a:p>
            <a:r>
              <a:rPr lang="ru-RU" sz="2400" b="1" dirty="0" err="1">
                <a:solidFill>
                  <a:schemeClr val="bg1"/>
                </a:solidFill>
                <a:effectLst/>
              </a:rPr>
              <a:t>Близько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75 %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усіх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аварій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на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автомобільному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транспорті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трапляється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через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порушення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водіями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Правил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дорожнього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руху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.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Найнебезпечнішими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видами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порушень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, як і колись,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залишаються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перевищення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швидкості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,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ігнорування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дорожніх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знаків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,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виїзд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на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смугу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зустрічного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руху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та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керування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автомобілем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у 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нетверезому</a:t>
            </a:r>
            <a:r>
              <a:rPr lang="ru-RU" sz="24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/>
              </a:rPr>
              <a:t>стані</a:t>
            </a:r>
            <a:r>
              <a:rPr lang="ru-RU" b="1" dirty="0">
                <a:solidFill>
                  <a:schemeClr val="bg1"/>
                </a:solidFill>
                <a:effectLst/>
              </a:rPr>
              <a:t>. 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13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vladtime.ru/uploads/posts/2016-03/1457674795_dt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507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42997" y="609600"/>
            <a:ext cx="3324559" cy="1326321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ЛОГОТИП ДЕСЯТИЛІТТЯ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362" y="609599"/>
            <a:ext cx="6428701" cy="6016284"/>
          </a:xfrm>
        </p:spPr>
        <p:txBody>
          <a:bodyPr>
            <a:normAutofit fontScale="70000" lnSpcReduction="20000"/>
          </a:bodyPr>
          <a:lstStyle/>
          <a:p>
            <a:r>
              <a:rPr lang="ru-RU" sz="3200" b="1" dirty="0">
                <a:solidFill>
                  <a:schemeClr val="bg1"/>
                </a:solidFill>
                <a:effectLst/>
              </a:rPr>
              <a:t>За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оцінками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ВООЗ,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якщо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не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вжити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термінових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заходів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, до 2020 року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аварії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на дорогах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стануть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головною причиною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смертності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у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світі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,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випередивши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серцево-судинні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захворювання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та СНІД.</a:t>
            </a:r>
          </a:p>
          <a:p>
            <a:r>
              <a:rPr lang="ru-RU" sz="3200" b="1" dirty="0" err="1">
                <a:solidFill>
                  <a:schemeClr val="bg1"/>
                </a:solidFill>
                <a:effectLst/>
              </a:rPr>
              <a:t>Виявляючи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занепокоєння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постійним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зростанням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рівня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травматизму і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смертності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на дорогах у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світі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Генеральна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Асамблея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Організації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Об’єднаних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Націй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проголосила 2011 – 2020 роки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Десятиліттям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дій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безпеки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дорожнього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руху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. Мета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Десятиліття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–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скоротити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втрати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людських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життів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від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ДТП.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Офіційне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відкриття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Десятиліття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дій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безпеки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дорожнього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руху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в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усьому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світі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відбулося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11 </a:t>
            </a:r>
            <a:r>
              <a:rPr lang="ru-RU" sz="3200" b="1" dirty="0" err="1">
                <a:solidFill>
                  <a:schemeClr val="bg1"/>
                </a:solidFill>
                <a:effectLst/>
              </a:rPr>
              <a:t>травня</a:t>
            </a:r>
            <a:r>
              <a:rPr lang="ru-RU" sz="3200" b="1" dirty="0">
                <a:solidFill>
                  <a:schemeClr val="bg1"/>
                </a:solidFill>
                <a:effectLst/>
              </a:rPr>
              <a:t> 2011 року. </a:t>
            </a:r>
          </a:p>
          <a:p>
            <a:endParaRPr lang="ru-RU" dirty="0"/>
          </a:p>
        </p:txBody>
      </p:sp>
      <p:pic>
        <p:nvPicPr>
          <p:cNvPr id="1026" name="Picture 2" descr="C:\Users\DSambuk\Documents\FIAF\FIA_TAG_RUSS_RG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063" y="1935921"/>
            <a:ext cx="502920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51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vladtime.ru/uploads/posts/2016-03/1457674795_dt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507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561" y="361666"/>
            <a:ext cx="7841769" cy="649633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solidFill>
                  <a:schemeClr val="bg1"/>
                </a:solidFill>
                <a:effectLst/>
              </a:rPr>
              <a:t>План </a:t>
            </a:r>
            <a:r>
              <a:rPr lang="ru-RU" dirty="0" err="1">
                <a:solidFill>
                  <a:schemeClr val="bg1"/>
                </a:solidFill>
                <a:effectLst/>
              </a:rPr>
              <a:t>Десятиліття</a:t>
            </a:r>
            <a:r>
              <a:rPr lang="ru-RU" dirty="0">
                <a:solidFill>
                  <a:schemeClr val="bg1"/>
                </a:solidFill>
                <a:effectLst/>
              </a:rPr>
              <a:t> </a:t>
            </a:r>
            <a:br>
              <a:rPr lang="ru-RU" dirty="0">
                <a:solidFill>
                  <a:schemeClr val="bg1"/>
                </a:solidFill>
                <a:effectLst/>
              </a:rPr>
            </a:br>
            <a:r>
              <a:rPr lang="ru-RU" dirty="0" err="1">
                <a:solidFill>
                  <a:schemeClr val="bg1"/>
                </a:solidFill>
                <a:effectLst/>
              </a:rPr>
              <a:t>заснований</a:t>
            </a:r>
            <a:r>
              <a:rPr lang="ru-RU" dirty="0">
                <a:solidFill>
                  <a:schemeClr val="bg1"/>
                </a:solidFill>
                <a:effectLst/>
              </a:rPr>
              <a:t> на </a:t>
            </a:r>
            <a:r>
              <a:rPr lang="ru-RU" dirty="0" err="1">
                <a:solidFill>
                  <a:schemeClr val="bg1"/>
                </a:solidFill>
                <a:effectLst/>
              </a:rPr>
              <a:t>п'яти</a:t>
            </a:r>
            <a:r>
              <a:rPr lang="ru-RU" dirty="0">
                <a:solidFill>
                  <a:schemeClr val="bg1"/>
                </a:solidFill>
                <a:effectLst/>
              </a:rPr>
              <a:t> «опорах</a:t>
            </a:r>
            <a:r>
              <a:rPr lang="ru-RU" dirty="0" smtClean="0">
                <a:solidFill>
                  <a:schemeClr val="bg1"/>
                </a:solidFill>
                <a:effectLst/>
              </a:rPr>
              <a:t>»:</a:t>
            </a:r>
            <a:br>
              <a:rPr lang="ru-RU" dirty="0" smtClean="0">
                <a:solidFill>
                  <a:schemeClr val="bg1"/>
                </a:solidFill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uk-UA" dirty="0">
                <a:solidFill>
                  <a:schemeClr val="bg1"/>
                </a:solidFill>
                <a:effectLst/>
              </a:rPr>
              <a:t> </a:t>
            </a:r>
            <a:r>
              <a:rPr lang="ru-RU" dirty="0">
                <a:solidFill>
                  <a:schemeClr val="bg1"/>
                </a:solidFill>
                <a:effectLst/>
              </a:rPr>
              <a:t/>
            </a:r>
            <a:br>
              <a:rPr lang="ru-RU" dirty="0">
                <a:solidFill>
                  <a:schemeClr val="bg1"/>
                </a:solidFill>
                <a:effectLst/>
              </a:rPr>
            </a:br>
            <a:r>
              <a:rPr lang="ru-RU" sz="2700" dirty="0">
                <a:solidFill>
                  <a:schemeClr val="bg1"/>
                </a:solidFill>
                <a:effectLst/>
              </a:rPr>
              <a:t>1.	</a:t>
            </a:r>
            <a:r>
              <a:rPr lang="ru-RU" sz="2700" dirty="0" err="1">
                <a:solidFill>
                  <a:schemeClr val="bg1"/>
                </a:solidFill>
                <a:effectLst/>
              </a:rPr>
              <a:t>Створення</a:t>
            </a:r>
            <a:r>
              <a:rPr lang="ru-RU" sz="2700" dirty="0">
                <a:solidFill>
                  <a:schemeClr val="bg1"/>
                </a:solidFill>
                <a:effectLst/>
              </a:rPr>
              <a:t> </a:t>
            </a:r>
            <a:r>
              <a:rPr lang="ru-RU" sz="2700" dirty="0" err="1">
                <a:solidFill>
                  <a:schemeClr val="bg1"/>
                </a:solidFill>
                <a:effectLst/>
              </a:rPr>
              <a:t>дорожньої</a:t>
            </a:r>
            <a:r>
              <a:rPr lang="ru-RU" sz="2700" dirty="0">
                <a:solidFill>
                  <a:schemeClr val="bg1"/>
                </a:solidFill>
                <a:effectLst/>
              </a:rPr>
              <a:t> </a:t>
            </a:r>
            <a:r>
              <a:rPr lang="ru-RU" sz="2700" dirty="0" err="1">
                <a:solidFill>
                  <a:schemeClr val="bg1"/>
                </a:solidFill>
                <a:effectLst/>
              </a:rPr>
              <a:t>інфраструктури</a:t>
            </a:r>
            <a:r>
              <a:rPr lang="ru-RU" sz="2700" dirty="0" smtClean="0">
                <a:solidFill>
                  <a:schemeClr val="bg1"/>
                </a:solidFill>
                <a:effectLst/>
              </a:rPr>
              <a:t>.</a:t>
            </a:r>
            <a:br>
              <a:rPr lang="ru-RU" sz="2700" dirty="0" smtClean="0">
                <a:solidFill>
                  <a:schemeClr val="bg1"/>
                </a:solidFill>
                <a:effectLst/>
              </a:rPr>
            </a:br>
            <a:r>
              <a:rPr lang="ru-RU" sz="2700" dirty="0">
                <a:solidFill>
                  <a:schemeClr val="bg1"/>
                </a:solidFill>
                <a:effectLst/>
              </a:rPr>
              <a:t/>
            </a:r>
            <a:br>
              <a:rPr lang="ru-RU" sz="2700" dirty="0">
                <a:solidFill>
                  <a:schemeClr val="bg1"/>
                </a:solidFill>
                <a:effectLst/>
              </a:rPr>
            </a:br>
            <a:r>
              <a:rPr lang="ru-RU" sz="2700" dirty="0">
                <a:solidFill>
                  <a:schemeClr val="bg1"/>
                </a:solidFill>
                <a:effectLst/>
              </a:rPr>
              <a:t>2.	</a:t>
            </a:r>
            <a:r>
              <a:rPr lang="ru-RU" sz="2700" dirty="0" err="1">
                <a:solidFill>
                  <a:schemeClr val="bg1"/>
                </a:solidFill>
                <a:effectLst/>
              </a:rPr>
              <a:t>Навчання</a:t>
            </a:r>
            <a:r>
              <a:rPr lang="ru-RU" sz="2700" dirty="0">
                <a:solidFill>
                  <a:schemeClr val="bg1"/>
                </a:solidFill>
                <a:effectLst/>
              </a:rPr>
              <a:t> </a:t>
            </a:r>
            <a:r>
              <a:rPr lang="ru-RU" sz="2700" dirty="0" err="1">
                <a:solidFill>
                  <a:schemeClr val="bg1"/>
                </a:solidFill>
                <a:effectLst/>
              </a:rPr>
              <a:t>безпечній</a:t>
            </a:r>
            <a:r>
              <a:rPr lang="ru-RU" sz="2700" dirty="0">
                <a:solidFill>
                  <a:schemeClr val="bg1"/>
                </a:solidFill>
                <a:effectLst/>
              </a:rPr>
              <a:t> </a:t>
            </a:r>
            <a:r>
              <a:rPr lang="ru-RU" sz="2700" dirty="0" err="1">
                <a:solidFill>
                  <a:schemeClr val="bg1"/>
                </a:solidFill>
                <a:effectLst/>
              </a:rPr>
              <a:t>поведінці</a:t>
            </a:r>
            <a:r>
              <a:rPr lang="ru-RU" sz="2700" dirty="0">
                <a:solidFill>
                  <a:schemeClr val="bg1"/>
                </a:solidFill>
                <a:effectLst/>
              </a:rPr>
              <a:t> на дорогах</a:t>
            </a:r>
            <a:r>
              <a:rPr lang="ru-RU" sz="2700" dirty="0" smtClean="0">
                <a:solidFill>
                  <a:schemeClr val="bg1"/>
                </a:solidFill>
                <a:effectLst/>
              </a:rPr>
              <a:t>.</a:t>
            </a:r>
            <a:br>
              <a:rPr lang="ru-RU" sz="2700" dirty="0" smtClean="0">
                <a:solidFill>
                  <a:schemeClr val="bg1"/>
                </a:solidFill>
                <a:effectLst/>
              </a:rPr>
            </a:br>
            <a:r>
              <a:rPr lang="ru-RU" sz="2700" dirty="0">
                <a:solidFill>
                  <a:schemeClr val="bg1"/>
                </a:solidFill>
                <a:effectLst/>
              </a:rPr>
              <a:t/>
            </a:r>
            <a:br>
              <a:rPr lang="ru-RU" sz="2700" dirty="0">
                <a:solidFill>
                  <a:schemeClr val="bg1"/>
                </a:solidFill>
                <a:effectLst/>
              </a:rPr>
            </a:br>
            <a:r>
              <a:rPr lang="ru-RU" sz="2700" dirty="0">
                <a:solidFill>
                  <a:schemeClr val="bg1"/>
                </a:solidFill>
                <a:effectLst/>
              </a:rPr>
              <a:t>3.	</a:t>
            </a:r>
            <a:r>
              <a:rPr lang="ru-RU" sz="2700" dirty="0" err="1">
                <a:solidFill>
                  <a:schemeClr val="bg1"/>
                </a:solidFill>
                <a:effectLst/>
              </a:rPr>
              <a:t>Будівництво</a:t>
            </a:r>
            <a:r>
              <a:rPr lang="ru-RU" sz="2700" dirty="0">
                <a:solidFill>
                  <a:schemeClr val="bg1"/>
                </a:solidFill>
                <a:effectLst/>
              </a:rPr>
              <a:t> </a:t>
            </a:r>
            <a:r>
              <a:rPr lang="ru-RU" sz="2700" dirty="0" err="1">
                <a:solidFill>
                  <a:schemeClr val="bg1"/>
                </a:solidFill>
                <a:effectLst/>
              </a:rPr>
              <a:t>безпечних</a:t>
            </a:r>
            <a:r>
              <a:rPr lang="ru-RU" sz="2700" dirty="0">
                <a:solidFill>
                  <a:schemeClr val="bg1"/>
                </a:solidFill>
                <a:effectLst/>
              </a:rPr>
              <a:t> </a:t>
            </a:r>
            <a:r>
              <a:rPr lang="ru-RU" sz="2700" dirty="0" err="1">
                <a:solidFill>
                  <a:schemeClr val="bg1"/>
                </a:solidFill>
                <a:effectLst/>
              </a:rPr>
              <a:t>доріг</a:t>
            </a:r>
            <a:r>
              <a:rPr lang="ru-RU" sz="2700" dirty="0">
                <a:solidFill>
                  <a:schemeClr val="bg1"/>
                </a:solidFill>
                <a:effectLst/>
              </a:rPr>
              <a:t>.</a:t>
            </a:r>
            <a:br>
              <a:rPr lang="ru-RU" sz="2700" dirty="0">
                <a:solidFill>
                  <a:schemeClr val="bg1"/>
                </a:solidFill>
                <a:effectLst/>
              </a:rPr>
            </a:br>
            <a:r>
              <a:rPr lang="ru-RU" sz="2700" dirty="0">
                <a:solidFill>
                  <a:schemeClr val="bg1"/>
                </a:solidFill>
                <a:effectLst/>
              </a:rPr>
              <a:t>4.	</a:t>
            </a:r>
            <a:r>
              <a:rPr lang="ru-RU" sz="2700" dirty="0" err="1">
                <a:solidFill>
                  <a:schemeClr val="bg1"/>
                </a:solidFill>
                <a:effectLst/>
              </a:rPr>
              <a:t>Виробництво</a:t>
            </a:r>
            <a:r>
              <a:rPr lang="ru-RU" sz="2700" dirty="0">
                <a:solidFill>
                  <a:schemeClr val="bg1"/>
                </a:solidFill>
                <a:effectLst/>
              </a:rPr>
              <a:t> </a:t>
            </a:r>
            <a:r>
              <a:rPr lang="ru-RU" sz="2700" dirty="0" err="1">
                <a:solidFill>
                  <a:schemeClr val="bg1"/>
                </a:solidFill>
                <a:effectLst/>
              </a:rPr>
              <a:t>безпечних</a:t>
            </a:r>
            <a:r>
              <a:rPr lang="ru-RU" sz="2700" dirty="0">
                <a:solidFill>
                  <a:schemeClr val="bg1"/>
                </a:solidFill>
                <a:effectLst/>
              </a:rPr>
              <a:t> </a:t>
            </a:r>
            <a:r>
              <a:rPr lang="ru-RU" sz="2700" dirty="0" err="1">
                <a:solidFill>
                  <a:schemeClr val="bg1"/>
                </a:solidFill>
                <a:effectLst/>
              </a:rPr>
              <a:t>автомобілів</a:t>
            </a:r>
            <a:r>
              <a:rPr lang="ru-RU" sz="2700" dirty="0" smtClean="0">
                <a:solidFill>
                  <a:schemeClr val="bg1"/>
                </a:solidFill>
                <a:effectLst/>
              </a:rPr>
              <a:t>.</a:t>
            </a:r>
            <a:br>
              <a:rPr lang="ru-RU" sz="2700" dirty="0" smtClean="0">
                <a:solidFill>
                  <a:schemeClr val="bg1"/>
                </a:solidFill>
                <a:effectLst/>
              </a:rPr>
            </a:br>
            <a:r>
              <a:rPr lang="ru-RU" sz="2700" dirty="0">
                <a:solidFill>
                  <a:schemeClr val="bg1"/>
                </a:solidFill>
                <a:effectLst/>
              </a:rPr>
              <a:t/>
            </a:r>
            <a:br>
              <a:rPr lang="ru-RU" sz="2700" dirty="0">
                <a:solidFill>
                  <a:schemeClr val="bg1"/>
                </a:solidFill>
                <a:effectLst/>
              </a:rPr>
            </a:br>
            <a:r>
              <a:rPr lang="ru-RU" sz="2700" dirty="0">
                <a:solidFill>
                  <a:schemeClr val="bg1"/>
                </a:solidFill>
                <a:effectLst/>
              </a:rPr>
              <a:t>5.	</a:t>
            </a:r>
            <a:r>
              <a:rPr lang="ru-RU" sz="2700" dirty="0" err="1">
                <a:solidFill>
                  <a:schemeClr val="bg1"/>
                </a:solidFill>
                <a:effectLst/>
              </a:rPr>
              <a:t>Забезпечення</a:t>
            </a:r>
            <a:r>
              <a:rPr lang="ru-RU" sz="2700" dirty="0">
                <a:solidFill>
                  <a:schemeClr val="bg1"/>
                </a:solidFill>
                <a:effectLst/>
              </a:rPr>
              <a:t> </a:t>
            </a:r>
            <a:r>
              <a:rPr lang="ru-RU" sz="2700" dirty="0" err="1">
                <a:solidFill>
                  <a:schemeClr val="bg1"/>
                </a:solidFill>
                <a:effectLst/>
              </a:rPr>
              <a:t>належної</a:t>
            </a:r>
            <a:r>
              <a:rPr lang="ru-RU" sz="2700" dirty="0">
                <a:solidFill>
                  <a:schemeClr val="bg1"/>
                </a:solidFill>
                <a:effectLst/>
              </a:rPr>
              <a:t> </a:t>
            </a:r>
            <a:r>
              <a:rPr lang="ru-RU" sz="2700" dirty="0" err="1">
                <a:solidFill>
                  <a:schemeClr val="bg1"/>
                </a:solidFill>
                <a:effectLst/>
              </a:rPr>
              <a:t>швидкої</a:t>
            </a:r>
            <a:r>
              <a:rPr lang="ru-RU" sz="2700" dirty="0">
                <a:solidFill>
                  <a:schemeClr val="bg1"/>
                </a:solidFill>
                <a:effectLst/>
              </a:rPr>
              <a:t> </a:t>
            </a:r>
            <a:r>
              <a:rPr lang="ru-RU" sz="2700" dirty="0" err="1">
                <a:solidFill>
                  <a:schemeClr val="bg1"/>
                </a:solidFill>
                <a:effectLst/>
              </a:rPr>
              <a:t>допомоги</a:t>
            </a:r>
            <a:r>
              <a:rPr lang="ru-RU" sz="2700" dirty="0">
                <a:solidFill>
                  <a:schemeClr val="bg1"/>
                </a:solidFill>
                <a:effectLst/>
              </a:rPr>
              <a:t> </a:t>
            </a:r>
            <a:r>
              <a:rPr lang="ru-RU" sz="2700" dirty="0" err="1">
                <a:solidFill>
                  <a:schemeClr val="bg1"/>
                </a:solidFill>
                <a:effectLst/>
              </a:rPr>
              <a:t>потерпілим</a:t>
            </a:r>
            <a:r>
              <a:rPr lang="ru-RU" sz="2700" dirty="0">
                <a:solidFill>
                  <a:schemeClr val="bg1"/>
                </a:solidFill>
                <a:effectLst/>
              </a:rPr>
              <a:t> в ДТП.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r>
              <a:rPr lang="uk-UA" i="1" dirty="0">
                <a:effectLst/>
              </a:rPr>
              <a:t> 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uk-UA" i="1" dirty="0">
                <a:effectLst/>
              </a:rPr>
              <a:t> 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969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www.vladtime.ru/uploads/posts/2016-03/1457674795_dt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507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341194"/>
            <a:ext cx="10353761" cy="1594727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effectLst/>
              </a:rPr>
              <a:t>Модель </a:t>
            </a:r>
            <a:r>
              <a:rPr lang="ru-RU" dirty="0" err="1">
                <a:solidFill>
                  <a:schemeClr val="bg1"/>
                </a:solidFill>
                <a:effectLst/>
              </a:rPr>
              <a:t>безпечного</a:t>
            </a:r>
            <a:r>
              <a:rPr lang="ru-RU" dirty="0">
                <a:solidFill>
                  <a:schemeClr val="bg1"/>
                </a:solidFill>
                <a:effectLst/>
              </a:rPr>
              <a:t> </a:t>
            </a:r>
            <a:r>
              <a:rPr lang="ru-RU" dirty="0" err="1">
                <a:solidFill>
                  <a:schemeClr val="bg1"/>
                </a:solidFill>
                <a:effectLst/>
              </a:rPr>
              <a:t>дорожнього</a:t>
            </a:r>
            <a:r>
              <a:rPr lang="ru-RU" dirty="0">
                <a:solidFill>
                  <a:schemeClr val="bg1"/>
                </a:solidFill>
                <a:effectLst/>
              </a:rPr>
              <a:t> </a:t>
            </a:r>
            <a:r>
              <a:rPr lang="ru-RU" dirty="0" err="1">
                <a:solidFill>
                  <a:schemeClr val="bg1"/>
                </a:solidFill>
                <a:effectLst/>
              </a:rPr>
              <a:t>середовища</a:t>
            </a:r>
            <a:r>
              <a:rPr lang="ru-RU" dirty="0">
                <a:solidFill>
                  <a:schemeClr val="bg1"/>
                </a:solidFill>
                <a:effectLst/>
              </a:rPr>
              <a:t> </a:t>
            </a:r>
            <a:r>
              <a:rPr lang="uk-UA" dirty="0" smtClean="0">
                <a:solidFill>
                  <a:schemeClr val="bg1"/>
                </a:solidFill>
                <a:effectLst/>
              </a:rPr>
              <a:t> </a:t>
            </a:r>
            <a:r>
              <a:rPr lang="ru-RU" dirty="0">
                <a:solidFill>
                  <a:schemeClr val="bg1"/>
                </a:solidFill>
                <a:effectLst/>
              </a:rPr>
              <a:t>«</a:t>
            </a:r>
            <a:r>
              <a:rPr lang="ru-RU" dirty="0" err="1">
                <a:solidFill>
                  <a:schemeClr val="bg1"/>
                </a:solidFill>
                <a:effectLst/>
              </a:rPr>
              <a:t>Трикутник</a:t>
            </a:r>
            <a:r>
              <a:rPr lang="ru-RU" dirty="0">
                <a:solidFill>
                  <a:schemeClr val="bg1"/>
                </a:solidFill>
                <a:effectLst/>
              </a:rPr>
              <a:t> </a:t>
            </a:r>
            <a:r>
              <a:rPr lang="ru-RU" dirty="0" err="1">
                <a:solidFill>
                  <a:schemeClr val="bg1"/>
                </a:solidFill>
                <a:effectLst/>
              </a:rPr>
              <a:t>безпеки</a:t>
            </a:r>
            <a:r>
              <a:rPr lang="ru-RU" dirty="0">
                <a:solidFill>
                  <a:schemeClr val="bg1"/>
                </a:solidFill>
                <a:effectLst/>
              </a:rPr>
              <a:t>»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52400" y="15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459823" y="1861631"/>
            <a:ext cx="7516559" cy="4289174"/>
            <a:chOff x="2429" y="-348"/>
            <a:chExt cx="8273" cy="7852"/>
          </a:xfrm>
        </p:grpSpPr>
        <p:sp>
          <p:nvSpPr>
            <p:cNvPr id="6" name="AutoShape 7"/>
            <p:cNvSpPr>
              <a:spLocks noChangeAspect="1" noChangeArrowheads="1" noTextEdit="1"/>
            </p:cNvSpPr>
            <p:nvPr/>
          </p:nvSpPr>
          <p:spPr bwMode="auto">
            <a:xfrm>
              <a:off x="2429" y="-212"/>
              <a:ext cx="8273" cy="7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3348" y="868"/>
              <a:ext cx="5822" cy="3550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5391" y="-348"/>
              <a:ext cx="2112" cy="125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        </a:t>
              </a:r>
              <a:endParaRPr kumimoji="0" lang="uk-UA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    </a:t>
              </a:r>
              <a:r>
                <a:rPr kumimoji="0" lang="uk-UA" altLang="ru-RU" sz="18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Дорога</a:t>
              </a:r>
              <a:r>
                <a:rPr kumimoji="0" lang="uk-UA" altLang="ru-RU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 </a:t>
              </a:r>
              <a:endParaRPr kumimoji="0" lang="uk-UA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2889" y="4572"/>
              <a:ext cx="2911" cy="123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Транспортний</a:t>
              </a:r>
              <a:endPara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засіб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Text Box 3"/>
            <p:cNvSpPr txBox="1">
              <a:spLocks noChangeArrowheads="1"/>
            </p:cNvSpPr>
            <p:nvPr/>
          </p:nvSpPr>
          <p:spPr bwMode="auto">
            <a:xfrm>
              <a:off x="6106" y="4649"/>
              <a:ext cx="4596" cy="108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ru-RU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             Поведінка людини</a:t>
              </a:r>
              <a:endParaRPr kumimoji="0" lang="uk-UA" alt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ru-RU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як учасника дорожнього руху</a:t>
              </a:r>
              <a:endParaRPr kumimoji="0" lang="uk-UA" alt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uk-UA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Text Box 2"/>
            <p:cNvSpPr txBox="1">
              <a:spLocks noChangeArrowheads="1"/>
            </p:cNvSpPr>
            <p:nvPr/>
          </p:nvSpPr>
          <p:spPr bwMode="auto">
            <a:xfrm>
              <a:off x="5033" y="2566"/>
              <a:ext cx="2145" cy="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БЕЗПЕКА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249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vladtime.ru/uploads/posts/2016-03/1457674795_dt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3545" y="458333"/>
            <a:ext cx="8671132" cy="1602479"/>
          </a:xfrm>
        </p:spPr>
        <p:txBody>
          <a:bodyPr>
            <a:normAutofit lnSpcReduction="10000"/>
          </a:bodyPr>
          <a:lstStyle/>
          <a:p>
            <a:r>
              <a:rPr lang="uk-UA" sz="2400" b="1" dirty="0">
                <a:solidFill>
                  <a:schemeClr val="bg1"/>
                </a:solidFill>
                <a:effectLst/>
              </a:rPr>
              <a:t>Дорожньо-транспортними пригодами </a:t>
            </a:r>
            <a:r>
              <a:rPr lang="uk-UA" b="1" dirty="0">
                <a:solidFill>
                  <a:schemeClr val="bg1"/>
                </a:solidFill>
                <a:effectLst/>
              </a:rPr>
              <a:t>називаються випадки, що трапилися під час руху (наголосити) транспортних засобів і самохідних механізмів на дорогах  і призвели до травми чи смерті людей  або завдали матеріальних збитків.</a:t>
            </a:r>
            <a:endParaRPr lang="ru-RU" b="1" dirty="0">
              <a:solidFill>
                <a:schemeClr val="bg1"/>
              </a:solidFill>
              <a:effectLst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1056" y="5325828"/>
            <a:ext cx="63085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Особливість</a:t>
            </a:r>
            <a:r>
              <a:rPr lang="ru-RU" sz="2400" b="1" i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400" b="1" i="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автомобільних</a:t>
            </a:r>
            <a:r>
              <a:rPr lang="ru-RU" sz="2400" b="1" i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400" b="1" i="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аварій</a:t>
            </a:r>
            <a:r>
              <a:rPr lang="ru-RU" sz="2400" b="1" i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400" b="1" i="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полягає</a:t>
            </a:r>
            <a:r>
              <a:rPr lang="ru-RU" sz="2400" b="1" i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в тому, </a:t>
            </a:r>
            <a:r>
              <a:rPr lang="ru-RU" sz="2400" b="1" i="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що</a:t>
            </a:r>
            <a:r>
              <a:rPr lang="ru-RU" sz="2400" b="1" i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80 % </a:t>
            </a:r>
            <a:r>
              <a:rPr lang="ru-RU" sz="2400" b="1" i="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поранених</a:t>
            </a:r>
            <a:r>
              <a:rPr lang="ru-RU" sz="2400" b="1" i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400" b="1" i="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гине</a:t>
            </a:r>
            <a:r>
              <a:rPr lang="ru-RU" sz="2400" b="1" i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400" b="1" i="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упродовж</a:t>
            </a:r>
            <a:r>
              <a:rPr lang="ru-RU" sz="2400" b="1" i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перших 3 годин </a:t>
            </a:r>
            <a:r>
              <a:rPr lang="ru-RU" sz="2400" b="1" i="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від</a:t>
            </a:r>
            <a:r>
              <a:rPr lang="ru-RU" sz="2400" b="1" i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400" b="1" i="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кровотечі</a:t>
            </a:r>
            <a:r>
              <a:rPr lang="ru-RU" sz="2400" b="1" i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3320" name="Picture 8" descr="http://static.gazeta.ua/img/cache/gallery/584/584717_1_w_10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808" y="2299962"/>
            <a:ext cx="6579228" cy="412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10" descr="http://www.imenno.ru/wp-content/uploads/2015/06/41-670x5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44" y="1990948"/>
            <a:ext cx="5219113" cy="3095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67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ladtime.ru/uploads/posts/2016-03/1457674795_dt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268406"/>
            <a:ext cx="10353761" cy="1326321"/>
          </a:xfrm>
        </p:spPr>
        <p:txBody>
          <a:bodyPr/>
          <a:lstStyle/>
          <a:p>
            <a:r>
              <a:rPr lang="uk-UA" dirty="0" smtClean="0">
                <a:solidFill>
                  <a:schemeClr val="bg1"/>
                </a:solidFill>
              </a:rPr>
              <a:t>ВИДИ ДТП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963" y="1228299"/>
            <a:ext cx="5331655" cy="5268035"/>
          </a:xfrm>
        </p:spPr>
        <p:txBody>
          <a:bodyPr>
            <a:normAutofit/>
          </a:bodyPr>
          <a:lstStyle/>
          <a:p>
            <a:r>
              <a:rPr lang="uk-UA" dirty="0">
                <a:effectLst/>
              </a:rPr>
              <a:t> </a:t>
            </a:r>
            <a:endParaRPr lang="ru-RU" dirty="0">
              <a:effectLst/>
            </a:endParaRPr>
          </a:p>
          <a:p>
            <a:pPr lvl="0"/>
            <a:r>
              <a:rPr lang="uk-UA" sz="4000" b="1" u="sng" dirty="0" smtClean="0">
                <a:solidFill>
                  <a:schemeClr val="bg1"/>
                </a:solidFill>
                <a:effectLst/>
              </a:rPr>
              <a:t>Зіткнення</a:t>
            </a:r>
          </a:p>
          <a:p>
            <a:pPr lvl="0"/>
            <a:r>
              <a:rPr lang="uk-UA" sz="4000" b="1" u="sng" dirty="0" smtClean="0">
                <a:solidFill>
                  <a:schemeClr val="bg1"/>
                </a:solidFill>
                <a:effectLst/>
              </a:rPr>
              <a:t> Перекидання </a:t>
            </a:r>
          </a:p>
          <a:p>
            <a:pPr lvl="0"/>
            <a:r>
              <a:rPr lang="uk-UA" sz="4000" b="1" u="sng" dirty="0" smtClean="0">
                <a:solidFill>
                  <a:schemeClr val="bg1"/>
                </a:solidFill>
                <a:effectLst/>
              </a:rPr>
              <a:t>Наїзд </a:t>
            </a:r>
            <a:r>
              <a:rPr lang="uk-UA" sz="4000" b="1" u="sng" dirty="0">
                <a:solidFill>
                  <a:schemeClr val="bg1"/>
                </a:solidFill>
                <a:effectLst/>
              </a:rPr>
              <a:t>на перешкоду </a:t>
            </a:r>
            <a:endParaRPr lang="uk-UA" sz="4000" b="1" u="sng" dirty="0" smtClean="0">
              <a:solidFill>
                <a:schemeClr val="bg1"/>
              </a:solidFill>
              <a:effectLst/>
            </a:endParaRPr>
          </a:p>
          <a:p>
            <a:pPr lvl="0"/>
            <a:r>
              <a:rPr lang="uk-UA" sz="4000" b="1" u="sng" dirty="0" smtClean="0">
                <a:solidFill>
                  <a:schemeClr val="bg1"/>
                </a:solidFill>
                <a:effectLst/>
              </a:rPr>
              <a:t>Наїзд </a:t>
            </a:r>
            <a:r>
              <a:rPr lang="uk-UA" sz="4000" b="1" u="sng" dirty="0">
                <a:solidFill>
                  <a:schemeClr val="bg1"/>
                </a:solidFill>
                <a:effectLst/>
              </a:rPr>
              <a:t>на </a:t>
            </a:r>
            <a:r>
              <a:rPr lang="uk-UA" sz="4000" b="1" u="sng" dirty="0" smtClean="0">
                <a:solidFill>
                  <a:schemeClr val="bg1"/>
                </a:solidFill>
                <a:effectLst/>
              </a:rPr>
              <a:t>пішоходів</a:t>
            </a:r>
            <a:endParaRPr lang="ru-RU" sz="4000" dirty="0"/>
          </a:p>
        </p:txBody>
      </p:sp>
      <p:pic>
        <p:nvPicPr>
          <p:cNvPr id="12290" name="Picture 2" descr="http://avtopoligon.info/sites/default/files/imagecache/galleryformatter_slide/gallery/2013-09-25/651835_597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369" y="1263924"/>
            <a:ext cx="6199982" cy="464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8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vladtime.ru/uploads/posts/2016-03/1457674795_dt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261" y="200167"/>
            <a:ext cx="10353761" cy="1326321"/>
          </a:xfrm>
        </p:spPr>
        <p:txBody>
          <a:bodyPr/>
          <a:lstStyle/>
          <a:p>
            <a:r>
              <a:rPr lang="uk-UA" dirty="0" smtClean="0">
                <a:solidFill>
                  <a:schemeClr val="bg1"/>
                </a:solidFill>
              </a:rPr>
              <a:t>ВИДИ ДТП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4817" y="1526488"/>
            <a:ext cx="7034451" cy="5076968"/>
          </a:xfrm>
        </p:spPr>
        <p:txBody>
          <a:bodyPr>
            <a:normAutofit/>
          </a:bodyPr>
          <a:lstStyle/>
          <a:p>
            <a:pPr lvl="0"/>
            <a:r>
              <a:rPr lang="uk-UA" sz="2800" b="1" u="sng" dirty="0" smtClean="0">
                <a:solidFill>
                  <a:schemeClr val="bg1"/>
                </a:solidFill>
                <a:effectLst/>
              </a:rPr>
              <a:t>Наїзд </a:t>
            </a:r>
            <a:r>
              <a:rPr lang="uk-UA" sz="2800" b="1" u="sng" dirty="0">
                <a:solidFill>
                  <a:schemeClr val="bg1"/>
                </a:solidFill>
                <a:effectLst/>
              </a:rPr>
              <a:t>на нерухомий транспортний засіб </a:t>
            </a:r>
            <a:endParaRPr lang="uk-UA" sz="2800" b="1" u="sng" dirty="0" smtClean="0">
              <a:solidFill>
                <a:schemeClr val="bg1"/>
              </a:solidFill>
              <a:effectLst/>
            </a:endParaRPr>
          </a:p>
          <a:p>
            <a:pPr lvl="0"/>
            <a:r>
              <a:rPr lang="uk-UA" sz="2800" b="1" u="sng" dirty="0" smtClean="0">
                <a:solidFill>
                  <a:schemeClr val="bg1"/>
                </a:solidFill>
                <a:effectLst/>
              </a:rPr>
              <a:t>Наїзд </a:t>
            </a:r>
            <a:r>
              <a:rPr lang="uk-UA" sz="2800" b="1" u="sng" dirty="0">
                <a:solidFill>
                  <a:schemeClr val="bg1"/>
                </a:solidFill>
                <a:effectLst/>
              </a:rPr>
              <a:t>на велосипедиста </a:t>
            </a:r>
            <a:endParaRPr lang="uk-UA" sz="2800" b="1" u="sng" dirty="0" smtClean="0">
              <a:solidFill>
                <a:schemeClr val="bg1"/>
              </a:solidFill>
              <a:effectLst/>
            </a:endParaRPr>
          </a:p>
          <a:p>
            <a:pPr lvl="0"/>
            <a:r>
              <a:rPr lang="uk-UA" sz="2800" b="1" u="sng" dirty="0" smtClean="0">
                <a:solidFill>
                  <a:schemeClr val="bg1"/>
                </a:solidFill>
                <a:effectLst/>
              </a:rPr>
              <a:t>Наїзд </a:t>
            </a:r>
            <a:r>
              <a:rPr lang="uk-UA" sz="2800" b="1" u="sng" dirty="0">
                <a:solidFill>
                  <a:schemeClr val="bg1"/>
                </a:solidFill>
                <a:effectLst/>
              </a:rPr>
              <a:t>на </a:t>
            </a:r>
            <a:r>
              <a:rPr lang="uk-UA" sz="2800" b="1" u="sng" dirty="0" err="1" smtClean="0">
                <a:solidFill>
                  <a:schemeClr val="bg1"/>
                </a:solidFill>
                <a:effectLst/>
              </a:rPr>
              <a:t>грузовий</a:t>
            </a:r>
            <a:r>
              <a:rPr lang="uk-UA" sz="2800" b="1" u="sng" dirty="0" smtClean="0">
                <a:solidFill>
                  <a:schemeClr val="bg1"/>
                </a:solidFill>
                <a:effectLst/>
              </a:rPr>
              <a:t> </a:t>
            </a:r>
            <a:r>
              <a:rPr lang="uk-UA" sz="2800" b="1" u="sng" dirty="0">
                <a:solidFill>
                  <a:schemeClr val="bg1"/>
                </a:solidFill>
                <a:effectLst/>
              </a:rPr>
              <a:t>транспорт </a:t>
            </a:r>
            <a:endParaRPr lang="uk-UA" sz="2800" b="1" u="sng" dirty="0" smtClean="0">
              <a:solidFill>
                <a:schemeClr val="bg1"/>
              </a:solidFill>
              <a:effectLst/>
            </a:endParaRPr>
          </a:p>
          <a:p>
            <a:pPr lvl="0"/>
            <a:r>
              <a:rPr lang="uk-UA" sz="2800" b="1" u="sng" dirty="0" smtClean="0">
                <a:solidFill>
                  <a:schemeClr val="bg1"/>
                </a:solidFill>
                <a:effectLst/>
              </a:rPr>
              <a:t>Наїзд </a:t>
            </a:r>
            <a:r>
              <a:rPr lang="uk-UA" sz="2800" b="1" u="sng" dirty="0">
                <a:solidFill>
                  <a:schemeClr val="bg1"/>
                </a:solidFill>
                <a:effectLst/>
              </a:rPr>
              <a:t>на тварин  </a:t>
            </a:r>
            <a:endParaRPr lang="uk-UA" sz="2800" b="1" u="sng" dirty="0" smtClean="0">
              <a:solidFill>
                <a:schemeClr val="bg1"/>
              </a:solidFill>
              <a:effectLst/>
            </a:endParaRPr>
          </a:p>
          <a:p>
            <a:pPr lvl="0"/>
            <a:r>
              <a:rPr lang="uk-UA" sz="2800" b="1" u="sng" dirty="0" smtClean="0">
                <a:solidFill>
                  <a:schemeClr val="bg1"/>
                </a:solidFill>
                <a:effectLst/>
              </a:rPr>
              <a:t>Падіння </a:t>
            </a:r>
            <a:r>
              <a:rPr lang="uk-UA" sz="2800" b="1" u="sng" dirty="0">
                <a:solidFill>
                  <a:schemeClr val="bg1"/>
                </a:solidFill>
                <a:effectLst/>
              </a:rPr>
              <a:t>пасажира </a:t>
            </a:r>
            <a:endParaRPr lang="uk-UA" sz="2800" b="1" u="sng" dirty="0" smtClean="0">
              <a:solidFill>
                <a:schemeClr val="bg1"/>
              </a:solidFill>
              <a:effectLst/>
            </a:endParaRPr>
          </a:p>
          <a:p>
            <a:pPr marL="0" lvl="0" indent="0">
              <a:buNone/>
            </a:pP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1266" name="Picture 2" descr="http://s00.yaplakal.com/pics/pics_original/6/8/6/73868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141" y="2031456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232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53</TotalTime>
  <Words>255</Words>
  <Application>Microsoft Office PowerPoint</Application>
  <PresentationFormat>Широкоэкранный</PresentationFormat>
  <Paragraphs>57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Bookman Old Style</vt:lpstr>
      <vt:lpstr>Rockwell</vt:lpstr>
      <vt:lpstr>Times New Roman</vt:lpstr>
      <vt:lpstr>Damask</vt:lpstr>
      <vt:lpstr>Причини ДТП та шляхи їх попередження</vt:lpstr>
      <vt:lpstr>Презентация PowerPoint</vt:lpstr>
      <vt:lpstr>Презентация PowerPoint</vt:lpstr>
      <vt:lpstr>ЛОГОТИП ДЕСЯТИЛІТТЯ</vt:lpstr>
      <vt:lpstr>  План Десятиліття  заснований на п'яти «опорах»:    1. Створення дорожньої інфраструктури.  2. Навчання безпечній поведінці на дорогах.  3. Будівництво безпечних доріг. 4. Виробництво безпечних автомобілів.  5. Забезпечення належної швидкої допомоги потерпілим в ДТП.       </vt:lpstr>
      <vt:lpstr>Модель безпечного дорожнього середовища  «Трикутник безпеки» </vt:lpstr>
      <vt:lpstr>Презентация PowerPoint</vt:lpstr>
      <vt:lpstr>ВИДИ ДТП</vt:lpstr>
      <vt:lpstr>ВИДИ ДТП</vt:lpstr>
      <vt:lpstr>Причини ДТП</vt:lpstr>
      <vt:lpstr>Поведінка під час ДТП</vt:lpstr>
      <vt:lpstr>Поведінка під час ДТП</vt:lpstr>
      <vt:lpstr>Попередження дорожньо-транспортного травматизму </vt:lpstr>
      <vt:lpstr>Перша медична допомога</vt:lpstr>
      <vt:lpstr>Перша медична допомога включає такі групи заходів: </vt:lpstr>
      <vt:lpstr>Ознаки смерті: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Причини ДТП та шляхи їх попередження</dc:title>
  <dc:creator>Admin</dc:creator>
  <cp:lastModifiedBy>Александра Иваненко</cp:lastModifiedBy>
  <cp:revision>7</cp:revision>
  <dcterms:created xsi:type="dcterms:W3CDTF">2016-10-07T03:52:21Z</dcterms:created>
  <dcterms:modified xsi:type="dcterms:W3CDTF">2019-03-05T16:33:26Z</dcterms:modified>
</cp:coreProperties>
</file>