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9" r:id="rId5"/>
    <p:sldId id="257" r:id="rId6"/>
    <p:sldId id="258" r:id="rId7"/>
    <p:sldId id="263" r:id="rId8"/>
    <p:sldId id="264" r:id="rId9"/>
    <p:sldId id="265" r:id="rId10"/>
    <p:sldId id="268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475656" y="908720"/>
            <a:ext cx="7416824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Тема:</a:t>
            </a:r>
            <a:r>
              <a:rPr kumimoji="0" lang="uk-UA" sz="480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Стилі спілкування. Значення упевненої поведінки для здоров'я.</a:t>
            </a:r>
            <a:endParaRPr kumimoji="0" lang="ru-RU" sz="48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005064"/>
            <a:ext cx="3763962" cy="172878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Картинки по запросу &quot;стилі спілкування картинки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573016"/>
            <a:ext cx="3758406" cy="2376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2.Вислови прохання у&#10;позитивній формі:&#10;«Дозвольте, я пройду без&#10;черги».&#10;Розглянемо життєві ситуаціїРозглянемо життєві ситу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55" t="6313" r="5205" b="8460"/>
          <a:stretch/>
        </p:blipFill>
        <p:spPr bwMode="auto">
          <a:xfrm>
            <a:off x="683568" y="548680"/>
            <a:ext cx="8136904" cy="57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46586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Робота в групах</a:t>
            </a:r>
            <a:endParaRPr lang="ru-RU" dirty="0"/>
          </a:p>
        </p:txBody>
      </p:sp>
      <p:pic>
        <p:nvPicPr>
          <p:cNvPr id="10244" name="Picture 4" descr="Картинки по запросу &quot;робота в групах картинки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196752"/>
            <a:ext cx="5832648" cy="5261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154167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r>
              <a:rPr lang="uk-UA" i="1" dirty="0" smtClean="0">
                <a:solidFill>
                  <a:srgbClr val="002060"/>
                </a:solidFill>
              </a:rPr>
              <a:t>Значення впевненої поведінки для здоров'я.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14338" name="Picture 2" descr="Картинки по запросу &quot;значення упевненої поведінки картинки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88840"/>
            <a:ext cx="7531261" cy="4210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83719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dirty="0" smtClean="0">
                <a:solidFill>
                  <a:srgbClr val="002060"/>
                </a:solidFill>
              </a:rPr>
              <a:t>Навички упевненої поведінки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12290" name="Picture 2" descr="Картинки по запросу &quot;значення упевненої поведінки картинки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74196"/>
            <a:ext cx="7344816" cy="524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77457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и по запросу &quot;значення упевненої поведінки картинки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8330027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7576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/>
          </a:bodyPr>
          <a:lstStyle/>
          <a:p>
            <a:pPr algn="l"/>
            <a:r>
              <a:rPr lang="uk-UA" sz="5400" b="1" i="1" dirty="0" smtClean="0">
                <a:solidFill>
                  <a:srgbClr val="FF0000"/>
                </a:solidFill>
              </a:rPr>
              <a:t>     Правила роботи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4000" i="1" dirty="0" smtClean="0">
                <a:solidFill>
                  <a:srgbClr val="00B050"/>
                </a:solidFill>
              </a:rPr>
              <a:t>1. Приходити вчасно;</a:t>
            </a:r>
            <a:br>
              <a:rPr lang="uk-UA" sz="4000" i="1" dirty="0" smtClean="0">
                <a:solidFill>
                  <a:srgbClr val="00B050"/>
                </a:solidFill>
              </a:rPr>
            </a:br>
            <a:r>
              <a:rPr lang="uk-UA" sz="4000" i="1" dirty="0" smtClean="0">
                <a:solidFill>
                  <a:srgbClr val="00B050"/>
                </a:solidFill>
              </a:rPr>
              <a:t>2. Бути доброзичливим;</a:t>
            </a:r>
            <a:br>
              <a:rPr lang="uk-UA" sz="4000" i="1" dirty="0" smtClean="0">
                <a:solidFill>
                  <a:srgbClr val="00B050"/>
                </a:solidFill>
              </a:rPr>
            </a:br>
            <a:r>
              <a:rPr lang="uk-UA" sz="4000" i="1" dirty="0" smtClean="0">
                <a:solidFill>
                  <a:srgbClr val="00B050"/>
                </a:solidFill>
              </a:rPr>
              <a:t>3. Поважати інших;</a:t>
            </a:r>
            <a:br>
              <a:rPr lang="uk-UA" sz="4000" i="1" dirty="0" smtClean="0">
                <a:solidFill>
                  <a:srgbClr val="00B050"/>
                </a:solidFill>
              </a:rPr>
            </a:br>
            <a:r>
              <a:rPr lang="uk-UA" sz="4000" i="1" dirty="0" smtClean="0">
                <a:solidFill>
                  <a:srgbClr val="00B050"/>
                </a:solidFill>
              </a:rPr>
              <a:t>4. Говорити по черзі;</a:t>
            </a:r>
            <a:br>
              <a:rPr lang="uk-UA" sz="4000" i="1" dirty="0" smtClean="0">
                <a:solidFill>
                  <a:srgbClr val="00B050"/>
                </a:solidFill>
              </a:rPr>
            </a:br>
            <a:r>
              <a:rPr lang="uk-UA" sz="4000" i="1" dirty="0" smtClean="0">
                <a:solidFill>
                  <a:srgbClr val="00B050"/>
                </a:solidFill>
              </a:rPr>
              <a:t>5. Бути толерантним</a:t>
            </a:r>
            <a:br>
              <a:rPr lang="uk-UA" sz="4000" i="1" dirty="0" smtClean="0">
                <a:solidFill>
                  <a:srgbClr val="00B050"/>
                </a:solidFill>
              </a:rPr>
            </a:br>
            <a:endParaRPr lang="ru-RU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6233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«Спілкування – найбільша розкіш у житті». Антуан де Сент-Екзюпері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811" t="25200" r="5361" b="33851"/>
          <a:stretch/>
        </p:blipFill>
        <p:spPr bwMode="auto">
          <a:xfrm>
            <a:off x="467543" y="1196752"/>
            <a:ext cx="8286459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17476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&quot;стилі спілкування картинки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04" t="24937" r="6573" b="6813"/>
          <a:stretch/>
        </p:blipFill>
        <p:spPr bwMode="auto">
          <a:xfrm>
            <a:off x="395536" y="332656"/>
            <a:ext cx="8352928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03346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&quot;стилі спілкування картинки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7976" y="1844824"/>
            <a:ext cx="8299136" cy="4639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2555776" y="476672"/>
            <a:ext cx="4464496" cy="118871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 smtClean="0">
                <a:solidFill>
                  <a:srgbClr val="FF0000"/>
                </a:solidFill>
              </a:rPr>
              <a:t>Стилі спілкування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196752"/>
            <a:ext cx="792088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700" i="1" dirty="0" smtClean="0"/>
          </a:p>
          <a:p>
            <a:pPr algn="ctr"/>
            <a:endParaRPr lang="ru-RU" sz="2400" i="1" dirty="0" smtClean="0"/>
          </a:p>
          <a:p>
            <a:pPr algn="ctr"/>
            <a:endParaRPr lang="ru-RU" sz="700" i="1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83568" y="476672"/>
            <a:ext cx="7848872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122" name="Picture 2" descr="Б. Нічого не скажеш і купиш новий диск сам.&#10;Вчимося розрізняти стилі спілкуванняВчимося розрізняти стилі спілкування&#10;Ти да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85" t="14203" r="2836" b="5304"/>
          <a:stretch/>
        </p:blipFill>
        <p:spPr bwMode="auto">
          <a:xfrm>
            <a:off x="560731" y="404665"/>
            <a:ext cx="8115725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лако 2"/>
          <p:cNvSpPr/>
          <p:nvPr/>
        </p:nvSpPr>
        <p:spPr>
          <a:xfrm>
            <a:off x="611560" y="1628800"/>
            <a:ext cx="2592288" cy="172819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Голос тихий і несміливий</a:t>
            </a:r>
            <a:endParaRPr lang="ru-RU" dirty="0"/>
          </a:p>
        </p:txBody>
      </p:sp>
      <p:sp>
        <p:nvSpPr>
          <p:cNvPr id="5" name="Облако 4"/>
          <p:cNvSpPr/>
          <p:nvPr/>
        </p:nvSpPr>
        <p:spPr>
          <a:xfrm>
            <a:off x="683568" y="4077072"/>
            <a:ext cx="2783160" cy="172819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Плечі і голова опущені</a:t>
            </a:r>
            <a:endParaRPr lang="ru-RU" dirty="0"/>
          </a:p>
        </p:txBody>
      </p:sp>
      <p:sp>
        <p:nvSpPr>
          <p:cNvPr id="7" name="Облако 6"/>
          <p:cNvSpPr/>
          <p:nvPr/>
        </p:nvSpPr>
        <p:spPr>
          <a:xfrm>
            <a:off x="6171162" y="1079313"/>
            <a:ext cx="2376264" cy="172819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Погляд жалісливий</a:t>
            </a:r>
            <a:endParaRPr lang="ru-RU" dirty="0"/>
          </a:p>
        </p:txBody>
      </p:sp>
      <p:sp>
        <p:nvSpPr>
          <p:cNvPr id="8" name="Облако 7"/>
          <p:cNvSpPr/>
          <p:nvPr/>
        </p:nvSpPr>
        <p:spPr>
          <a:xfrm>
            <a:off x="4110411" y="4884611"/>
            <a:ext cx="2952328" cy="172819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Увесь час виправдовується, вибачається</a:t>
            </a:r>
            <a:endParaRPr lang="ru-RU" dirty="0"/>
          </a:p>
        </p:txBody>
      </p:sp>
      <p:sp>
        <p:nvSpPr>
          <p:cNvPr id="9" name="Облако 8"/>
          <p:cNvSpPr/>
          <p:nvPr/>
        </p:nvSpPr>
        <p:spPr>
          <a:xfrm>
            <a:off x="6156176" y="2996952"/>
            <a:ext cx="2282552" cy="172819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Жести благальні, захисні</a:t>
            </a:r>
            <a:endParaRPr lang="ru-RU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2339752" y="512096"/>
            <a:ext cx="3672408" cy="612648"/>
          </a:xfrm>
          <a:prstGeom prst="wedgeRoundRect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b="1" i="1" dirty="0" smtClean="0"/>
              <a:t>Пасивна поведінка</a:t>
            </a:r>
            <a:endParaRPr lang="ru-RU" sz="2800" b="1" i="1" dirty="0"/>
          </a:p>
        </p:txBody>
      </p:sp>
      <p:pic>
        <p:nvPicPr>
          <p:cNvPr id="7172" name="Picture 4" descr="Картинки по запросу &quot;пасивна поведінка картинки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399" t="6637" r="24139" b="21965"/>
          <a:stretch/>
        </p:blipFill>
        <p:spPr bwMode="auto">
          <a:xfrm>
            <a:off x="3225730" y="1587764"/>
            <a:ext cx="2711691" cy="312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7177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Картинки по запросу &quot;пасивна поведінка картинки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68422" y="1354158"/>
            <a:ext cx="3240308" cy="381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лако 2"/>
          <p:cNvSpPr/>
          <p:nvPr/>
        </p:nvSpPr>
        <p:spPr>
          <a:xfrm>
            <a:off x="492734" y="570434"/>
            <a:ext cx="2418133" cy="151813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Погляд пронизливий</a:t>
            </a:r>
            <a:endParaRPr lang="ru-RU" dirty="0"/>
          </a:p>
        </p:txBody>
      </p:sp>
      <p:sp>
        <p:nvSpPr>
          <p:cNvPr id="4" name="Облако 3"/>
          <p:cNvSpPr/>
          <p:nvPr/>
        </p:nvSpPr>
        <p:spPr>
          <a:xfrm>
            <a:off x="2301280" y="4901200"/>
            <a:ext cx="1838672" cy="144016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погрожує</a:t>
            </a:r>
            <a:endParaRPr lang="ru-RU" dirty="0"/>
          </a:p>
        </p:txBody>
      </p:sp>
      <p:sp>
        <p:nvSpPr>
          <p:cNvPr id="5" name="Облако 4"/>
          <p:cNvSpPr/>
          <p:nvPr/>
        </p:nvSpPr>
        <p:spPr>
          <a:xfrm>
            <a:off x="4427984" y="5060032"/>
            <a:ext cx="2016224" cy="128132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знущається</a:t>
            </a:r>
            <a:endParaRPr lang="ru-RU" dirty="0"/>
          </a:p>
        </p:txBody>
      </p:sp>
      <p:sp>
        <p:nvSpPr>
          <p:cNvPr id="6" name="Облако 5"/>
          <p:cNvSpPr/>
          <p:nvPr/>
        </p:nvSpPr>
        <p:spPr>
          <a:xfrm>
            <a:off x="6558085" y="4653136"/>
            <a:ext cx="2478411" cy="146358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Голос сердитий, принизливий</a:t>
            </a:r>
            <a:endParaRPr lang="ru-RU" dirty="0"/>
          </a:p>
        </p:txBody>
      </p:sp>
      <p:sp>
        <p:nvSpPr>
          <p:cNvPr id="8" name="Облако 7"/>
          <p:cNvSpPr/>
          <p:nvPr/>
        </p:nvSpPr>
        <p:spPr>
          <a:xfrm>
            <a:off x="6000861" y="611203"/>
            <a:ext cx="2764204" cy="143660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Положення тіла напружене, загрозливе</a:t>
            </a:r>
            <a:endParaRPr lang="ru-RU" dirty="0"/>
          </a:p>
        </p:txBody>
      </p:sp>
      <p:sp>
        <p:nvSpPr>
          <p:cNvPr id="9" name="Облако 8"/>
          <p:cNvSpPr/>
          <p:nvPr/>
        </p:nvSpPr>
        <p:spPr>
          <a:xfrm>
            <a:off x="6444208" y="2418438"/>
            <a:ext cx="2303452" cy="144854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Брови насуплені</a:t>
            </a:r>
            <a:endParaRPr lang="ru-RU" dirty="0"/>
          </a:p>
        </p:txBody>
      </p:sp>
      <p:sp>
        <p:nvSpPr>
          <p:cNvPr id="10" name="Облако 9"/>
          <p:cNvSpPr/>
          <p:nvPr/>
        </p:nvSpPr>
        <p:spPr>
          <a:xfrm>
            <a:off x="683568" y="2474601"/>
            <a:ext cx="2088232" cy="146531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Стиснуті кулаки</a:t>
            </a:r>
            <a:endParaRPr lang="ru-RU" dirty="0"/>
          </a:p>
        </p:txBody>
      </p:sp>
      <p:sp>
        <p:nvSpPr>
          <p:cNvPr id="11" name="Облако 10"/>
          <p:cNvSpPr/>
          <p:nvPr/>
        </p:nvSpPr>
        <p:spPr>
          <a:xfrm>
            <a:off x="899592" y="4005064"/>
            <a:ext cx="1512168" cy="11989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лається</a:t>
            </a:r>
            <a:endParaRPr lang="ru-RU" dirty="0"/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3275856" y="700446"/>
            <a:ext cx="2066528" cy="61264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Агресивна поведінка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5437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Картинки по запросу &quot;упевнена поведінка картинки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7273" y="1680401"/>
            <a:ext cx="4572308" cy="305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1748624" y="5037057"/>
            <a:ext cx="2569364" cy="1358513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доброзичливий</a:t>
            </a:r>
            <a:endParaRPr lang="ru-RU" dirty="0"/>
          </a:p>
        </p:txBody>
      </p:sp>
      <p:sp>
        <p:nvSpPr>
          <p:cNvPr id="3" name="Облако 2"/>
          <p:cNvSpPr/>
          <p:nvPr/>
        </p:nvSpPr>
        <p:spPr>
          <a:xfrm>
            <a:off x="4572000" y="4653136"/>
            <a:ext cx="2065918" cy="1728192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Висловлює повагу</a:t>
            </a:r>
            <a:endParaRPr lang="ru-RU" dirty="0"/>
          </a:p>
        </p:txBody>
      </p:sp>
      <p:sp>
        <p:nvSpPr>
          <p:cNvPr id="4" name="Облако 3"/>
          <p:cNvSpPr/>
          <p:nvPr/>
        </p:nvSpPr>
        <p:spPr>
          <a:xfrm>
            <a:off x="376244" y="1794672"/>
            <a:ext cx="2771773" cy="1728192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Приязний вигляд обличчя</a:t>
            </a:r>
            <a:endParaRPr lang="ru-RU" dirty="0"/>
          </a:p>
        </p:txBody>
      </p:sp>
      <p:sp>
        <p:nvSpPr>
          <p:cNvPr id="5" name="Облако 4"/>
          <p:cNvSpPr/>
          <p:nvPr/>
        </p:nvSpPr>
        <p:spPr>
          <a:xfrm>
            <a:off x="6300192" y="2584337"/>
            <a:ext cx="2642592" cy="1728192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Піднята голова</a:t>
            </a:r>
            <a:endParaRPr lang="ru-RU" dirty="0"/>
          </a:p>
        </p:txBody>
      </p:sp>
      <p:sp>
        <p:nvSpPr>
          <p:cNvPr id="6" name="Облако 5"/>
          <p:cNvSpPr/>
          <p:nvPr/>
        </p:nvSpPr>
        <p:spPr>
          <a:xfrm>
            <a:off x="6679085" y="4418709"/>
            <a:ext cx="1922512" cy="1728192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Жести спокійні, рішучі</a:t>
            </a:r>
            <a:endParaRPr lang="ru-RU" dirty="0"/>
          </a:p>
        </p:txBody>
      </p:sp>
      <p:sp>
        <p:nvSpPr>
          <p:cNvPr id="9" name="Облако 8"/>
          <p:cNvSpPr/>
          <p:nvPr/>
        </p:nvSpPr>
        <p:spPr>
          <a:xfrm>
            <a:off x="1118301" y="293558"/>
            <a:ext cx="2160240" cy="1474327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/>
              <a:t>Відкритий погляд</a:t>
            </a:r>
            <a:endParaRPr lang="ru-RU" dirty="0"/>
          </a:p>
        </p:txBody>
      </p:sp>
      <p:sp>
        <p:nvSpPr>
          <p:cNvPr id="10" name="Облако 9"/>
          <p:cNvSpPr/>
          <p:nvPr/>
        </p:nvSpPr>
        <p:spPr>
          <a:xfrm>
            <a:off x="360067" y="3554613"/>
            <a:ext cx="2407547" cy="1728192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Голос твердий</a:t>
            </a:r>
            <a:endParaRPr lang="ru-RU" dirty="0"/>
          </a:p>
        </p:txBody>
      </p:sp>
      <p:sp>
        <p:nvSpPr>
          <p:cNvPr id="11" name="Облако 10"/>
          <p:cNvSpPr/>
          <p:nvPr/>
        </p:nvSpPr>
        <p:spPr>
          <a:xfrm>
            <a:off x="6479716" y="803055"/>
            <a:ext cx="2283544" cy="1728192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Розправлені плечі</a:t>
            </a:r>
            <a:endParaRPr lang="ru-RU" dirty="0"/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3419872" y="620688"/>
            <a:ext cx="3218046" cy="612648"/>
          </a:xfrm>
          <a:prstGeom prst="wedgeRound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 smtClean="0">
                <a:solidFill>
                  <a:srgbClr val="FF0000"/>
                </a:solidFill>
              </a:rPr>
              <a:t>Упевнена поведінка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69969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dcc4faf89213fced06a3ff02e33968fa70986f"/>
</p:tagLst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89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     Правила роботи  1. Приходити вчасно; 2. Бути доброзичливим; 3. Поважати інших; 4. Говорити по черзі; 5. Бути толерантним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Робота в групах</vt:lpstr>
      <vt:lpstr>Значення впевненої поведінки для здоров'я.</vt:lpstr>
      <vt:lpstr>Навички упевненої поведінки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HP</cp:lastModifiedBy>
  <cp:revision>13</cp:revision>
  <dcterms:created xsi:type="dcterms:W3CDTF">2013-08-18T05:10:05Z</dcterms:created>
  <dcterms:modified xsi:type="dcterms:W3CDTF">2020-03-16T11:27:02Z</dcterms:modified>
</cp:coreProperties>
</file>