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5"/>
  </p:notesMasterIdLst>
  <p:sldIdLst>
    <p:sldId id="256" r:id="rId2"/>
    <p:sldId id="259" r:id="rId3"/>
    <p:sldId id="260" r:id="rId4"/>
    <p:sldId id="267" r:id="rId5"/>
    <p:sldId id="269" r:id="rId6"/>
    <p:sldId id="268" r:id="rId7"/>
    <p:sldId id="261" r:id="rId8"/>
    <p:sldId id="262" r:id="rId9"/>
    <p:sldId id="271" r:id="rId10"/>
    <p:sldId id="264" r:id="rId11"/>
    <p:sldId id="272" r:id="rId12"/>
    <p:sldId id="265" r:id="rId13"/>
    <p:sldId id="266" r:id="rId14"/>
    <p:sldId id="273" r:id="rId15"/>
    <p:sldId id="275" r:id="rId16"/>
    <p:sldId id="279" r:id="rId17"/>
    <p:sldId id="280" r:id="rId18"/>
    <p:sldId id="281" r:id="rId19"/>
    <p:sldId id="276" r:id="rId20"/>
    <p:sldId id="290" r:id="rId21"/>
    <p:sldId id="282" r:id="rId22"/>
    <p:sldId id="284" r:id="rId23"/>
    <p:sldId id="285" r:id="rId24"/>
    <p:sldId id="286" r:id="rId25"/>
    <p:sldId id="299" r:id="rId26"/>
    <p:sldId id="300" r:id="rId27"/>
    <p:sldId id="301" r:id="rId28"/>
    <p:sldId id="292" r:id="rId29"/>
    <p:sldId id="297" r:id="rId30"/>
    <p:sldId id="293" r:id="rId31"/>
    <p:sldId id="294" r:id="rId32"/>
    <p:sldId id="295" r:id="rId33"/>
    <p:sldId id="296" r:id="rId34"/>
    <p:sldId id="298" r:id="rId35"/>
    <p:sldId id="302" r:id="rId36"/>
    <p:sldId id="303" r:id="rId37"/>
    <p:sldId id="318" r:id="rId38"/>
    <p:sldId id="319" r:id="rId39"/>
    <p:sldId id="320" r:id="rId40"/>
    <p:sldId id="304" r:id="rId41"/>
    <p:sldId id="305" r:id="rId42"/>
    <p:sldId id="306" r:id="rId43"/>
    <p:sldId id="307" r:id="rId44"/>
    <p:sldId id="308" r:id="rId45"/>
    <p:sldId id="309" r:id="rId46"/>
    <p:sldId id="310" r:id="rId47"/>
    <p:sldId id="311" r:id="rId48"/>
    <p:sldId id="312" r:id="rId49"/>
    <p:sldId id="313" r:id="rId50"/>
    <p:sldId id="314" r:id="rId51"/>
    <p:sldId id="315" r:id="rId52"/>
    <p:sldId id="316" r:id="rId53"/>
    <p:sldId id="317" r:id="rId5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1339" y="4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17.wmf"/><Relationship Id="rId3" Type="http://schemas.openxmlformats.org/officeDocument/2006/relationships/image" Target="../media/image112.wmf"/><Relationship Id="rId7" Type="http://schemas.openxmlformats.org/officeDocument/2006/relationships/image" Target="../media/image116.wmf"/><Relationship Id="rId2" Type="http://schemas.openxmlformats.org/officeDocument/2006/relationships/image" Target="../media/image111.wmf"/><Relationship Id="rId1" Type="http://schemas.openxmlformats.org/officeDocument/2006/relationships/image" Target="../media/image110.wmf"/><Relationship Id="rId6" Type="http://schemas.openxmlformats.org/officeDocument/2006/relationships/image" Target="../media/image115.wmf"/><Relationship Id="rId5" Type="http://schemas.openxmlformats.org/officeDocument/2006/relationships/image" Target="../media/image114.wmf"/><Relationship Id="rId10" Type="http://schemas.openxmlformats.org/officeDocument/2006/relationships/image" Target="../media/image119.wmf"/><Relationship Id="rId4" Type="http://schemas.openxmlformats.org/officeDocument/2006/relationships/image" Target="../media/image113.wmf"/><Relationship Id="rId9" Type="http://schemas.openxmlformats.org/officeDocument/2006/relationships/image" Target="../media/image11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4FAFAE8-9D2B-477E-B9C3-D7FA8C6C361B}" type="datetimeFigureOut">
              <a:rPr lang="ru-RU"/>
              <a:pPr>
                <a:defRPr/>
              </a:pPr>
              <a:t>12.06.2016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DB2851C-D534-4AFC-BC89-DB4EE79971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uk-UA" smtClean="0"/>
          </a:p>
        </p:txBody>
      </p:sp>
      <p:sp>
        <p:nvSpPr>
          <p:cNvPr id="4403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4E14057-7868-4B14-B82D-D90FDC5CC9C1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BF919E-DD64-4BC9-A698-73DEE162493B}" type="datetimeFigureOut">
              <a:rPr lang="ru-RU"/>
              <a:pPr>
                <a:defRPr/>
              </a:pPr>
              <a:t>12.06.2016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8C2659-8976-47CA-AD30-AD89AFD5AE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F2366B-48CA-440F-A2C5-CDB8B3F90545}" type="datetimeFigureOut">
              <a:rPr lang="ru-RU"/>
              <a:pPr>
                <a:defRPr/>
              </a:pPr>
              <a:t>12.06.2016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AA63FD-43A0-435B-B6C1-590DB8510D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92E1A8-BF5C-4AC4-8217-46168182FC03}" type="datetimeFigureOut">
              <a:rPr lang="ru-RU"/>
              <a:pPr>
                <a:defRPr/>
              </a:pPr>
              <a:t>12.06.2016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DB95D3-DACE-4F85-9E68-856B12BBD2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E5B447-474E-4ABB-9918-C7B7C502F5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D3F3C4-5C1B-4813-9AF8-7FD8F6B15514}" type="datetimeFigureOut">
              <a:rPr lang="ru-RU"/>
              <a:pPr>
                <a:defRPr/>
              </a:pPr>
              <a:t>12.06.2016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CB430B-FED9-4F2B-B02A-36C3C28BAD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135BC1-10A6-46E6-8C8A-D326C94F898B}" type="datetimeFigureOut">
              <a:rPr lang="ru-RU"/>
              <a:pPr>
                <a:defRPr/>
              </a:pPr>
              <a:t>12.06.2016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4105C7-0EE9-46EF-91D8-4CD84150FD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BB309D-0C47-450D-B1CF-B0DD4F21676F}" type="datetimeFigureOut">
              <a:rPr lang="ru-RU"/>
              <a:pPr>
                <a:defRPr/>
              </a:pPr>
              <a:t>12.06.2016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C391C8-745D-4108-B742-FD8C91B6D7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C7A801-AB6F-40B5-8D02-634CC6325808}" type="datetimeFigureOut">
              <a:rPr lang="ru-RU"/>
              <a:pPr>
                <a:defRPr/>
              </a:pPr>
              <a:t>12.06.2016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CFCE82-4787-404C-844E-8F92E1DFBC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26ADF2-3041-4A74-B18A-CB3A30705C5C}" type="datetimeFigureOut">
              <a:rPr lang="ru-RU"/>
              <a:pPr>
                <a:defRPr/>
              </a:pPr>
              <a:t>12.06.2016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60D3D-4314-4F30-BB70-CF673390A9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7FAF1D-3939-4C24-9ABD-C01D2BAECDD2}" type="datetimeFigureOut">
              <a:rPr lang="ru-RU"/>
              <a:pPr>
                <a:defRPr/>
              </a:pPr>
              <a:t>12.06.2016</a:t>
            </a:fld>
            <a:endParaRPr lang="ru-RU"/>
          </a:p>
        </p:txBody>
      </p:sp>
      <p:sp>
        <p:nvSpPr>
          <p:cNvPr id="3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717F6B-12A2-48AF-A05B-0A7EF1295A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67C8B1-8962-4387-B2DB-8C26F3A9EC57}" type="datetimeFigureOut">
              <a:rPr lang="ru-RU"/>
              <a:pPr>
                <a:defRPr/>
              </a:pPr>
              <a:t>12.06.2016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6C0652-B395-4375-B6CF-3C107EBE9B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DD8B63-453B-4C78-9742-5694FFB9D8FA}" type="datetimeFigureOut">
              <a:rPr lang="ru-RU"/>
              <a:pPr>
                <a:defRPr/>
              </a:pPr>
              <a:t>12.06.2016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BA73A8-5889-4122-BEFD-82EA32CE4C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9B0DFAA-64B8-411F-8129-C57BB834270E}" type="datetimeFigureOut">
              <a:rPr lang="ru-RU"/>
              <a:pPr>
                <a:defRPr/>
              </a:pPr>
              <a:t>12.06.2016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DD4DCB1-E177-4A7C-9A43-2F27427CE8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2" r:id="rId4"/>
    <p:sldLayoutId id="2147483676" r:id="rId5"/>
    <p:sldLayoutId id="2147483671" r:id="rId6"/>
    <p:sldLayoutId id="2147483670" r:id="rId7"/>
    <p:sldLayoutId id="2147483677" r:id="rId8"/>
    <p:sldLayoutId id="2147483669" r:id="rId9"/>
    <p:sldLayoutId id="2147483668" r:id="rId10"/>
    <p:sldLayoutId id="2147483667" r:id="rId11"/>
    <p:sldLayoutId id="2147483678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13" Type="http://schemas.openxmlformats.org/officeDocument/2006/relationships/image" Target="../media/image47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12" Type="http://schemas.openxmlformats.org/officeDocument/2006/relationships/image" Target="../media/image46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11" Type="http://schemas.openxmlformats.org/officeDocument/2006/relationships/image" Target="../media/image45.png"/><Relationship Id="rId5" Type="http://schemas.openxmlformats.org/officeDocument/2006/relationships/image" Target="../media/image39.png"/><Relationship Id="rId10" Type="http://schemas.openxmlformats.org/officeDocument/2006/relationships/image" Target="../media/image44.png"/><Relationship Id="rId4" Type="http://schemas.openxmlformats.org/officeDocument/2006/relationships/image" Target="../media/image38.png"/><Relationship Id="rId9" Type="http://schemas.openxmlformats.org/officeDocument/2006/relationships/image" Target="../media/image43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13" Type="http://schemas.openxmlformats.org/officeDocument/2006/relationships/image" Target="../media/image59.png"/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12" Type="http://schemas.openxmlformats.org/officeDocument/2006/relationships/image" Target="../media/image58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11" Type="http://schemas.openxmlformats.org/officeDocument/2006/relationships/image" Target="../media/image57.png"/><Relationship Id="rId5" Type="http://schemas.openxmlformats.org/officeDocument/2006/relationships/image" Target="../media/image51.png"/><Relationship Id="rId10" Type="http://schemas.openxmlformats.org/officeDocument/2006/relationships/image" Target="../media/image56.png"/><Relationship Id="rId4" Type="http://schemas.openxmlformats.org/officeDocument/2006/relationships/image" Target="../media/image50.png"/><Relationship Id="rId9" Type="http://schemas.openxmlformats.org/officeDocument/2006/relationships/image" Target="../media/image55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3" Type="http://schemas.openxmlformats.org/officeDocument/2006/relationships/image" Target="../media/image61.png"/><Relationship Id="rId7" Type="http://schemas.openxmlformats.org/officeDocument/2006/relationships/image" Target="../media/image65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png"/><Relationship Id="rId11" Type="http://schemas.openxmlformats.org/officeDocument/2006/relationships/image" Target="../media/image69.png"/><Relationship Id="rId5" Type="http://schemas.openxmlformats.org/officeDocument/2006/relationships/image" Target="../media/image63.png"/><Relationship Id="rId10" Type="http://schemas.openxmlformats.org/officeDocument/2006/relationships/image" Target="../media/image68.png"/><Relationship Id="rId4" Type="http://schemas.openxmlformats.org/officeDocument/2006/relationships/image" Target="../media/image62.png"/><Relationship Id="rId9" Type="http://schemas.openxmlformats.org/officeDocument/2006/relationships/image" Target="../media/image67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hyperlink" Target="http://ru.wikipedia.org/wiki/%D0%98%D0%B7%D0%BE%D0%B1%D1%80%D0%B0%D0%B6%D0%B5%D0%BD%D0%B8%D0%B5:Regular_triangle_1.svg" TargetMode="External"/><Relationship Id="rId7" Type="http://schemas.openxmlformats.org/officeDocument/2006/relationships/hyperlink" Target="http://ru.wikipedia.org/wiki/%D0%98%D0%B7%D0%BE%D0%B1%D1%80%D0%B0%D0%B6%D0%B5%D0%BD%D0%B8%D0%B5:Regular_hexagon_1.sv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1.png"/><Relationship Id="rId5" Type="http://schemas.openxmlformats.org/officeDocument/2006/relationships/hyperlink" Target="http://ru.wikipedia.org/wiki/%D0%98%D0%B7%D0%BE%D0%B1%D1%80%D0%B0%D0%B6%D0%B5%D0%BD%D0%B8%D0%B5:Regular_tetragon_1.svg" TargetMode="External"/><Relationship Id="rId4" Type="http://schemas.openxmlformats.org/officeDocument/2006/relationships/image" Target="../media/image70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hyperlink" Target="http://www.mosremcom.ru/images/durer.jpg" TargetMode="Externa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png"/><Relationship Id="rId3" Type="http://schemas.openxmlformats.org/officeDocument/2006/relationships/image" Target="../media/image81.png"/><Relationship Id="rId7" Type="http://schemas.openxmlformats.org/officeDocument/2006/relationships/image" Target="../media/image85.png"/><Relationship Id="rId12" Type="http://schemas.openxmlformats.org/officeDocument/2006/relationships/image" Target="../media/image90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4.png"/><Relationship Id="rId11" Type="http://schemas.openxmlformats.org/officeDocument/2006/relationships/image" Target="../media/image89.png"/><Relationship Id="rId5" Type="http://schemas.openxmlformats.org/officeDocument/2006/relationships/image" Target="../media/image83.png"/><Relationship Id="rId10" Type="http://schemas.openxmlformats.org/officeDocument/2006/relationships/image" Target="../media/image88.png"/><Relationship Id="rId4" Type="http://schemas.openxmlformats.org/officeDocument/2006/relationships/image" Target="../media/image82.png"/><Relationship Id="rId9" Type="http://schemas.openxmlformats.org/officeDocument/2006/relationships/image" Target="../media/image87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3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6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7" Type="http://schemas.openxmlformats.org/officeDocument/2006/relationships/image" Target="../media/image102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1.png"/><Relationship Id="rId5" Type="http://schemas.openxmlformats.org/officeDocument/2006/relationships/image" Target="../media/image100.png"/><Relationship Id="rId4" Type="http://schemas.openxmlformats.org/officeDocument/2006/relationships/image" Target="../media/image99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6.png"/><Relationship Id="rId4" Type="http://schemas.openxmlformats.org/officeDocument/2006/relationships/image" Target="../media/image105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9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2.wmf"/><Relationship Id="rId13" Type="http://schemas.openxmlformats.org/officeDocument/2006/relationships/oleObject" Target="../embeddings/oleObject6.bin"/><Relationship Id="rId18" Type="http://schemas.openxmlformats.org/officeDocument/2006/relationships/image" Target="../media/image117.wmf"/><Relationship Id="rId3" Type="http://schemas.openxmlformats.org/officeDocument/2006/relationships/oleObject" Target="../embeddings/oleObject1.bin"/><Relationship Id="rId21" Type="http://schemas.openxmlformats.org/officeDocument/2006/relationships/oleObject" Target="../embeddings/oleObject10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114.wmf"/><Relationship Id="rId17" Type="http://schemas.openxmlformats.org/officeDocument/2006/relationships/oleObject" Target="../embeddings/oleObject8.bin"/><Relationship Id="rId2" Type="http://schemas.openxmlformats.org/officeDocument/2006/relationships/slideLayout" Target="../slideLayouts/slideLayout12.xml"/><Relationship Id="rId16" Type="http://schemas.openxmlformats.org/officeDocument/2006/relationships/image" Target="../media/image116.wmf"/><Relationship Id="rId20" Type="http://schemas.openxmlformats.org/officeDocument/2006/relationships/image" Target="../media/image118.w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111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10" Type="http://schemas.openxmlformats.org/officeDocument/2006/relationships/image" Target="../media/image113.wmf"/><Relationship Id="rId19" Type="http://schemas.openxmlformats.org/officeDocument/2006/relationships/oleObject" Target="../embeddings/oleObject9.bin"/><Relationship Id="rId4" Type="http://schemas.openxmlformats.org/officeDocument/2006/relationships/image" Target="../media/image110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115.wmf"/><Relationship Id="rId22" Type="http://schemas.openxmlformats.org/officeDocument/2006/relationships/image" Target="../media/image119.wmf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6.png"/><Relationship Id="rId3" Type="http://schemas.openxmlformats.org/officeDocument/2006/relationships/image" Target="../media/image121.png"/><Relationship Id="rId7" Type="http://schemas.openxmlformats.org/officeDocument/2006/relationships/image" Target="../media/image125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4.png"/><Relationship Id="rId5" Type="http://schemas.openxmlformats.org/officeDocument/2006/relationships/image" Target="../media/image123.png"/><Relationship Id="rId4" Type="http://schemas.openxmlformats.org/officeDocument/2006/relationships/image" Target="../media/image122.png"/><Relationship Id="rId9" Type="http://schemas.openxmlformats.org/officeDocument/2006/relationships/image" Target="../media/image127.pn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8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image" Target="../media/image1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1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png"/><Relationship Id="rId2" Type="http://schemas.openxmlformats.org/officeDocument/2006/relationships/image" Target="../media/image1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Заголовок 1"/>
          <p:cNvPicPr>
            <a:picLocks noGrp="1" noChangeArrowheads="1"/>
          </p:cNvPicPr>
          <p:nvPr>
            <p:ph type="ctr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171450" y="280988"/>
            <a:ext cx="6469063" cy="44005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900098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i="1" dirty="0" smtClean="0"/>
              <a:t>НАПІВПРАВИЛЬНІ МНОГОКУТНИКИ</a:t>
            </a:r>
            <a:endParaRPr lang="ru-RU" i="1" dirty="0"/>
          </a:p>
        </p:txBody>
      </p:sp>
      <p:cxnSp>
        <p:nvCxnSpPr>
          <p:cNvPr id="5" name="Прямая со стрелкой 4"/>
          <p:cNvCxnSpPr/>
          <p:nvPr/>
        </p:nvCxnSpPr>
        <p:spPr>
          <a:xfrm rot="10800000" flipV="1">
            <a:off x="1785938" y="1285875"/>
            <a:ext cx="785812" cy="5715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5786438" y="1285875"/>
            <a:ext cx="857250" cy="5715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80" name="TextBox 7"/>
          <p:cNvSpPr txBox="1">
            <a:spLocks noChangeArrowheads="1"/>
          </p:cNvSpPr>
          <p:nvPr/>
        </p:nvSpPr>
        <p:spPr bwMode="auto">
          <a:xfrm>
            <a:off x="714375" y="2143125"/>
            <a:ext cx="33575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>
                <a:latin typeface="Franklin Gothic Book" pitchFamily="34" charset="0"/>
              </a:rPr>
              <a:t>НАПІВПРАВИЛЬНІ  РІВНОКУТНІ МНОГОКУТНИКИ</a:t>
            </a:r>
            <a:endParaRPr lang="ru-RU">
              <a:latin typeface="Franklin Gothic Book" pitchFamily="34" charset="0"/>
            </a:endParaRPr>
          </a:p>
        </p:txBody>
      </p:sp>
      <p:sp>
        <p:nvSpPr>
          <p:cNvPr id="24581" name="TextBox 8"/>
          <p:cNvSpPr txBox="1">
            <a:spLocks noChangeArrowheads="1"/>
          </p:cNvSpPr>
          <p:nvPr/>
        </p:nvSpPr>
        <p:spPr bwMode="auto">
          <a:xfrm flipH="1">
            <a:off x="4857750" y="2214563"/>
            <a:ext cx="378618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>
                <a:latin typeface="Franklin Gothic Book" pitchFamily="34" charset="0"/>
              </a:rPr>
              <a:t>НАПІВПРАВИЛЬНІ   РІВНОСТОРОННІ  </a:t>
            </a:r>
          </a:p>
          <a:p>
            <a:pPr algn="ctr"/>
            <a:r>
              <a:rPr lang="uk-UA">
                <a:latin typeface="Franklin Gothic Book" pitchFamily="34" charset="0"/>
              </a:rPr>
              <a:t>МНОГОКУТНИКИ</a:t>
            </a:r>
            <a:endParaRPr lang="ru-RU">
              <a:latin typeface="Franklin Gothic Book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57250" y="3143250"/>
            <a:ext cx="2714625" cy="92868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Ромб 10"/>
          <p:cNvSpPr/>
          <p:nvPr/>
        </p:nvSpPr>
        <p:spPr>
          <a:xfrm>
            <a:off x="5429250" y="3143250"/>
            <a:ext cx="2928938" cy="857250"/>
          </a:xfrm>
          <a:prstGeom prst="diamond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i="1" dirty="0" err="1" smtClean="0"/>
              <a:t>Правильний</a:t>
            </a:r>
            <a:r>
              <a:rPr lang="ru-RU" i="1" dirty="0" smtClean="0"/>
              <a:t> </a:t>
            </a:r>
            <a:r>
              <a:rPr lang="ru-RU" i="1" dirty="0" err="1" smtClean="0"/>
              <a:t>многокутник</a:t>
            </a:r>
            <a:r>
              <a:rPr lang="ru-RU" dirty="0" smtClean="0"/>
              <a:t> 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539750" y="1600200"/>
            <a:ext cx="8147050" cy="2190750"/>
          </a:xfrm>
        </p:spPr>
        <p:txBody>
          <a:bodyPr/>
          <a:lstStyle/>
          <a:p>
            <a:pPr eaLnBrk="1" hangingPunct="1">
              <a:buFont typeface="Symbol" pitchFamily="18" charset="2"/>
              <a:buChar char=""/>
            </a:pPr>
            <a:r>
              <a:rPr lang="ru-RU" u="sng" smtClean="0">
                <a:solidFill>
                  <a:srgbClr val="FF7C80"/>
                </a:solidFill>
                <a:latin typeface="Candara" pitchFamily="34" charset="0"/>
              </a:rPr>
              <a:t>Означення</a:t>
            </a:r>
            <a:r>
              <a:rPr lang="ru-RU" i="1" smtClean="0"/>
              <a:t>: Многокутник називається </a:t>
            </a:r>
            <a:r>
              <a:rPr lang="ru-RU" b="1" i="1" smtClean="0"/>
              <a:t>правильним</a:t>
            </a:r>
            <a:r>
              <a:rPr lang="ru-RU" i="1" smtClean="0"/>
              <a:t>, якщо в нього всі сторони рівні  і  всі  кути рівні.</a:t>
            </a:r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323850" y="4652963"/>
            <a:ext cx="1511300" cy="1295400"/>
          </a:xfrm>
          <a:prstGeom prst="triangle">
            <a:avLst>
              <a:gd name="adj" fmla="val 50000"/>
            </a:avLst>
          </a:prstGeom>
          <a:solidFill>
            <a:srgbClr val="33CCCC"/>
          </a:solidFill>
          <a:ln w="28575">
            <a:solidFill>
              <a:srgbClr val="339966"/>
            </a:solidFill>
            <a:miter lim="800000"/>
            <a:headEnd/>
            <a:tailEnd/>
          </a:ln>
          <a:effectLst>
            <a:outerShdw sx="1000" sy="1000" kx="-2453608" rotWithShape="0">
              <a:schemeClr val="bg1"/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25604" name="Rectangle 9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2268538" y="3644900"/>
            <a:ext cx="1295400" cy="1223963"/>
          </a:xfrm>
          <a:prstGeom prst="rect">
            <a:avLst/>
          </a:prstGeom>
          <a:solidFill>
            <a:srgbClr val="FFCC00"/>
          </a:solidFill>
          <a:ln w="28575">
            <a:solidFill>
              <a:srgbClr val="339966"/>
            </a:solidFill>
            <a:miter lim="800000"/>
            <a:headEnd/>
            <a:tailEnd/>
          </a:ln>
          <a:effectLst>
            <a:outerShdw sx="1000" sy="1000" kx="-2453608" rotWithShape="0">
              <a:srgbClr val="808080"/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3085" name="AutoShape 13"/>
          <p:cNvSpPr>
            <a:spLocks noChangeArrowheads="1"/>
          </p:cNvSpPr>
          <p:nvPr/>
        </p:nvSpPr>
        <p:spPr bwMode="auto">
          <a:xfrm>
            <a:off x="6516688" y="3933825"/>
            <a:ext cx="1439862" cy="1368425"/>
          </a:xfrm>
          <a:prstGeom prst="octagon">
            <a:avLst>
              <a:gd name="adj" fmla="val 29287"/>
            </a:avLst>
          </a:prstGeom>
          <a:solidFill>
            <a:srgbClr val="99CC00"/>
          </a:solidFill>
          <a:ln w="28575">
            <a:solidFill>
              <a:srgbClr val="339966"/>
            </a:solidFill>
            <a:miter lim="800000"/>
            <a:headEnd/>
            <a:tailEnd/>
          </a:ln>
          <a:effectLst>
            <a:outerShdw sx="1000" sy="1000" kx="-2453608" rotWithShape="0">
              <a:srgbClr val="808080"/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3086" name="AutoShape 14"/>
          <p:cNvSpPr>
            <a:spLocks noChangeArrowheads="1"/>
          </p:cNvSpPr>
          <p:nvPr/>
        </p:nvSpPr>
        <p:spPr bwMode="auto">
          <a:xfrm>
            <a:off x="4356100" y="5300663"/>
            <a:ext cx="1296988" cy="1081087"/>
          </a:xfrm>
          <a:prstGeom prst="hexagon">
            <a:avLst>
              <a:gd name="adj" fmla="val 29993"/>
              <a:gd name="vf" fmla="val 115470"/>
            </a:avLst>
          </a:prstGeom>
          <a:solidFill>
            <a:srgbClr val="FF00FF"/>
          </a:solidFill>
          <a:ln w="28575">
            <a:solidFill>
              <a:srgbClr val="339966"/>
            </a:solidFill>
            <a:miter lim="800000"/>
            <a:headEnd/>
            <a:tailEnd/>
          </a:ln>
          <a:effectLst>
            <a:outerShdw sx="1000" sy="1000" kx="-2453608" algn="bl" rotWithShape="0">
              <a:srgbClr val="808080"/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25608" name="Text Box 15"/>
          <p:cNvSpPr txBox="1">
            <a:spLocks noChangeArrowheads="1"/>
          </p:cNvSpPr>
          <p:nvPr/>
        </p:nvSpPr>
        <p:spPr bwMode="auto">
          <a:xfrm>
            <a:off x="0" y="6072188"/>
            <a:ext cx="19335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>
                <a:latin typeface="Franklin Gothic Book" pitchFamily="34" charset="0"/>
              </a:rPr>
              <a:t>Правильний трикутник</a:t>
            </a:r>
          </a:p>
        </p:txBody>
      </p:sp>
      <p:sp>
        <p:nvSpPr>
          <p:cNvPr id="25609" name="Text Box 16"/>
          <p:cNvSpPr txBox="1">
            <a:spLocks noChangeArrowheads="1"/>
          </p:cNvSpPr>
          <p:nvPr/>
        </p:nvSpPr>
        <p:spPr bwMode="auto">
          <a:xfrm>
            <a:off x="2484438" y="4941888"/>
            <a:ext cx="8620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>
                <a:latin typeface="Franklin Gothic Book" pitchFamily="34" charset="0"/>
              </a:rPr>
              <a:t>Квадрат</a:t>
            </a:r>
          </a:p>
        </p:txBody>
      </p:sp>
      <p:sp>
        <p:nvSpPr>
          <p:cNvPr id="25610" name="Text Box 17"/>
          <p:cNvSpPr txBox="1">
            <a:spLocks noChangeArrowheads="1"/>
          </p:cNvSpPr>
          <p:nvPr/>
        </p:nvSpPr>
        <p:spPr bwMode="auto">
          <a:xfrm>
            <a:off x="3995738" y="6381750"/>
            <a:ext cx="21510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>
                <a:latin typeface="Franklin Gothic Book" pitchFamily="34" charset="0"/>
              </a:rPr>
              <a:t>Правильний шестикутник</a:t>
            </a:r>
          </a:p>
        </p:txBody>
      </p:sp>
      <p:sp>
        <p:nvSpPr>
          <p:cNvPr id="25611" name="Text Box 18"/>
          <p:cNvSpPr txBox="1">
            <a:spLocks noChangeArrowheads="1"/>
          </p:cNvSpPr>
          <p:nvPr/>
        </p:nvSpPr>
        <p:spPr bwMode="auto">
          <a:xfrm>
            <a:off x="6156325" y="5300663"/>
            <a:ext cx="22526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>
                <a:latin typeface="Franklin Gothic Book" pitchFamily="34" charset="0"/>
              </a:rPr>
              <a:t>Правильний восьмикутник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i="1" dirty="0" smtClean="0"/>
              <a:t>Правильний многокутник</a:t>
            </a:r>
            <a:endParaRPr lang="ru-RU" i="1" dirty="0"/>
          </a:p>
        </p:txBody>
      </p:sp>
      <p:sp>
        <p:nvSpPr>
          <p:cNvPr id="4" name="Десятиугольник 3"/>
          <p:cNvSpPr/>
          <p:nvPr/>
        </p:nvSpPr>
        <p:spPr>
          <a:xfrm>
            <a:off x="2928938" y="2071688"/>
            <a:ext cx="3714750" cy="3643312"/>
          </a:xfrm>
          <a:prstGeom prst="decagon">
            <a:avLst/>
          </a:prstGeom>
          <a:noFill/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6627" name="TextBox 4"/>
          <p:cNvSpPr txBox="1">
            <a:spLocks noChangeArrowheads="1"/>
          </p:cNvSpPr>
          <p:nvPr/>
        </p:nvSpPr>
        <p:spPr bwMode="auto">
          <a:xfrm>
            <a:off x="2428875" y="3643313"/>
            <a:ext cx="5000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>
                <a:latin typeface="Franklin Gothic Book" pitchFamily="34" charset="0"/>
              </a:rPr>
              <a:t>А</a:t>
            </a:r>
            <a:r>
              <a:rPr lang="uk-UA" sz="1000">
                <a:latin typeface="Franklin Gothic Book" pitchFamily="34" charset="0"/>
              </a:rPr>
              <a:t>1</a:t>
            </a:r>
            <a:endParaRPr lang="ru-RU" sz="1000">
              <a:latin typeface="Franklin Gothic Book" pitchFamily="34" charset="0"/>
            </a:endParaRPr>
          </a:p>
        </p:txBody>
      </p:sp>
      <p:sp>
        <p:nvSpPr>
          <p:cNvPr id="26628" name="TextBox 5"/>
          <p:cNvSpPr txBox="1">
            <a:spLocks noChangeArrowheads="1"/>
          </p:cNvSpPr>
          <p:nvPr/>
        </p:nvSpPr>
        <p:spPr bwMode="auto">
          <a:xfrm>
            <a:off x="2857500" y="2428875"/>
            <a:ext cx="5000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>
                <a:latin typeface="Franklin Gothic Book" pitchFamily="34" charset="0"/>
              </a:rPr>
              <a:t>А</a:t>
            </a:r>
            <a:r>
              <a:rPr lang="uk-UA" sz="1000">
                <a:latin typeface="Franklin Gothic Book" pitchFamily="34" charset="0"/>
              </a:rPr>
              <a:t>2</a:t>
            </a:r>
            <a:endParaRPr lang="ru-RU" sz="1000">
              <a:latin typeface="Franklin Gothic Book" pitchFamily="34" charset="0"/>
            </a:endParaRPr>
          </a:p>
        </p:txBody>
      </p:sp>
      <p:sp>
        <p:nvSpPr>
          <p:cNvPr id="26629" name="TextBox 6"/>
          <p:cNvSpPr txBox="1">
            <a:spLocks noChangeArrowheads="1"/>
          </p:cNvSpPr>
          <p:nvPr/>
        </p:nvSpPr>
        <p:spPr bwMode="auto">
          <a:xfrm>
            <a:off x="3786188" y="1785938"/>
            <a:ext cx="5000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>
                <a:latin typeface="Franklin Gothic Book" pitchFamily="34" charset="0"/>
              </a:rPr>
              <a:t>А</a:t>
            </a:r>
            <a:r>
              <a:rPr lang="uk-UA" sz="1000">
                <a:latin typeface="Franklin Gothic Book" pitchFamily="34" charset="0"/>
              </a:rPr>
              <a:t>3</a:t>
            </a:r>
            <a:endParaRPr lang="ru-RU" sz="1000">
              <a:latin typeface="Franklin Gothic Book" pitchFamily="34" charset="0"/>
            </a:endParaRPr>
          </a:p>
        </p:txBody>
      </p:sp>
      <p:sp>
        <p:nvSpPr>
          <p:cNvPr id="26630" name="TextBox 7"/>
          <p:cNvSpPr txBox="1">
            <a:spLocks noChangeArrowheads="1"/>
          </p:cNvSpPr>
          <p:nvPr/>
        </p:nvSpPr>
        <p:spPr bwMode="auto">
          <a:xfrm>
            <a:off x="2857500" y="5000625"/>
            <a:ext cx="428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Franklin Gothic Book" pitchFamily="34" charset="0"/>
              </a:rPr>
              <a:t>A</a:t>
            </a:r>
            <a:r>
              <a:rPr lang="en-US" sz="1000">
                <a:latin typeface="Franklin Gothic Book" pitchFamily="34" charset="0"/>
              </a:rPr>
              <a:t>n</a:t>
            </a:r>
            <a:endParaRPr lang="ru-RU" sz="1000">
              <a:latin typeface="Franklin Gothic Book" pitchFamily="34" charset="0"/>
            </a:endParaRPr>
          </a:p>
        </p:txBody>
      </p:sp>
      <p:sp>
        <p:nvSpPr>
          <p:cNvPr id="26631" name="TextBox 8"/>
          <p:cNvSpPr txBox="1">
            <a:spLocks noChangeArrowheads="1"/>
          </p:cNvSpPr>
          <p:nvPr/>
        </p:nvSpPr>
        <p:spPr bwMode="auto">
          <a:xfrm>
            <a:off x="5286375" y="1714500"/>
            <a:ext cx="5000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Franklin Gothic Book" pitchFamily="34" charset="0"/>
              </a:rPr>
              <a:t>A</a:t>
            </a:r>
            <a:r>
              <a:rPr lang="en-US" sz="1000">
                <a:latin typeface="Franklin Gothic Book" pitchFamily="34" charset="0"/>
              </a:rPr>
              <a:t>4</a:t>
            </a:r>
            <a:endParaRPr lang="ru-RU" sz="1000">
              <a:latin typeface="Franklin Gothic Book" pitchFamily="34" charset="0"/>
            </a:endParaRPr>
          </a:p>
        </p:txBody>
      </p:sp>
      <p:sp>
        <p:nvSpPr>
          <p:cNvPr id="26632" name="TextBox 9"/>
          <p:cNvSpPr txBox="1">
            <a:spLocks noChangeArrowheads="1"/>
          </p:cNvSpPr>
          <p:nvPr/>
        </p:nvSpPr>
        <p:spPr bwMode="auto">
          <a:xfrm>
            <a:off x="5929313" y="2786063"/>
            <a:ext cx="3571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>
                <a:latin typeface="Franklin Gothic Book" pitchFamily="34" charset="0"/>
              </a:rPr>
              <a:t>α</a:t>
            </a:r>
            <a:endParaRPr lang="ru-RU">
              <a:latin typeface="Franklin Gothic Book" pitchFamily="34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6286500" y="2786063"/>
            <a:ext cx="928688" cy="642937"/>
          </a:xfrm>
          <a:prstGeom prst="line">
            <a:avLst/>
          </a:prstGeom>
          <a:ln w="254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34" name="TextBox 12"/>
          <p:cNvSpPr txBox="1">
            <a:spLocks noChangeArrowheads="1"/>
          </p:cNvSpPr>
          <p:nvPr/>
        </p:nvSpPr>
        <p:spPr bwMode="auto">
          <a:xfrm>
            <a:off x="6357938" y="2928938"/>
            <a:ext cx="428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>
                <a:latin typeface="Franklin Gothic Book" pitchFamily="34" charset="0"/>
              </a:rPr>
              <a:t>β</a:t>
            </a:r>
            <a:endParaRPr lang="ru-RU">
              <a:latin typeface="Franklin Gothic Boo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i="1" dirty="0" smtClean="0"/>
              <a:t>Сума кутів многокутника</a:t>
            </a:r>
            <a:endParaRPr lang="ru-RU" i="1" dirty="0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1428750" y="1928813"/>
            <a:ext cx="1071563" cy="1357312"/>
          </a:xfrm>
          <a:prstGeom prst="triangle">
            <a:avLst/>
          </a:prstGeom>
          <a:noFill/>
          <a:ln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араллелограмм 4"/>
          <p:cNvSpPr/>
          <p:nvPr/>
        </p:nvSpPr>
        <p:spPr>
          <a:xfrm>
            <a:off x="3643313" y="2000250"/>
            <a:ext cx="1928812" cy="1143000"/>
          </a:xfrm>
          <a:prstGeom prst="parallelogram">
            <a:avLst/>
          </a:prstGeom>
          <a:noFill/>
          <a:ln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3929063" y="2000250"/>
            <a:ext cx="1357312" cy="1143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авильный пятиугольник 7"/>
          <p:cNvSpPr/>
          <p:nvPr/>
        </p:nvSpPr>
        <p:spPr>
          <a:xfrm>
            <a:off x="6643688" y="1857375"/>
            <a:ext cx="1500187" cy="1285875"/>
          </a:xfrm>
          <a:prstGeom prst="pentagon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10" name="Прямая соединительная линия 9"/>
          <p:cNvCxnSpPr>
            <a:stCxn id="8" idx="1"/>
            <a:endCxn id="8" idx="5"/>
          </p:cNvCxnSpPr>
          <p:nvPr/>
        </p:nvCxnSpPr>
        <p:spPr>
          <a:xfrm rot="10800000" flipH="1">
            <a:off x="6643688" y="2347913"/>
            <a:ext cx="150018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>
            <a:stCxn id="8" idx="1"/>
            <a:endCxn id="8" idx="4"/>
          </p:cNvCxnSpPr>
          <p:nvPr/>
        </p:nvCxnSpPr>
        <p:spPr>
          <a:xfrm rot="10800000" flipH="1" flipV="1">
            <a:off x="6643688" y="2347913"/>
            <a:ext cx="1214437" cy="795337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Шестиугольник 12"/>
          <p:cNvSpPr/>
          <p:nvPr/>
        </p:nvSpPr>
        <p:spPr>
          <a:xfrm>
            <a:off x="1428750" y="3857625"/>
            <a:ext cx="2286000" cy="1857375"/>
          </a:xfrm>
          <a:prstGeom prst="hexagon">
            <a:avLst/>
          </a:prstGeom>
          <a:noFill/>
          <a:ln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15" name="Прямая соединительная линия 14"/>
          <p:cNvCxnSpPr>
            <a:stCxn id="13" idx="2"/>
            <a:endCxn id="13" idx="3"/>
          </p:cNvCxnSpPr>
          <p:nvPr/>
        </p:nvCxnSpPr>
        <p:spPr>
          <a:xfrm rot="10800000" flipH="1">
            <a:off x="1428750" y="3857625"/>
            <a:ext cx="1820863" cy="9286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>
            <a:stCxn id="13" idx="2"/>
            <a:endCxn id="13" idx="1"/>
          </p:cNvCxnSpPr>
          <p:nvPr/>
        </p:nvCxnSpPr>
        <p:spPr>
          <a:xfrm rot="10800000" flipH="1">
            <a:off x="1428750" y="4786313"/>
            <a:ext cx="2286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>
            <a:stCxn id="13" idx="2"/>
            <a:endCxn id="13" idx="2"/>
          </p:cNvCxnSpPr>
          <p:nvPr/>
        </p:nvCxnSpPr>
        <p:spPr>
          <a:xfrm rot="10800000" flipH="1" flipV="1">
            <a:off x="1428750" y="4786313"/>
            <a:ext cx="1820863" cy="928687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>
            <a:spLocks noChangeArrowheads="1"/>
          </p:cNvSpPr>
          <p:nvPr/>
        </p:nvSpPr>
        <p:spPr bwMode="auto">
          <a:xfrm rot="10800000" flipH="1" flipV="1">
            <a:off x="4714875" y="4357688"/>
            <a:ext cx="3214688" cy="70802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sz="4000">
                <a:solidFill>
                  <a:srgbClr val="FF0000"/>
                </a:solidFill>
                <a:latin typeface="Franklin Gothic Book" pitchFamily="34" charset="0"/>
              </a:rPr>
              <a:t>180 </a:t>
            </a:r>
            <a:r>
              <a:rPr lang="en-US" sz="4000">
                <a:solidFill>
                  <a:srgbClr val="FF0000"/>
                </a:solidFill>
                <a:latin typeface="Franklin Gothic Book" pitchFamily="34" charset="0"/>
              </a:rPr>
              <a:t> </a:t>
            </a:r>
            <a:r>
              <a:rPr lang="uk-UA" sz="4000">
                <a:solidFill>
                  <a:srgbClr val="FF0000"/>
                </a:solidFill>
                <a:latin typeface="Franklin Gothic Book" pitchFamily="34" charset="0"/>
              </a:rPr>
              <a:t>( </a:t>
            </a:r>
            <a:r>
              <a:rPr lang="en-US" sz="4000">
                <a:solidFill>
                  <a:srgbClr val="FF0000"/>
                </a:solidFill>
                <a:latin typeface="Franklin Gothic Book" pitchFamily="34" charset="0"/>
              </a:rPr>
              <a:t>n – 2)</a:t>
            </a:r>
            <a:endParaRPr lang="ru-RU" sz="4000">
              <a:solidFill>
                <a:srgbClr val="FF0000"/>
              </a:solidFill>
              <a:latin typeface="Franklin Gothic Book" pitchFamily="34" charset="0"/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5929313" y="4429125"/>
            <a:ext cx="142875" cy="14287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13" grpId="0" animBg="1"/>
      <p:bldP spid="20" grpId="0" animBg="1"/>
      <p:bldP spid="2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5100" y="450850"/>
            <a:ext cx="8832850" cy="981075"/>
          </a:xfrm>
        </p:spPr>
      </p:pic>
      <p:sp>
        <p:nvSpPr>
          <p:cNvPr id="28674" name="Содержимое 2"/>
          <p:cNvSpPr>
            <a:spLocks noGrp="1"/>
          </p:cNvSpPr>
          <p:nvPr>
            <p:ph idx="1"/>
          </p:nvPr>
        </p:nvSpPr>
        <p:spPr>
          <a:xfrm>
            <a:off x="304800" y="2071688"/>
            <a:ext cx="8686800" cy="4008437"/>
          </a:xfrm>
        </p:spPr>
        <p:txBody>
          <a:bodyPr/>
          <a:lstStyle/>
          <a:p>
            <a:pPr marL="457200" indent="-457200" eaLnBrk="1" hangingPunct="1">
              <a:lnSpc>
                <a:spcPct val="200000"/>
              </a:lnSpc>
              <a:buFont typeface="Wingdings 2" pitchFamily="18" charset="2"/>
              <a:buAutoNum type="arabicParenR"/>
            </a:pPr>
            <a:r>
              <a:rPr lang="uk-UA" sz="2000" smtClean="0"/>
              <a:t>Чому дорівнює сума зовнішніх кутів опуклого </a:t>
            </a:r>
            <a:r>
              <a:rPr lang="en-US" sz="2000" i="1" smtClean="0"/>
              <a:t>n-</a:t>
            </a:r>
            <a:r>
              <a:rPr lang="uk-UA" sz="2000" smtClean="0"/>
              <a:t>кутника</a:t>
            </a:r>
            <a:r>
              <a:rPr lang="uk-UA" sz="2000" i="1" smtClean="0"/>
              <a:t>, </a:t>
            </a:r>
            <a:r>
              <a:rPr lang="uk-UA" sz="2000" smtClean="0"/>
              <a:t>узятих по одному при кожній вершині .</a:t>
            </a:r>
          </a:p>
          <a:p>
            <a:pPr marL="457200" indent="-457200" eaLnBrk="1" hangingPunct="1">
              <a:lnSpc>
                <a:spcPct val="200000"/>
              </a:lnSpc>
              <a:buFont typeface="Wingdings 2" pitchFamily="18" charset="2"/>
              <a:buAutoNum type="arabicParenR"/>
            </a:pPr>
            <a:r>
              <a:rPr lang="uk-UA" sz="2000" smtClean="0"/>
              <a:t>Знайти кут правильного десятикутника.</a:t>
            </a:r>
          </a:p>
          <a:p>
            <a:pPr marL="457200" indent="-457200" eaLnBrk="1" hangingPunct="1">
              <a:lnSpc>
                <a:spcPct val="200000"/>
              </a:lnSpc>
              <a:buFont typeface="Wingdings 2" pitchFamily="18" charset="2"/>
              <a:buAutoNum type="arabicParenR"/>
            </a:pPr>
            <a:r>
              <a:rPr lang="uk-UA" sz="2000" smtClean="0"/>
              <a:t>Знайти зовнішній кут правильного десятикутника.</a:t>
            </a:r>
            <a:endParaRPr lang="ru-RU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есятиугольник 3"/>
          <p:cNvSpPr/>
          <p:nvPr/>
        </p:nvSpPr>
        <p:spPr>
          <a:xfrm>
            <a:off x="857250" y="2071688"/>
            <a:ext cx="3714750" cy="3643312"/>
          </a:xfrm>
          <a:prstGeom prst="decagon">
            <a:avLst/>
          </a:prstGeom>
          <a:noFill/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9698" name="TextBox 4"/>
          <p:cNvSpPr txBox="1">
            <a:spLocks noChangeArrowheads="1"/>
          </p:cNvSpPr>
          <p:nvPr/>
        </p:nvSpPr>
        <p:spPr bwMode="auto">
          <a:xfrm>
            <a:off x="428625" y="3786188"/>
            <a:ext cx="5000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>
                <a:latin typeface="Franklin Gothic Book" pitchFamily="34" charset="0"/>
              </a:rPr>
              <a:t>А</a:t>
            </a:r>
            <a:r>
              <a:rPr lang="uk-UA" sz="1000">
                <a:latin typeface="Franklin Gothic Book" pitchFamily="34" charset="0"/>
              </a:rPr>
              <a:t>1</a:t>
            </a:r>
            <a:endParaRPr lang="ru-RU" sz="1000">
              <a:latin typeface="Franklin Gothic Book" pitchFamily="34" charset="0"/>
            </a:endParaRPr>
          </a:p>
        </p:txBody>
      </p:sp>
      <p:sp>
        <p:nvSpPr>
          <p:cNvPr id="29699" name="TextBox 5"/>
          <p:cNvSpPr txBox="1">
            <a:spLocks noChangeArrowheads="1"/>
          </p:cNvSpPr>
          <p:nvPr/>
        </p:nvSpPr>
        <p:spPr bwMode="auto">
          <a:xfrm>
            <a:off x="785813" y="2500313"/>
            <a:ext cx="5000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>
                <a:latin typeface="Franklin Gothic Book" pitchFamily="34" charset="0"/>
              </a:rPr>
              <a:t>А</a:t>
            </a:r>
            <a:r>
              <a:rPr lang="uk-UA" sz="1000">
                <a:latin typeface="Franklin Gothic Book" pitchFamily="34" charset="0"/>
              </a:rPr>
              <a:t>2</a:t>
            </a:r>
            <a:endParaRPr lang="ru-RU" sz="1000">
              <a:latin typeface="Franklin Gothic Book" pitchFamily="34" charset="0"/>
            </a:endParaRPr>
          </a:p>
        </p:txBody>
      </p:sp>
      <p:sp>
        <p:nvSpPr>
          <p:cNvPr id="29700" name="TextBox 6"/>
          <p:cNvSpPr txBox="1">
            <a:spLocks noChangeArrowheads="1"/>
          </p:cNvSpPr>
          <p:nvPr/>
        </p:nvSpPr>
        <p:spPr bwMode="auto">
          <a:xfrm>
            <a:off x="1714500" y="1785938"/>
            <a:ext cx="5000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>
                <a:latin typeface="Franklin Gothic Book" pitchFamily="34" charset="0"/>
              </a:rPr>
              <a:t>А</a:t>
            </a:r>
            <a:r>
              <a:rPr lang="uk-UA" sz="1000">
                <a:latin typeface="Franklin Gothic Book" pitchFamily="34" charset="0"/>
              </a:rPr>
              <a:t>3</a:t>
            </a:r>
            <a:endParaRPr lang="ru-RU" sz="1000">
              <a:latin typeface="Franklin Gothic Book" pitchFamily="34" charset="0"/>
            </a:endParaRPr>
          </a:p>
        </p:txBody>
      </p:sp>
      <p:sp>
        <p:nvSpPr>
          <p:cNvPr id="29701" name="TextBox 7"/>
          <p:cNvSpPr txBox="1">
            <a:spLocks noChangeArrowheads="1"/>
          </p:cNvSpPr>
          <p:nvPr/>
        </p:nvSpPr>
        <p:spPr bwMode="auto">
          <a:xfrm>
            <a:off x="857250" y="4929188"/>
            <a:ext cx="428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Franklin Gothic Book" pitchFamily="34" charset="0"/>
              </a:rPr>
              <a:t>A</a:t>
            </a:r>
            <a:r>
              <a:rPr lang="en-US" sz="1000">
                <a:latin typeface="Franklin Gothic Book" pitchFamily="34" charset="0"/>
              </a:rPr>
              <a:t>n</a:t>
            </a:r>
            <a:endParaRPr lang="ru-RU" sz="1000">
              <a:latin typeface="Franklin Gothic Book" pitchFamily="34" charset="0"/>
            </a:endParaRPr>
          </a:p>
        </p:txBody>
      </p:sp>
      <p:sp>
        <p:nvSpPr>
          <p:cNvPr id="29702" name="TextBox 8"/>
          <p:cNvSpPr txBox="1">
            <a:spLocks noChangeArrowheads="1"/>
          </p:cNvSpPr>
          <p:nvPr/>
        </p:nvSpPr>
        <p:spPr bwMode="auto">
          <a:xfrm>
            <a:off x="3214688" y="1785938"/>
            <a:ext cx="5000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Franklin Gothic Book" pitchFamily="34" charset="0"/>
              </a:rPr>
              <a:t>A</a:t>
            </a:r>
            <a:r>
              <a:rPr lang="en-US" sz="1000">
                <a:latin typeface="Franklin Gothic Book" pitchFamily="34" charset="0"/>
              </a:rPr>
              <a:t>4</a:t>
            </a:r>
            <a:endParaRPr lang="ru-RU" sz="1000">
              <a:latin typeface="Franklin Gothic Book" pitchFamily="34" charset="0"/>
            </a:endParaRPr>
          </a:p>
        </p:txBody>
      </p:sp>
      <p:sp>
        <p:nvSpPr>
          <p:cNvPr id="29703" name="TextBox 9"/>
          <p:cNvSpPr txBox="1">
            <a:spLocks noChangeArrowheads="1"/>
          </p:cNvSpPr>
          <p:nvPr/>
        </p:nvSpPr>
        <p:spPr bwMode="auto">
          <a:xfrm>
            <a:off x="3857625" y="2714625"/>
            <a:ext cx="3571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>
                <a:latin typeface="Franklin Gothic Book" pitchFamily="34" charset="0"/>
              </a:rPr>
              <a:t>α</a:t>
            </a:r>
            <a:endParaRPr lang="ru-RU">
              <a:latin typeface="Franklin Gothic Book" pitchFamily="34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4214813" y="2786063"/>
            <a:ext cx="928687" cy="642937"/>
          </a:xfrm>
          <a:prstGeom prst="line">
            <a:avLst/>
          </a:prstGeom>
          <a:ln w="254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05" name="TextBox 12"/>
          <p:cNvSpPr txBox="1">
            <a:spLocks noChangeArrowheads="1"/>
          </p:cNvSpPr>
          <p:nvPr/>
        </p:nvSpPr>
        <p:spPr bwMode="auto">
          <a:xfrm>
            <a:off x="4357688" y="3000375"/>
            <a:ext cx="428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>
                <a:latin typeface="Franklin Gothic Book" pitchFamily="34" charset="0"/>
              </a:rPr>
              <a:t>β</a:t>
            </a:r>
            <a:endParaRPr lang="ru-RU">
              <a:latin typeface="Franklin Gothic Book" pitchFamily="34" charset="0"/>
            </a:endParaRPr>
          </a:p>
        </p:txBody>
      </p:sp>
      <p:sp>
        <p:nvSpPr>
          <p:cNvPr id="14" name="Заголовок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i="1" dirty="0" smtClean="0"/>
              <a:t>Внутрішній та зовнішній кути </a:t>
            </a:r>
            <a:endParaRPr lang="ru-RU" i="1" dirty="0"/>
          </a:p>
        </p:txBody>
      </p:sp>
      <p:pic>
        <p:nvPicPr>
          <p:cNvPr id="29707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72188" y="1928813"/>
            <a:ext cx="16192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8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43625" y="2857500"/>
            <a:ext cx="1543050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9" name="Picture 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86500" y="3929063"/>
            <a:ext cx="9715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1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sp>
        <p:nvSpPr>
          <p:cNvPr id="29711" name="Rectangle 5"/>
          <p:cNvSpPr>
            <a:spLocks noChangeArrowheads="1"/>
          </p:cNvSpPr>
          <p:nvPr/>
        </p:nvSpPr>
        <p:spPr bwMode="auto">
          <a:xfrm>
            <a:off x="0" y="838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2200">
                <a:latin typeface="Calibri" pitchFamily="34" charset="0"/>
                <a:cs typeface="Times New Roman" pitchFamily="18" charset="0"/>
              </a:rPr>
              <a:t>                                 </a:t>
            </a:r>
            <a:endParaRPr lang="en-US"/>
          </a:p>
        </p:txBody>
      </p:sp>
      <p:sp>
        <p:nvSpPr>
          <p:cNvPr id="29712" name="Rectangle 6"/>
          <p:cNvSpPr>
            <a:spLocks noChangeArrowheads="1"/>
          </p:cNvSpPr>
          <p:nvPr/>
        </p:nvSpPr>
        <p:spPr bwMode="auto">
          <a:xfrm>
            <a:off x="0" y="1390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2200">
                <a:latin typeface="Calibri" pitchFamily="34" charset="0"/>
                <a:cs typeface="Times New Roman" pitchFamily="18" charset="0"/>
              </a:rPr>
              <a:t>                                 </a:t>
            </a:r>
            <a:endParaRPr lang="en-US"/>
          </a:p>
        </p:txBody>
      </p:sp>
      <p:sp>
        <p:nvSpPr>
          <p:cNvPr id="29713" name="Rectangle 7"/>
          <p:cNvSpPr>
            <a:spLocks noChangeArrowheads="1"/>
          </p:cNvSpPr>
          <p:nvPr/>
        </p:nvSpPr>
        <p:spPr bwMode="auto">
          <a:xfrm>
            <a:off x="0" y="1924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800" i="1" dirty="0" smtClean="0"/>
              <a:t>Коло</a:t>
            </a:r>
            <a:r>
              <a:rPr lang="en-US" sz="3800" i="1" dirty="0" smtClean="0"/>
              <a:t>,</a:t>
            </a:r>
            <a:r>
              <a:rPr lang="ru-RU" sz="3800" i="1" dirty="0" smtClean="0"/>
              <a:t> </a:t>
            </a:r>
            <a:r>
              <a:rPr lang="ru-RU" sz="3800" i="1" dirty="0" err="1" smtClean="0"/>
              <a:t>описане</a:t>
            </a:r>
            <a:r>
              <a:rPr lang="ru-RU" sz="3800" i="1" dirty="0" smtClean="0"/>
              <a:t> </a:t>
            </a:r>
            <a:r>
              <a:rPr lang="ru-RU" sz="3800" i="1" dirty="0" err="1" smtClean="0"/>
              <a:t>навколо</a:t>
            </a:r>
            <a:r>
              <a:rPr lang="ru-RU" sz="3800" i="1" dirty="0" smtClean="0"/>
              <a:t> правильного </a:t>
            </a:r>
            <a:r>
              <a:rPr lang="ru-RU" sz="3800" i="1" dirty="0" err="1" smtClean="0"/>
              <a:t>многокутника</a:t>
            </a:r>
            <a:endParaRPr lang="ru-RU" sz="3800" i="1" dirty="0" smtClean="0"/>
          </a:p>
        </p:txBody>
      </p:sp>
      <p:sp>
        <p:nvSpPr>
          <p:cNvPr id="30722" name="Rectangle 3"/>
          <p:cNvSpPr>
            <a:spLocks noGrp="1" noChangeArrowheads="1"/>
          </p:cNvSpPr>
          <p:nvPr>
            <p:ph idx="1"/>
          </p:nvPr>
        </p:nvSpPr>
        <p:spPr>
          <a:xfrm>
            <a:off x="3995738" y="2349500"/>
            <a:ext cx="4791075" cy="37941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600" i="1" smtClean="0"/>
              <a:t>Навколо будь-якого правильного многокутника можно описати коло  і  до того  ж  тільки одне.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endParaRPr lang="ru-RU" sz="2600" i="1" smtClean="0"/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uk-UA" sz="2600" i="1" smtClean="0"/>
              <a:t>Многокутник називається </a:t>
            </a:r>
            <a:r>
              <a:rPr lang="uk-UA" sz="2600" b="1" i="1" smtClean="0"/>
              <a:t>вписаним</a:t>
            </a:r>
            <a:r>
              <a:rPr lang="uk-UA" sz="2600" i="1" smtClean="0"/>
              <a:t> в коло, якщо всі його вершини  лежать  на деякому колі.</a:t>
            </a:r>
            <a:endParaRPr lang="ru-RU" sz="2600" i="1" smtClean="0"/>
          </a:p>
        </p:txBody>
      </p:sp>
      <p:sp>
        <p:nvSpPr>
          <p:cNvPr id="30723" name="Oval 4"/>
          <p:cNvSpPr>
            <a:spLocks noChangeArrowheads="1"/>
          </p:cNvSpPr>
          <p:nvPr/>
        </p:nvSpPr>
        <p:spPr bwMode="auto">
          <a:xfrm>
            <a:off x="684213" y="2708275"/>
            <a:ext cx="2951162" cy="2952750"/>
          </a:xfrm>
          <a:prstGeom prst="ellipse">
            <a:avLst/>
          </a:prstGeom>
          <a:noFill/>
          <a:ln w="53975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chemeClr val="bg2"/>
              </a:solidFill>
              <a:latin typeface="Franklin Gothic Book" pitchFamily="34" charset="0"/>
            </a:endParaRPr>
          </a:p>
        </p:txBody>
      </p:sp>
      <p:sp>
        <p:nvSpPr>
          <p:cNvPr id="30724" name="AutoShape 6"/>
          <p:cNvSpPr>
            <a:spLocks noChangeArrowheads="1"/>
          </p:cNvSpPr>
          <p:nvPr/>
        </p:nvSpPr>
        <p:spPr bwMode="auto">
          <a:xfrm rot="1171089">
            <a:off x="785813" y="2886075"/>
            <a:ext cx="2757487" cy="2609850"/>
          </a:xfrm>
          <a:prstGeom prst="octagon">
            <a:avLst>
              <a:gd name="adj" fmla="val 29287"/>
            </a:avLst>
          </a:prstGeom>
          <a:noFill/>
          <a:ln w="444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latin typeface="Franklin Gothic Book" pitchFamily="34" charset="0"/>
            </a:endParaRPr>
          </a:p>
        </p:txBody>
      </p:sp>
      <p:sp>
        <p:nvSpPr>
          <p:cNvPr id="30725" name="Text Box 10"/>
          <p:cNvSpPr txBox="1">
            <a:spLocks noChangeArrowheads="1"/>
          </p:cNvSpPr>
          <p:nvPr/>
        </p:nvSpPr>
        <p:spPr bwMode="auto">
          <a:xfrm>
            <a:off x="1792288" y="3998913"/>
            <a:ext cx="361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Franklin Gothic Book" pitchFamily="34" charset="0"/>
              </a:rPr>
              <a:t>О</a:t>
            </a:r>
          </a:p>
        </p:txBody>
      </p:sp>
      <p:sp>
        <p:nvSpPr>
          <p:cNvPr id="30726" name="Text Box 11"/>
          <p:cNvSpPr txBox="1">
            <a:spLocks noChangeArrowheads="1"/>
          </p:cNvSpPr>
          <p:nvPr/>
        </p:nvSpPr>
        <p:spPr bwMode="auto">
          <a:xfrm>
            <a:off x="2344738" y="3354388"/>
            <a:ext cx="349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Franklin Gothic Book" pitchFamily="34" charset="0"/>
              </a:rPr>
              <a:t>R</a:t>
            </a:r>
            <a:endParaRPr lang="ru-RU" b="1">
              <a:latin typeface="Franklin Gothic Book" pitchFamily="34" charset="0"/>
            </a:endParaRPr>
          </a:p>
        </p:txBody>
      </p:sp>
      <p:cxnSp>
        <p:nvCxnSpPr>
          <p:cNvPr id="10" name="Прямая соединительная линия 9"/>
          <p:cNvCxnSpPr>
            <a:stCxn id="30724" idx="3"/>
          </p:cNvCxnSpPr>
          <p:nvPr/>
        </p:nvCxnSpPr>
        <p:spPr>
          <a:xfrm rot="16200000" flipH="1" flipV="1">
            <a:off x="2208213" y="3171825"/>
            <a:ext cx="977900" cy="965200"/>
          </a:xfrm>
          <a:prstGeom prst="line">
            <a:avLst/>
          </a:prstGeom>
          <a:ln w="254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800" i="1" dirty="0" smtClean="0"/>
              <a:t>Коло, </a:t>
            </a:r>
            <a:r>
              <a:rPr lang="ru-RU" sz="3800" i="1" dirty="0" err="1" smtClean="0"/>
              <a:t>вписане</a:t>
            </a:r>
            <a:r>
              <a:rPr lang="ru-RU" sz="3800" i="1" dirty="0" smtClean="0"/>
              <a:t> в </a:t>
            </a:r>
            <a:r>
              <a:rPr lang="ru-RU" sz="3800" i="1" dirty="0" err="1" smtClean="0"/>
              <a:t>правильний</a:t>
            </a:r>
            <a:r>
              <a:rPr lang="ru-RU" sz="3800" i="1" dirty="0" smtClean="0"/>
              <a:t> </a:t>
            </a:r>
            <a:r>
              <a:rPr lang="ru-RU" sz="3800" i="1" dirty="0" err="1" smtClean="0"/>
              <a:t>многокутник</a:t>
            </a:r>
            <a:r>
              <a:rPr lang="ru-RU" sz="3800" dirty="0" smtClean="0"/>
              <a:t> </a:t>
            </a:r>
          </a:p>
        </p:txBody>
      </p:sp>
      <p:sp>
        <p:nvSpPr>
          <p:cNvPr id="31746" name="Rectangle 3"/>
          <p:cNvSpPr>
            <a:spLocks noGrp="1" noChangeArrowheads="1"/>
          </p:cNvSpPr>
          <p:nvPr>
            <p:ph idx="1"/>
          </p:nvPr>
        </p:nvSpPr>
        <p:spPr>
          <a:xfrm>
            <a:off x="4356100" y="2205038"/>
            <a:ext cx="4175125" cy="4367212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2600" i="1" smtClean="0"/>
              <a:t>В будь-який правильний многокутник можна вписати коло  і  до того ж  тільки одне.</a:t>
            </a:r>
          </a:p>
          <a:p>
            <a:pPr eaLnBrk="1" hangingPunct="1">
              <a:buFont typeface="Wingdings 2" pitchFamily="18" charset="2"/>
              <a:buNone/>
            </a:pPr>
            <a:endParaRPr lang="uk-UA" sz="2600" i="1" smtClean="0"/>
          </a:p>
          <a:p>
            <a:pPr eaLnBrk="1" hangingPunct="1">
              <a:buFont typeface="Wingdings 2" pitchFamily="18" charset="2"/>
              <a:buNone/>
            </a:pPr>
            <a:r>
              <a:rPr lang="uk-UA" sz="2600" i="1" smtClean="0"/>
              <a:t>Многокутник називається </a:t>
            </a:r>
            <a:r>
              <a:rPr lang="uk-UA" sz="2600" b="1" i="1" smtClean="0"/>
              <a:t>описаним</a:t>
            </a:r>
            <a:r>
              <a:rPr lang="uk-UA" sz="2600" i="1" smtClean="0"/>
              <a:t> навколо  кола, якщо всі його  сторони дотикаються до деякого  кола.</a:t>
            </a:r>
            <a:endParaRPr lang="ru-RU" sz="2600" i="1" smtClean="0"/>
          </a:p>
          <a:p>
            <a:pPr eaLnBrk="1" hangingPunct="1">
              <a:buFont typeface="Wingdings 2" pitchFamily="18" charset="2"/>
              <a:buNone/>
            </a:pPr>
            <a:endParaRPr lang="uk-UA" sz="2600" i="1" smtClean="0"/>
          </a:p>
          <a:p>
            <a:pPr eaLnBrk="1" hangingPunct="1">
              <a:buFont typeface="Wingdings 2" pitchFamily="18" charset="2"/>
              <a:buNone/>
            </a:pPr>
            <a:endParaRPr lang="ru-RU" sz="2600" i="1" smtClean="0"/>
          </a:p>
        </p:txBody>
      </p:sp>
      <p:sp>
        <p:nvSpPr>
          <p:cNvPr id="31747" name="AutoShape 4"/>
          <p:cNvSpPr>
            <a:spLocks noChangeArrowheads="1"/>
          </p:cNvSpPr>
          <p:nvPr/>
        </p:nvSpPr>
        <p:spPr bwMode="auto">
          <a:xfrm>
            <a:off x="684213" y="2492375"/>
            <a:ext cx="3095625" cy="3097213"/>
          </a:xfrm>
          <a:prstGeom prst="octagon">
            <a:avLst>
              <a:gd name="adj" fmla="val 29287"/>
            </a:avLst>
          </a:prstGeom>
          <a:noFill/>
          <a:ln w="508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Franklin Gothic Book" pitchFamily="34" charset="0"/>
            </a:endParaRPr>
          </a:p>
        </p:txBody>
      </p:sp>
      <p:sp>
        <p:nvSpPr>
          <p:cNvPr id="31748" name="Oval 5"/>
          <p:cNvSpPr>
            <a:spLocks noChangeArrowheads="1"/>
          </p:cNvSpPr>
          <p:nvPr/>
        </p:nvSpPr>
        <p:spPr bwMode="auto">
          <a:xfrm>
            <a:off x="684213" y="2492375"/>
            <a:ext cx="3095625" cy="3097213"/>
          </a:xfrm>
          <a:prstGeom prst="ellipse">
            <a:avLst/>
          </a:prstGeom>
          <a:noFill/>
          <a:ln w="4127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Franklin Gothic Book" pitchFamily="34" charset="0"/>
            </a:endParaRPr>
          </a:p>
        </p:txBody>
      </p:sp>
      <p:sp>
        <p:nvSpPr>
          <p:cNvPr id="31749" name="Text Box 7"/>
          <p:cNvSpPr txBox="1">
            <a:spLocks noChangeArrowheads="1"/>
          </p:cNvSpPr>
          <p:nvPr/>
        </p:nvSpPr>
        <p:spPr bwMode="auto">
          <a:xfrm>
            <a:off x="1985963" y="3990975"/>
            <a:ext cx="498475" cy="36671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Franklin Gothic Book" pitchFamily="34" charset="0"/>
              </a:rPr>
              <a:t>О</a:t>
            </a:r>
          </a:p>
        </p:txBody>
      </p:sp>
      <p:sp>
        <p:nvSpPr>
          <p:cNvPr id="31750" name="Text Box 8"/>
          <p:cNvSpPr txBox="1">
            <a:spLocks noChangeArrowheads="1"/>
          </p:cNvSpPr>
          <p:nvPr/>
        </p:nvSpPr>
        <p:spPr bwMode="auto">
          <a:xfrm>
            <a:off x="2482850" y="3195638"/>
            <a:ext cx="534988" cy="36671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latin typeface="Franklin Gothic Book" pitchFamily="34" charset="0"/>
              </a:rPr>
              <a:t>r</a:t>
            </a:r>
            <a:endParaRPr lang="ru-RU" b="1">
              <a:latin typeface="Franklin Gothic Book" pitchFamily="34" charset="0"/>
            </a:endParaRPr>
          </a:p>
        </p:txBody>
      </p:sp>
      <p:cxnSp>
        <p:nvCxnSpPr>
          <p:cNvPr id="10" name="Прямая соединительная линия 9"/>
          <p:cNvCxnSpPr>
            <a:stCxn id="31748" idx="7"/>
            <a:endCxn id="31749" idx="0"/>
          </p:cNvCxnSpPr>
          <p:nvPr/>
        </p:nvCxnSpPr>
        <p:spPr>
          <a:xfrm rot="16200000" flipH="1" flipV="1">
            <a:off x="2258219" y="2923381"/>
            <a:ext cx="1044575" cy="1090613"/>
          </a:xfrm>
          <a:prstGeom prst="line">
            <a:avLst/>
          </a:prstGeom>
          <a:ln w="254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Содержимое 2"/>
          <p:cNvSpPr>
            <a:spLocks noGrp="1"/>
          </p:cNvSpPr>
          <p:nvPr>
            <p:ph idx="1"/>
          </p:nvPr>
        </p:nvSpPr>
        <p:spPr>
          <a:xfrm>
            <a:off x="4572000" y="1554163"/>
            <a:ext cx="4419600" cy="4525962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uk-UA" sz="2000" i="1" smtClean="0"/>
              <a:t>Вписане й описане кола правильного многокутника мають один і той самий центр, який називають </a:t>
            </a:r>
            <a:r>
              <a:rPr lang="uk-UA" sz="2000" b="1" i="1" smtClean="0"/>
              <a:t>центром многокутника.</a:t>
            </a:r>
          </a:p>
          <a:p>
            <a:pPr eaLnBrk="1" hangingPunct="1">
              <a:buFont typeface="Wingdings 2" pitchFamily="18" charset="2"/>
              <a:buNone/>
            </a:pPr>
            <a:endParaRPr lang="uk-UA" sz="2000" b="1" i="1" smtClean="0"/>
          </a:p>
          <a:p>
            <a:pPr eaLnBrk="1" hangingPunct="1">
              <a:buFont typeface="Wingdings 2" pitchFamily="18" charset="2"/>
              <a:buNone/>
            </a:pPr>
            <a:r>
              <a:rPr lang="uk-UA" sz="2000" i="1" smtClean="0"/>
              <a:t>Кут, під яким видно сторону правильного многокутника з його центра, називається </a:t>
            </a:r>
            <a:r>
              <a:rPr lang="uk-UA" sz="2000" b="1" i="1" smtClean="0"/>
              <a:t>центральним кутом многокутника .</a:t>
            </a:r>
          </a:p>
          <a:p>
            <a:pPr eaLnBrk="1" hangingPunct="1">
              <a:buFont typeface="Wingdings 2" pitchFamily="18" charset="2"/>
              <a:buNone/>
            </a:pPr>
            <a:endParaRPr lang="ru-RU" sz="2000" i="1" smtClean="0"/>
          </a:p>
        </p:txBody>
      </p:sp>
      <p:sp>
        <p:nvSpPr>
          <p:cNvPr id="4" name="Шестиугольник 3"/>
          <p:cNvSpPr/>
          <p:nvPr/>
        </p:nvSpPr>
        <p:spPr>
          <a:xfrm>
            <a:off x="571500" y="2000250"/>
            <a:ext cx="3571875" cy="3214688"/>
          </a:xfrm>
          <a:prstGeom prst="hexagon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785813" y="2000250"/>
            <a:ext cx="3143250" cy="3214688"/>
          </a:xfrm>
          <a:prstGeom prst="ellipse">
            <a:avLst/>
          </a:prstGeom>
          <a:noFill/>
          <a:ln w="381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571500" y="1643063"/>
            <a:ext cx="3571875" cy="3929062"/>
          </a:xfrm>
          <a:prstGeom prst="ellipse">
            <a:avLst/>
          </a:prstGeom>
          <a:noFill/>
          <a:ln w="381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rot="16200000" flipH="1">
            <a:off x="2035969" y="3893344"/>
            <a:ext cx="1643063" cy="1000125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1035844" y="3893344"/>
            <a:ext cx="1643063" cy="100012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775" name="TextBox 14"/>
          <p:cNvSpPr txBox="1">
            <a:spLocks noChangeArrowheads="1"/>
          </p:cNvSpPr>
          <p:nvPr/>
        </p:nvSpPr>
        <p:spPr bwMode="auto">
          <a:xfrm>
            <a:off x="2357438" y="3214688"/>
            <a:ext cx="3571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>
                <a:latin typeface="Franklin Gothic Book" pitchFamily="34" charset="0"/>
              </a:rPr>
              <a:t>О</a:t>
            </a:r>
            <a:endParaRPr lang="ru-RU">
              <a:latin typeface="Franklin Gothic Book" pitchFamily="34" charset="0"/>
            </a:endParaRPr>
          </a:p>
        </p:txBody>
      </p:sp>
      <p:sp>
        <p:nvSpPr>
          <p:cNvPr id="32776" name="TextBox 15"/>
          <p:cNvSpPr txBox="1">
            <a:spLocks noChangeArrowheads="1"/>
          </p:cNvSpPr>
          <p:nvPr/>
        </p:nvSpPr>
        <p:spPr bwMode="auto">
          <a:xfrm>
            <a:off x="2214563" y="3786188"/>
            <a:ext cx="285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>
                <a:latin typeface="Franklin Gothic Book" pitchFamily="34" charset="0"/>
              </a:rPr>
              <a:t>β</a:t>
            </a:r>
            <a:endParaRPr lang="ru-RU">
              <a:latin typeface="Franklin Gothic Book" pitchFamily="34" charset="0"/>
            </a:endParaRPr>
          </a:p>
        </p:txBody>
      </p:sp>
      <p:sp>
        <p:nvSpPr>
          <p:cNvPr id="3277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32778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43563" y="4929188"/>
            <a:ext cx="100965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9" name="Rectangle 3"/>
          <p:cNvSpPr>
            <a:spLocks noChangeArrowheads="1"/>
          </p:cNvSpPr>
          <p:nvPr/>
        </p:nvSpPr>
        <p:spPr bwMode="auto">
          <a:xfrm>
            <a:off x="0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i="1" dirty="0" smtClean="0"/>
              <a:t>Формули для радіусів вписаних і описаних кіл правильних многокутників</a:t>
            </a:r>
            <a:endParaRPr lang="ru-RU" i="1" dirty="0"/>
          </a:p>
        </p:txBody>
      </p:sp>
      <p:sp>
        <p:nvSpPr>
          <p:cNvPr id="33794" name="Содержимое 2"/>
          <p:cNvSpPr>
            <a:spLocks noGrp="1"/>
          </p:cNvSpPr>
          <p:nvPr>
            <p:ph idx="1"/>
          </p:nvPr>
        </p:nvSpPr>
        <p:spPr>
          <a:xfrm>
            <a:off x="4143375" y="1428750"/>
            <a:ext cx="5000625" cy="5240338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uk-UA" sz="2000" smtClean="0"/>
              <a:t>     </a:t>
            </a:r>
            <a:r>
              <a:rPr lang="uk-UA" sz="1800" i="1" smtClean="0"/>
              <a:t>Для даного правильного n-кутника зі  стороною </a:t>
            </a:r>
            <a:r>
              <a:rPr lang="en-US" sz="1800" i="1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</a:t>
            </a:r>
            <a:r>
              <a:rPr lang="en-US" sz="1400" smtClean="0">
                <a:solidFill>
                  <a:schemeClr val="tx1"/>
                </a:solidFill>
                <a:latin typeface="Arial" charset="0"/>
              </a:rPr>
              <a:t>  </a:t>
            </a:r>
            <a:r>
              <a:rPr lang="uk-UA" sz="1800" i="1" smtClean="0"/>
              <a:t>знайдемо радіус R описаного кола і радіус </a:t>
            </a:r>
            <a:r>
              <a:rPr lang="en-US" sz="1800" i="1" smtClean="0"/>
              <a:t>r </a:t>
            </a:r>
            <a:r>
              <a:rPr lang="uk-UA" sz="1800" i="1" smtClean="0"/>
              <a:t>вписаного  кола.</a:t>
            </a:r>
            <a:endParaRPr lang="ru-RU" sz="1800" i="1" smtClean="0"/>
          </a:p>
          <a:p>
            <a:pPr eaLnBrk="1" hangingPunct="1">
              <a:buFont typeface="Wingdings 2" pitchFamily="18" charset="2"/>
              <a:buNone/>
            </a:pPr>
            <a:endParaRPr lang="uk-UA" sz="2000" smtClean="0"/>
          </a:p>
          <a:p>
            <a:pPr eaLnBrk="1" hangingPunct="1">
              <a:buFont typeface="Wingdings 2" pitchFamily="18" charset="2"/>
              <a:buNone/>
            </a:pPr>
            <a:r>
              <a:rPr lang="uk-UA" sz="2000" smtClean="0"/>
              <a:t>висота </a:t>
            </a:r>
            <a:r>
              <a:rPr lang="uk-UA" sz="2000" i="1" smtClean="0"/>
              <a:t>ОС</a:t>
            </a:r>
            <a:r>
              <a:rPr lang="uk-UA" sz="2000" smtClean="0"/>
              <a:t> є його медіаною і бісектрисою,     тому</a:t>
            </a:r>
            <a:endParaRPr lang="ru-RU" sz="2000" smtClean="0"/>
          </a:p>
        </p:txBody>
      </p:sp>
      <p:sp>
        <p:nvSpPr>
          <p:cNvPr id="4" name="Восьмиугольник 3"/>
          <p:cNvSpPr/>
          <p:nvPr/>
        </p:nvSpPr>
        <p:spPr>
          <a:xfrm>
            <a:off x="1571625" y="1785938"/>
            <a:ext cx="2357438" cy="2357437"/>
          </a:xfrm>
          <a:prstGeom prst="octagon">
            <a:avLst/>
          </a:prstGeom>
          <a:noFill/>
          <a:ln w="508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1428750" y="1643063"/>
            <a:ext cx="2643188" cy="2643187"/>
          </a:xfrm>
          <a:prstGeom prst="ellipse">
            <a:avLst/>
          </a:prstGeom>
          <a:noFill/>
          <a:ln w="508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1571625" y="1785938"/>
            <a:ext cx="2357438" cy="2357437"/>
          </a:xfrm>
          <a:prstGeom prst="ellipse">
            <a:avLst/>
          </a:prstGeom>
          <a:noFill/>
          <a:ln w="444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2714625" y="2928938"/>
            <a:ext cx="71438" cy="71437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Овал 13"/>
          <p:cNvSpPr/>
          <p:nvPr/>
        </p:nvSpPr>
        <p:spPr>
          <a:xfrm flipV="1">
            <a:off x="2214563" y="4143375"/>
            <a:ext cx="46037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>
            <a:off x="3286125" y="4143375"/>
            <a:ext cx="46038" cy="4603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18" name="Прямая соединительная линия 17"/>
          <p:cNvCxnSpPr>
            <a:stCxn id="13" idx="7"/>
            <a:endCxn id="15" idx="0"/>
          </p:cNvCxnSpPr>
          <p:nvPr/>
        </p:nvCxnSpPr>
        <p:spPr>
          <a:xfrm rot="16200000" flipH="1">
            <a:off x="2439987" y="3275013"/>
            <a:ext cx="1203325" cy="5334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>
            <a:stCxn id="13" idx="7"/>
            <a:endCxn id="14" idx="6"/>
          </p:cNvCxnSpPr>
          <p:nvPr/>
        </p:nvCxnSpPr>
        <p:spPr>
          <a:xfrm rot="16200000" flipH="1" flipV="1">
            <a:off x="1897856" y="3302794"/>
            <a:ext cx="1239838" cy="51435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>
            <a:stCxn id="13" idx="5"/>
          </p:cNvCxnSpPr>
          <p:nvPr/>
        </p:nvCxnSpPr>
        <p:spPr>
          <a:xfrm rot="5400000">
            <a:off x="2192337" y="3571876"/>
            <a:ext cx="116522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804" name="TextBox 22"/>
          <p:cNvSpPr txBox="1">
            <a:spLocks noChangeArrowheads="1"/>
          </p:cNvSpPr>
          <p:nvPr/>
        </p:nvSpPr>
        <p:spPr bwMode="auto">
          <a:xfrm>
            <a:off x="2571750" y="2571750"/>
            <a:ext cx="3571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>
                <a:latin typeface="Franklin Gothic Book" pitchFamily="34" charset="0"/>
              </a:rPr>
              <a:t>О</a:t>
            </a:r>
            <a:endParaRPr lang="ru-RU">
              <a:latin typeface="Franklin Gothic Book" pitchFamily="34" charset="0"/>
            </a:endParaRPr>
          </a:p>
        </p:txBody>
      </p:sp>
      <p:sp>
        <p:nvSpPr>
          <p:cNvPr id="33805" name="TextBox 23"/>
          <p:cNvSpPr txBox="1">
            <a:spLocks noChangeArrowheads="1"/>
          </p:cNvSpPr>
          <p:nvPr/>
        </p:nvSpPr>
        <p:spPr bwMode="auto">
          <a:xfrm>
            <a:off x="1857375" y="4214813"/>
            <a:ext cx="3571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>
                <a:latin typeface="Franklin Gothic Book" pitchFamily="34" charset="0"/>
              </a:rPr>
              <a:t>А</a:t>
            </a:r>
            <a:endParaRPr lang="ru-RU">
              <a:latin typeface="Franklin Gothic Book" pitchFamily="34" charset="0"/>
            </a:endParaRPr>
          </a:p>
        </p:txBody>
      </p:sp>
      <p:sp>
        <p:nvSpPr>
          <p:cNvPr id="33806" name="TextBox 24"/>
          <p:cNvSpPr txBox="1">
            <a:spLocks noChangeArrowheads="1"/>
          </p:cNvSpPr>
          <p:nvPr/>
        </p:nvSpPr>
        <p:spPr bwMode="auto">
          <a:xfrm>
            <a:off x="3357563" y="4143375"/>
            <a:ext cx="3571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>
                <a:latin typeface="Franklin Gothic Book" pitchFamily="34" charset="0"/>
              </a:rPr>
              <a:t>В</a:t>
            </a:r>
            <a:endParaRPr lang="ru-RU">
              <a:latin typeface="Franklin Gothic Book" pitchFamily="34" charset="0"/>
            </a:endParaRPr>
          </a:p>
        </p:txBody>
      </p:sp>
      <p:sp>
        <p:nvSpPr>
          <p:cNvPr id="33807" name="TextBox 25"/>
          <p:cNvSpPr txBox="1">
            <a:spLocks noChangeArrowheads="1"/>
          </p:cNvSpPr>
          <p:nvPr/>
        </p:nvSpPr>
        <p:spPr bwMode="auto">
          <a:xfrm>
            <a:off x="2571750" y="4286250"/>
            <a:ext cx="285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>
                <a:latin typeface="Franklin Gothic Book" pitchFamily="34" charset="0"/>
              </a:rPr>
              <a:t>С</a:t>
            </a:r>
            <a:endParaRPr lang="ru-RU">
              <a:latin typeface="Franklin Gothic Book" pitchFamily="34" charset="0"/>
            </a:endParaRPr>
          </a:p>
        </p:txBody>
      </p:sp>
      <p:sp>
        <p:nvSpPr>
          <p:cNvPr id="3380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33809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86375" y="3500438"/>
            <a:ext cx="212407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1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33811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86375" y="2428875"/>
            <a:ext cx="257175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12" name="Rectangle 5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3813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33814" name="Picture 6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71938" y="4214813"/>
            <a:ext cx="486727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15" name="Rectangle 8"/>
          <p:cNvSpPr>
            <a:spLocks noChangeArrowheads="1"/>
          </p:cNvSpPr>
          <p:nvPr/>
        </p:nvSpPr>
        <p:spPr bwMode="auto">
          <a:xfrm>
            <a:off x="0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381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33817" name="Picture 9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" y="5072063"/>
            <a:ext cx="25146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18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33819" name="Picture 11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43313" y="4857750"/>
            <a:ext cx="3571875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20" name="Rectangle 13"/>
          <p:cNvSpPr>
            <a:spLocks noChangeArrowheads="1"/>
          </p:cNvSpPr>
          <p:nvPr/>
        </p:nvSpPr>
        <p:spPr bwMode="auto">
          <a:xfrm>
            <a:off x="0" y="12858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3821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33822" name="Picture 14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14750" y="5715000"/>
            <a:ext cx="3190875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23" name="Rectangle 16"/>
          <p:cNvSpPr>
            <a:spLocks noChangeArrowheads="1"/>
          </p:cNvSpPr>
          <p:nvPr/>
        </p:nvSpPr>
        <p:spPr bwMode="auto">
          <a:xfrm>
            <a:off x="0" y="1323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3824" name="TextBox 42"/>
          <p:cNvSpPr txBox="1">
            <a:spLocks noChangeArrowheads="1"/>
          </p:cNvSpPr>
          <p:nvPr/>
        </p:nvSpPr>
        <p:spPr bwMode="auto">
          <a:xfrm>
            <a:off x="7500938" y="3714750"/>
            <a:ext cx="2143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>
                <a:latin typeface="Franklin Gothic Book" pitchFamily="34" charset="0"/>
              </a:rPr>
              <a:t>,</a:t>
            </a:r>
            <a:endParaRPr lang="ru-RU">
              <a:latin typeface="Franklin Gothic Book" pitchFamily="34" charset="0"/>
            </a:endParaRPr>
          </a:p>
        </p:txBody>
      </p:sp>
      <p:sp>
        <p:nvSpPr>
          <p:cNvPr id="33825" name="TextBox 43"/>
          <p:cNvSpPr txBox="1">
            <a:spLocks noChangeArrowheads="1"/>
          </p:cNvSpPr>
          <p:nvPr/>
        </p:nvSpPr>
        <p:spPr bwMode="auto">
          <a:xfrm>
            <a:off x="8929688" y="4357688"/>
            <a:ext cx="2143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>
                <a:latin typeface="Franklin Gothic Book" pitchFamily="34" charset="0"/>
              </a:rPr>
              <a:t>.</a:t>
            </a:r>
            <a:endParaRPr lang="ru-RU">
              <a:latin typeface="Franklin Gothic Book" pitchFamily="34" charset="0"/>
            </a:endParaRPr>
          </a:p>
        </p:txBody>
      </p:sp>
      <p:sp>
        <p:nvSpPr>
          <p:cNvPr id="33826" name="TextBox 44"/>
          <p:cNvSpPr txBox="1">
            <a:spLocks noChangeArrowheads="1"/>
          </p:cNvSpPr>
          <p:nvPr/>
        </p:nvSpPr>
        <p:spPr bwMode="auto">
          <a:xfrm>
            <a:off x="3143250" y="5072063"/>
            <a:ext cx="1428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>
                <a:latin typeface="Franklin Gothic Book" pitchFamily="34" charset="0"/>
              </a:rPr>
              <a:t>:</a:t>
            </a:r>
            <a:endParaRPr lang="ru-RU">
              <a:latin typeface="Franklin Gothic Book" pitchFamily="34" charset="0"/>
            </a:endParaRPr>
          </a:p>
        </p:txBody>
      </p:sp>
      <p:sp>
        <p:nvSpPr>
          <p:cNvPr id="33827" name="TextBox 45"/>
          <p:cNvSpPr txBox="1">
            <a:spLocks noChangeArrowheads="1"/>
          </p:cNvSpPr>
          <p:nvPr/>
        </p:nvSpPr>
        <p:spPr bwMode="auto">
          <a:xfrm>
            <a:off x="7286625" y="5072063"/>
            <a:ext cx="2143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>
                <a:latin typeface="Franklin Gothic Book" pitchFamily="34" charset="0"/>
              </a:rPr>
              <a:t>;</a:t>
            </a:r>
            <a:endParaRPr lang="ru-RU">
              <a:latin typeface="Franklin Gothic Book" pitchFamily="34" charset="0"/>
            </a:endParaRPr>
          </a:p>
        </p:txBody>
      </p:sp>
      <p:sp>
        <p:nvSpPr>
          <p:cNvPr id="33828" name="TextBox 46"/>
          <p:cNvSpPr txBox="1">
            <a:spLocks noChangeArrowheads="1"/>
          </p:cNvSpPr>
          <p:nvPr/>
        </p:nvSpPr>
        <p:spPr bwMode="auto">
          <a:xfrm>
            <a:off x="7072313" y="5929313"/>
            <a:ext cx="3571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>
                <a:latin typeface="Franklin Gothic Book" pitchFamily="34" charset="0"/>
              </a:rPr>
              <a:t>.</a:t>
            </a:r>
            <a:endParaRPr lang="ru-RU">
              <a:latin typeface="Franklin Gothic Boo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3350" y="450850"/>
            <a:ext cx="8864600" cy="1060450"/>
          </a:xfrm>
        </p:spPr>
      </p:pic>
      <p:sp>
        <p:nvSpPr>
          <p:cNvPr id="1638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uk-UA" sz="2400" dirty="0" smtClean="0"/>
              <a:t>1. Правильні   многокутники. Формули радіусів вписаних і описаних кіл правильних многокутників.</a:t>
            </a:r>
          </a:p>
          <a:p>
            <a:pPr eaLnBrk="1" hangingPunct="1">
              <a:buFont typeface="Arial" charset="0"/>
              <a:buChar char="•"/>
            </a:pPr>
            <a:r>
              <a:rPr lang="uk-UA" sz="2400" dirty="0" smtClean="0"/>
              <a:t>2. Побудова правильних многокутників.</a:t>
            </a:r>
          </a:p>
          <a:p>
            <a:pPr eaLnBrk="1" hangingPunct="1">
              <a:buFont typeface="Arial" charset="0"/>
              <a:buChar char="•"/>
            </a:pPr>
            <a:r>
              <a:rPr lang="uk-UA" sz="2400" dirty="0" smtClean="0"/>
              <a:t>3. Довжина кола. Довжина дуги кола.  Площа круга та його частин.</a:t>
            </a:r>
          </a:p>
          <a:p>
            <a:pPr eaLnBrk="1" hangingPunct="1">
              <a:buFont typeface="Arial" charset="0"/>
              <a:buChar char="•"/>
            </a:pPr>
            <a:r>
              <a:rPr lang="uk-UA" sz="2400" dirty="0" smtClean="0"/>
              <a:t>4. Роз</a:t>
            </a:r>
            <a:r>
              <a:rPr lang="en-US" sz="2400" dirty="0" smtClean="0"/>
              <a:t>’</a:t>
            </a:r>
            <a:r>
              <a:rPr lang="uk-UA" sz="2400" dirty="0" err="1" smtClean="0"/>
              <a:t>вязування</a:t>
            </a:r>
            <a:r>
              <a:rPr lang="uk-UA" sz="2400" smtClean="0"/>
              <a:t> вправ. Самостійна робота.</a:t>
            </a:r>
          </a:p>
          <a:p>
            <a:pPr eaLnBrk="1" hangingPunct="1">
              <a:buFont typeface="Arial" charset="0"/>
              <a:buChar char="•"/>
            </a:pPr>
            <a:r>
              <a:rPr lang="uk-UA" sz="2400" smtClean="0"/>
              <a:t>5. Контрольна робота.</a:t>
            </a:r>
          </a:p>
          <a:p>
            <a:pPr eaLnBrk="1" hangingPunct="1">
              <a:buFont typeface="Arial" charset="0"/>
              <a:buChar char="•"/>
            </a:pPr>
            <a:r>
              <a:rPr lang="uk-UA" sz="2400" smtClean="0"/>
              <a:t>6. Аналіз контрольної роботи. Розв</a:t>
            </a:r>
            <a:r>
              <a:rPr lang="en-US" sz="2400" smtClean="0"/>
              <a:t>’</a:t>
            </a:r>
            <a:r>
              <a:rPr lang="uk-UA" sz="2400" smtClean="0"/>
              <a:t>язування вправ.</a:t>
            </a:r>
            <a:endParaRPr lang="ru-RU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sz="2700" dirty="0" smtClean="0"/>
              <a:t>                                Урок 2.</a:t>
            </a:r>
            <a:r>
              <a:rPr lang="uk-UA" dirty="0" smtClean="0"/>
              <a:t>  </a:t>
            </a:r>
            <a:r>
              <a:rPr lang="uk-UA" i="1" dirty="0" smtClean="0"/>
              <a:t>побудова              правильних многокутників</a:t>
            </a:r>
            <a:endParaRPr lang="ru-RU" sz="2000" i="1" dirty="0"/>
          </a:p>
        </p:txBody>
      </p:sp>
      <p:sp>
        <p:nvSpPr>
          <p:cNvPr id="34818" name="Содержимое 2"/>
          <p:cNvSpPr>
            <a:spLocks noGrp="1"/>
          </p:cNvSpPr>
          <p:nvPr>
            <p:ph idx="1"/>
          </p:nvPr>
        </p:nvSpPr>
        <p:spPr>
          <a:xfrm>
            <a:off x="285750" y="2071688"/>
            <a:ext cx="8686800" cy="3946525"/>
          </a:xfrm>
        </p:spPr>
        <p:txBody>
          <a:bodyPr/>
          <a:lstStyle/>
          <a:p>
            <a:pPr marL="514350" indent="-514350" eaLnBrk="1" hangingPunct="1">
              <a:buFont typeface="Wingdings 2" pitchFamily="18" charset="2"/>
              <a:buNone/>
            </a:pPr>
            <a:r>
              <a:rPr lang="en-US" sz="2400" smtClean="0"/>
              <a:t>       </a:t>
            </a:r>
            <a:r>
              <a:rPr lang="uk-UA" smtClean="0"/>
              <a:t>Державні вимоги до рівня підготовки учнів:</a:t>
            </a:r>
          </a:p>
          <a:p>
            <a:pPr marL="514350" indent="-514350" eaLnBrk="1" hangingPunct="1">
              <a:buFont typeface="Franklin Gothic Medium" pitchFamily="34" charset="0"/>
              <a:buAutoNum type="arabicPeriod"/>
            </a:pPr>
            <a:r>
              <a:rPr lang="uk-UA" sz="2400" smtClean="0"/>
              <a:t>Записувати і пояснювати  формули радіусів вписаного і описаного кіл правильного трикутника, чотирикутника, шестикутника;</a:t>
            </a:r>
            <a:endParaRPr lang="en-US" sz="2400" smtClean="0"/>
          </a:p>
          <a:p>
            <a:pPr marL="514350" indent="-514350" eaLnBrk="1" hangingPunct="1">
              <a:buFont typeface="Franklin Gothic Medium" pitchFamily="34" charset="0"/>
              <a:buAutoNum type="arabicPeriod"/>
            </a:pPr>
            <a:r>
              <a:rPr lang="uk-UA" sz="2400" smtClean="0"/>
              <a:t>Будувати правильний трикутник, чотирикутник , шестикутник;</a:t>
            </a:r>
          </a:p>
          <a:p>
            <a:pPr marL="514350" indent="-514350" eaLnBrk="1" hangingPunct="1">
              <a:buFont typeface="Franklin Gothic Medium" pitchFamily="34" charset="0"/>
              <a:buAutoNum type="arabicPeriod"/>
            </a:pPr>
            <a:r>
              <a:rPr lang="uk-UA" sz="2400" smtClean="0"/>
              <a:t>Застосовувати вивчені означення і властивості  до розв</a:t>
            </a:r>
            <a:r>
              <a:rPr lang="en-US" sz="2400" smtClean="0"/>
              <a:t>’</a:t>
            </a:r>
            <a:r>
              <a:rPr lang="uk-UA" sz="2400" smtClean="0"/>
              <a:t>язування задач.</a:t>
            </a:r>
            <a:endParaRPr lang="ru-RU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i="1" dirty="0" smtClean="0"/>
              <a:t>Правильний трикутник</a:t>
            </a:r>
            <a:endParaRPr lang="ru-RU" i="1" dirty="0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571500" y="2428875"/>
            <a:ext cx="2143125" cy="1857375"/>
          </a:xfrm>
          <a:prstGeom prst="triangle">
            <a:avLst/>
          </a:prstGeom>
          <a:noFill/>
          <a:ln w="444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428625" y="2428875"/>
            <a:ext cx="2428875" cy="2500313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1714500" y="3714750"/>
            <a:ext cx="1000125" cy="57150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845" name="TextBox 10"/>
          <p:cNvSpPr txBox="1">
            <a:spLocks noChangeArrowheads="1"/>
          </p:cNvSpPr>
          <p:nvPr/>
        </p:nvSpPr>
        <p:spPr bwMode="auto">
          <a:xfrm>
            <a:off x="1643063" y="3143250"/>
            <a:ext cx="285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i="1">
                <a:latin typeface="Franklin Gothic Book" pitchFamily="34" charset="0"/>
              </a:rPr>
              <a:t>r</a:t>
            </a:r>
            <a:endParaRPr lang="ru-RU">
              <a:latin typeface="Franklin Gothic Book" pitchFamily="34" charset="0"/>
            </a:endParaRPr>
          </a:p>
        </p:txBody>
      </p:sp>
      <p:sp>
        <p:nvSpPr>
          <p:cNvPr id="35846" name="TextBox 11"/>
          <p:cNvSpPr txBox="1">
            <a:spLocks noChangeArrowheads="1"/>
          </p:cNvSpPr>
          <p:nvPr/>
        </p:nvSpPr>
        <p:spPr bwMode="auto">
          <a:xfrm>
            <a:off x="1714500" y="3857625"/>
            <a:ext cx="285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i="1">
                <a:latin typeface="Franklin Gothic Book" pitchFamily="34" charset="0"/>
              </a:rPr>
              <a:t>R</a:t>
            </a:r>
            <a:endParaRPr lang="ru-RU" i="1">
              <a:latin typeface="Franklin Gothic Book" pitchFamily="34" charset="0"/>
            </a:endParaRPr>
          </a:p>
        </p:txBody>
      </p:sp>
      <p:sp>
        <p:nvSpPr>
          <p:cNvPr id="3584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35848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71938" y="1857375"/>
            <a:ext cx="400050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9" name="Rectangle 3"/>
          <p:cNvSpPr>
            <a:spLocks noChangeArrowheads="1"/>
          </p:cNvSpPr>
          <p:nvPr/>
        </p:nvSpPr>
        <p:spPr bwMode="auto">
          <a:xfrm>
            <a:off x="0" y="1200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5850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35851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71938" y="3429000"/>
            <a:ext cx="3643312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52" name="Rectangle 6"/>
          <p:cNvSpPr>
            <a:spLocks noChangeArrowheads="1"/>
          </p:cNvSpPr>
          <p:nvPr/>
        </p:nvSpPr>
        <p:spPr bwMode="auto">
          <a:xfrm>
            <a:off x="0" y="1200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cxnSp>
        <p:nvCxnSpPr>
          <p:cNvPr id="21" name="Прямая соединительная линия 20"/>
          <p:cNvCxnSpPr>
            <a:endCxn id="4" idx="5"/>
          </p:cNvCxnSpPr>
          <p:nvPr/>
        </p:nvCxnSpPr>
        <p:spPr>
          <a:xfrm flipV="1">
            <a:off x="1714500" y="3357563"/>
            <a:ext cx="463550" cy="357187"/>
          </a:xfrm>
          <a:prstGeom prst="line">
            <a:avLst/>
          </a:prstGeom>
          <a:ln w="28575" cmpd="sng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854" name="Rectangle 1"/>
          <p:cNvSpPr>
            <a:spLocks noChangeArrowheads="1"/>
          </p:cNvSpPr>
          <p:nvPr/>
        </p:nvSpPr>
        <p:spPr bwMode="auto">
          <a:xfrm>
            <a:off x="1428750" y="4286250"/>
            <a:ext cx="28575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2200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</a:t>
            </a:r>
            <a:endParaRPr lang="en-US"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i="1" dirty="0" smtClean="0"/>
              <a:t>Правильний чотирикутник</a:t>
            </a:r>
            <a:endParaRPr lang="ru-RU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357313" y="2428875"/>
            <a:ext cx="2286000" cy="2286000"/>
          </a:xfrm>
          <a:prstGeom prst="rect">
            <a:avLst/>
          </a:prstGeom>
          <a:noFill/>
          <a:ln w="508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785813" y="2000250"/>
            <a:ext cx="3429000" cy="314325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1357313" y="2428875"/>
            <a:ext cx="2286000" cy="228600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8" name="Прямая соединительная линия 7"/>
          <p:cNvCxnSpPr>
            <a:stCxn id="6" idx="6"/>
          </p:cNvCxnSpPr>
          <p:nvPr/>
        </p:nvCxnSpPr>
        <p:spPr>
          <a:xfrm flipH="1">
            <a:off x="2500313" y="3571875"/>
            <a:ext cx="11430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16200000" flipH="1">
            <a:off x="2500313" y="3571875"/>
            <a:ext cx="1143000" cy="114300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871" name="TextBox 10"/>
          <p:cNvSpPr txBox="1">
            <a:spLocks noChangeArrowheads="1"/>
          </p:cNvSpPr>
          <p:nvPr/>
        </p:nvSpPr>
        <p:spPr bwMode="auto">
          <a:xfrm>
            <a:off x="2857500" y="3143250"/>
            <a:ext cx="2143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i="1">
                <a:latin typeface="Franklin Gothic Book" pitchFamily="34" charset="0"/>
              </a:rPr>
              <a:t>r</a:t>
            </a:r>
            <a:endParaRPr lang="ru-RU" i="1">
              <a:latin typeface="Franklin Gothic Book" pitchFamily="34" charset="0"/>
            </a:endParaRPr>
          </a:p>
        </p:txBody>
      </p:sp>
      <p:sp>
        <p:nvSpPr>
          <p:cNvPr id="36872" name="TextBox 11"/>
          <p:cNvSpPr txBox="1">
            <a:spLocks noChangeArrowheads="1"/>
          </p:cNvSpPr>
          <p:nvPr/>
        </p:nvSpPr>
        <p:spPr bwMode="auto">
          <a:xfrm>
            <a:off x="2643188" y="4071938"/>
            <a:ext cx="3571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i="1">
                <a:latin typeface="Franklin Gothic Book" pitchFamily="34" charset="0"/>
              </a:rPr>
              <a:t>R</a:t>
            </a:r>
            <a:endParaRPr lang="ru-RU" i="1">
              <a:latin typeface="Franklin Gothic Book" pitchFamily="34" charset="0"/>
            </a:endParaRPr>
          </a:p>
        </p:txBody>
      </p:sp>
      <p:sp>
        <p:nvSpPr>
          <p:cNvPr id="3687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36874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57750" y="1928813"/>
            <a:ext cx="371475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75" name="Rectangle 3"/>
          <p:cNvSpPr>
            <a:spLocks noChangeArrowheads="1"/>
          </p:cNvSpPr>
          <p:nvPr/>
        </p:nvSpPr>
        <p:spPr bwMode="auto">
          <a:xfrm>
            <a:off x="0" y="1200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6876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36877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2063" y="3357563"/>
            <a:ext cx="3214687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78" name="Rectangle 6"/>
          <p:cNvSpPr>
            <a:spLocks noChangeArrowheads="1"/>
          </p:cNvSpPr>
          <p:nvPr/>
        </p:nvSpPr>
        <p:spPr bwMode="auto">
          <a:xfrm>
            <a:off x="0" y="1104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6879" name="Rectangle 1"/>
          <p:cNvSpPr>
            <a:spLocks noChangeArrowheads="1"/>
          </p:cNvSpPr>
          <p:nvPr/>
        </p:nvSpPr>
        <p:spPr bwMode="auto">
          <a:xfrm>
            <a:off x="2357438" y="4714875"/>
            <a:ext cx="28575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2200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</a:t>
            </a:r>
            <a:endParaRPr lang="en-US"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i="1" dirty="0" smtClean="0"/>
              <a:t>Правильний шестикутник</a:t>
            </a:r>
            <a:endParaRPr lang="ru-RU" i="1" dirty="0"/>
          </a:p>
        </p:txBody>
      </p:sp>
      <p:sp>
        <p:nvSpPr>
          <p:cNvPr id="4" name="Шестиугольник 3"/>
          <p:cNvSpPr/>
          <p:nvPr/>
        </p:nvSpPr>
        <p:spPr>
          <a:xfrm>
            <a:off x="571500" y="2643188"/>
            <a:ext cx="2643188" cy="2214562"/>
          </a:xfrm>
          <a:prstGeom prst="hexagon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Блок-схема: узел 4"/>
          <p:cNvSpPr/>
          <p:nvPr/>
        </p:nvSpPr>
        <p:spPr>
          <a:xfrm>
            <a:off x="571500" y="2357438"/>
            <a:ext cx="2643188" cy="2786062"/>
          </a:xfrm>
          <a:prstGeom prst="flowChartConnector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Блок-схема: узел 5"/>
          <p:cNvSpPr/>
          <p:nvPr/>
        </p:nvSpPr>
        <p:spPr>
          <a:xfrm>
            <a:off x="714375" y="2643188"/>
            <a:ext cx="2357438" cy="2214562"/>
          </a:xfrm>
          <a:prstGeom prst="flowChartConnector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789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37894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8" y="1785938"/>
            <a:ext cx="342900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5" name="Rectangle 3"/>
          <p:cNvSpPr>
            <a:spLocks noChangeArrowheads="1"/>
          </p:cNvSpPr>
          <p:nvPr/>
        </p:nvSpPr>
        <p:spPr bwMode="auto">
          <a:xfrm>
            <a:off x="0" y="1104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7896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37897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43375" y="3357563"/>
            <a:ext cx="3357563" cy="95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8" name="Rectangle 6"/>
          <p:cNvSpPr>
            <a:spLocks noChangeArrowheads="1"/>
          </p:cNvSpPr>
          <p:nvPr/>
        </p:nvSpPr>
        <p:spPr bwMode="auto">
          <a:xfrm>
            <a:off x="0" y="1200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cxnSp>
        <p:nvCxnSpPr>
          <p:cNvPr id="14" name="Прямая соединительная линия 13"/>
          <p:cNvCxnSpPr>
            <a:stCxn id="4" idx="3"/>
          </p:cNvCxnSpPr>
          <p:nvPr/>
        </p:nvCxnSpPr>
        <p:spPr>
          <a:xfrm rot="16200000" flipH="1" flipV="1">
            <a:off x="1723232" y="2848769"/>
            <a:ext cx="1143000" cy="731837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1928813" y="3286125"/>
            <a:ext cx="1071562" cy="500063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901" name="TextBox 16"/>
          <p:cNvSpPr txBox="1">
            <a:spLocks noChangeArrowheads="1"/>
          </p:cNvSpPr>
          <p:nvPr/>
        </p:nvSpPr>
        <p:spPr bwMode="auto">
          <a:xfrm>
            <a:off x="1928813" y="2857500"/>
            <a:ext cx="3571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i="1">
                <a:latin typeface="Franklin Gothic Book" pitchFamily="34" charset="0"/>
              </a:rPr>
              <a:t>R</a:t>
            </a:r>
            <a:endParaRPr lang="ru-RU" i="1">
              <a:latin typeface="Franklin Gothic Book" pitchFamily="34" charset="0"/>
            </a:endParaRPr>
          </a:p>
        </p:txBody>
      </p:sp>
      <p:sp>
        <p:nvSpPr>
          <p:cNvPr id="37902" name="TextBox 17"/>
          <p:cNvSpPr txBox="1">
            <a:spLocks noChangeArrowheads="1"/>
          </p:cNvSpPr>
          <p:nvPr/>
        </p:nvSpPr>
        <p:spPr bwMode="auto">
          <a:xfrm>
            <a:off x="2571750" y="3500438"/>
            <a:ext cx="2143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i="1">
                <a:latin typeface="Franklin Gothic Book" pitchFamily="34" charset="0"/>
              </a:rPr>
              <a:t>r</a:t>
            </a:r>
            <a:endParaRPr lang="ru-RU" i="1">
              <a:latin typeface="Franklin Gothic Book" pitchFamily="34" charset="0"/>
            </a:endParaRPr>
          </a:p>
        </p:txBody>
      </p:sp>
      <p:sp>
        <p:nvSpPr>
          <p:cNvPr id="37903" name="Rectangle 1"/>
          <p:cNvSpPr>
            <a:spLocks noChangeArrowheads="1"/>
          </p:cNvSpPr>
          <p:nvPr/>
        </p:nvSpPr>
        <p:spPr bwMode="auto">
          <a:xfrm>
            <a:off x="1785938" y="4714875"/>
            <a:ext cx="28575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2200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</a:t>
            </a:r>
            <a:endParaRPr lang="en-US"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742950" indent="-742950" eaLnBrk="1" fontAlgn="auto" hangingPunct="1">
              <a:spcAft>
                <a:spcPts val="0"/>
              </a:spcAft>
              <a:defRPr/>
            </a:pPr>
            <a:r>
              <a:rPr lang="uk-UA" i="1" dirty="0" smtClean="0"/>
              <a:t>Застосування формул</a:t>
            </a:r>
            <a:endParaRPr lang="ru-RU" i="1" dirty="0"/>
          </a:p>
        </p:txBody>
      </p:sp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38915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25" y="1785938"/>
            <a:ext cx="24288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6" name="Rectangle 3"/>
          <p:cNvSpPr>
            <a:spLocks noChangeArrowheads="1"/>
          </p:cNvSpPr>
          <p:nvPr/>
        </p:nvSpPr>
        <p:spPr bwMode="auto">
          <a:xfrm>
            <a:off x="0" y="1009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38918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1563" y="3214688"/>
            <a:ext cx="2500312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9" name="Rectangle 6"/>
          <p:cNvSpPr>
            <a:spLocks noChangeArrowheads="1"/>
          </p:cNvSpPr>
          <p:nvPr/>
        </p:nvSpPr>
        <p:spPr bwMode="auto">
          <a:xfrm>
            <a:off x="0" y="1009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8920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38921" name="Picture 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1563" y="4714875"/>
            <a:ext cx="2071687" cy="38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22" name="Rectangle 9"/>
          <p:cNvSpPr>
            <a:spLocks noChangeArrowheads="1"/>
          </p:cNvSpPr>
          <p:nvPr/>
        </p:nvSpPr>
        <p:spPr bwMode="auto">
          <a:xfrm>
            <a:off x="0" y="733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8923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38924" name="Picture 10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43563" y="1928813"/>
            <a:ext cx="2500312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25" name="Rectangle 12"/>
          <p:cNvSpPr>
            <a:spLocks noChangeArrowheads="1"/>
          </p:cNvSpPr>
          <p:nvPr/>
        </p:nvSpPr>
        <p:spPr bwMode="auto">
          <a:xfrm>
            <a:off x="0" y="1009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8926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sp>
        <p:nvSpPr>
          <p:cNvPr id="38927" name="Rectangle 15"/>
          <p:cNvSpPr>
            <a:spLocks noChangeArrowheads="1"/>
          </p:cNvSpPr>
          <p:nvPr/>
        </p:nvSpPr>
        <p:spPr bwMode="auto">
          <a:xfrm>
            <a:off x="0" y="1009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8928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38929" name="Picture 16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43563" y="4572000"/>
            <a:ext cx="2714625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30" name="Rectangle 18"/>
          <p:cNvSpPr>
            <a:spLocks noChangeArrowheads="1"/>
          </p:cNvSpPr>
          <p:nvPr/>
        </p:nvSpPr>
        <p:spPr bwMode="auto">
          <a:xfrm>
            <a:off x="0" y="1009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8931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38932" name="Picture 19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0" y="3429000"/>
            <a:ext cx="2357438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33" name="Rectangle 21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i="1" dirty="0" smtClean="0"/>
              <a:t>                               </a:t>
            </a:r>
            <a:r>
              <a:rPr lang="uk-UA" i="1" dirty="0" err="1" smtClean="0"/>
              <a:t>Розв</a:t>
            </a:r>
            <a:r>
              <a:rPr lang="en-US" i="1" dirty="0" smtClean="0"/>
              <a:t>’</a:t>
            </a:r>
            <a:r>
              <a:rPr lang="uk-UA" i="1" dirty="0" err="1" smtClean="0"/>
              <a:t>язування</a:t>
            </a:r>
            <a:r>
              <a:rPr lang="uk-UA" i="1" dirty="0" smtClean="0"/>
              <a:t> задач</a:t>
            </a:r>
            <a:endParaRPr lang="ru-RU" i="1" dirty="0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571500" y="2428875"/>
            <a:ext cx="2143125" cy="1857375"/>
          </a:xfrm>
          <a:prstGeom prst="triangle">
            <a:avLst/>
          </a:prstGeom>
          <a:noFill/>
          <a:ln w="444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28625" y="2428875"/>
            <a:ext cx="2428875" cy="2500313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1714500" y="3714750"/>
            <a:ext cx="1000125" cy="57150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941" name="TextBox 7"/>
          <p:cNvSpPr txBox="1">
            <a:spLocks noChangeArrowheads="1"/>
          </p:cNvSpPr>
          <p:nvPr/>
        </p:nvSpPr>
        <p:spPr bwMode="auto">
          <a:xfrm>
            <a:off x="1643063" y="3143250"/>
            <a:ext cx="285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i="1">
                <a:latin typeface="Franklin Gothic Book" pitchFamily="34" charset="0"/>
              </a:rPr>
              <a:t>r</a:t>
            </a:r>
            <a:endParaRPr lang="ru-RU" i="1">
              <a:latin typeface="Franklin Gothic Book" pitchFamily="34" charset="0"/>
            </a:endParaRPr>
          </a:p>
        </p:txBody>
      </p:sp>
      <p:sp>
        <p:nvSpPr>
          <p:cNvPr id="39942" name="TextBox 8"/>
          <p:cNvSpPr txBox="1">
            <a:spLocks noChangeArrowheads="1"/>
          </p:cNvSpPr>
          <p:nvPr/>
        </p:nvSpPr>
        <p:spPr bwMode="auto">
          <a:xfrm>
            <a:off x="1714500" y="3857625"/>
            <a:ext cx="285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i="1">
                <a:latin typeface="Franklin Gothic Book" pitchFamily="34" charset="0"/>
              </a:rPr>
              <a:t>R</a:t>
            </a:r>
            <a:endParaRPr lang="ru-RU" i="1">
              <a:latin typeface="Franklin Gothic Book" pitchFamily="34" charset="0"/>
            </a:endParaRPr>
          </a:p>
        </p:txBody>
      </p:sp>
      <p:cxnSp>
        <p:nvCxnSpPr>
          <p:cNvPr id="10" name="Прямая соединительная линия 9"/>
          <p:cNvCxnSpPr>
            <a:endCxn id="5" idx="5"/>
          </p:cNvCxnSpPr>
          <p:nvPr/>
        </p:nvCxnSpPr>
        <p:spPr>
          <a:xfrm flipV="1">
            <a:off x="1714500" y="3357563"/>
            <a:ext cx="463550" cy="357187"/>
          </a:xfrm>
          <a:prstGeom prst="line">
            <a:avLst/>
          </a:prstGeom>
          <a:ln w="28575" cmpd="sng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944" name="Rectangle 1"/>
          <p:cNvSpPr>
            <a:spLocks noChangeArrowheads="1"/>
          </p:cNvSpPr>
          <p:nvPr/>
        </p:nvSpPr>
        <p:spPr bwMode="auto">
          <a:xfrm>
            <a:off x="1428750" y="4286250"/>
            <a:ext cx="28575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2200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</a:t>
            </a:r>
            <a:endParaRPr lang="en-US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9945" name="TextBox 11"/>
          <p:cNvSpPr txBox="1">
            <a:spLocks noChangeArrowheads="1"/>
          </p:cNvSpPr>
          <p:nvPr/>
        </p:nvSpPr>
        <p:spPr bwMode="auto">
          <a:xfrm>
            <a:off x="3357563" y="1785938"/>
            <a:ext cx="16430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i="1">
                <a:latin typeface="Franklin Gothic Medium" pitchFamily="34" charset="0"/>
                <a:ea typeface="Calibri" pitchFamily="34" charset="0"/>
                <a:cs typeface="Times New Roman" pitchFamily="18" charset="0"/>
              </a:rPr>
              <a:t>1</a:t>
            </a:r>
            <a:r>
              <a:rPr lang="en-US" sz="2000" i="1">
                <a:latin typeface="Franklin Gothic Book" pitchFamily="34" charset="0"/>
                <a:ea typeface="Calibri" pitchFamily="34" charset="0"/>
                <a:cs typeface="Times New Roman" pitchFamily="18" charset="0"/>
              </a:rPr>
              <a:t>.</a:t>
            </a:r>
            <a:r>
              <a:rPr lang="uk-UA" sz="2000" i="1">
                <a:latin typeface="Franklin Gothic Book" pitchFamily="34" charset="0"/>
                <a:ea typeface="Calibri" pitchFamily="34" charset="0"/>
                <a:cs typeface="Times New Roman" pitchFamily="18" charset="0"/>
              </a:rPr>
              <a:t>    </a:t>
            </a:r>
            <a:r>
              <a:rPr lang="en-US" sz="2000" i="1">
                <a:latin typeface="Franklin Gothic Book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2000" b="1" i="1">
                <a:latin typeface="Franklin Gothic Book" pitchFamily="34" charset="0"/>
                <a:ea typeface="Calibri" pitchFamily="34" charset="0"/>
                <a:cs typeface="Times New Roman" pitchFamily="18" charset="0"/>
              </a:rPr>
              <a:t>a=</a:t>
            </a:r>
            <a:r>
              <a:rPr lang="uk-UA" sz="2000" b="1" i="1">
                <a:latin typeface="Franklin Gothic Book" pitchFamily="34" charset="0"/>
                <a:ea typeface="Calibri" pitchFamily="34" charset="0"/>
                <a:cs typeface="Times New Roman" pitchFamily="18" charset="0"/>
              </a:rPr>
              <a:t>3</a:t>
            </a:r>
            <a:r>
              <a:rPr lang="en-US" sz="2000" b="1" i="1">
                <a:latin typeface="Franklin Gothic Book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uk-UA" sz="2000" b="1">
                <a:latin typeface="Franklin Gothic Book" pitchFamily="34" charset="0"/>
                <a:ea typeface="Calibri" pitchFamily="34" charset="0"/>
                <a:cs typeface="Times New Roman" pitchFamily="18" charset="0"/>
              </a:rPr>
              <a:t>см</a:t>
            </a:r>
            <a:r>
              <a:rPr lang="uk-UA" sz="2000" b="1" i="1">
                <a:latin typeface="Franklin Gothic Book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lang="en-US" sz="2000" b="1">
              <a:latin typeface="Franklin Gothic Book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9946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86375" y="1643063"/>
            <a:ext cx="10572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8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29438" y="1643063"/>
            <a:ext cx="100012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50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86188" y="2500313"/>
            <a:ext cx="130492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52" name="Rectangle 8"/>
          <p:cNvSpPr>
            <a:spLocks noChangeArrowheads="1"/>
          </p:cNvSpPr>
          <p:nvPr/>
        </p:nvSpPr>
        <p:spPr bwMode="auto">
          <a:xfrm>
            <a:off x="0" y="838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9953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0688" y="2286000"/>
            <a:ext cx="122872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3429000" y="3071813"/>
            <a:ext cx="15716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i="1">
                <a:latin typeface="Franklin Gothic Book" pitchFamily="34" charset="0"/>
              </a:rPr>
              <a:t>2</a:t>
            </a:r>
            <a:r>
              <a:rPr lang="en-US" i="1">
                <a:latin typeface="Franklin Gothic Book" pitchFamily="34" charset="0"/>
              </a:rPr>
              <a:t>.  </a:t>
            </a:r>
            <a:r>
              <a:rPr lang="en-US" sz="2000" b="1" i="1">
                <a:latin typeface="Franklin Gothic Book" pitchFamily="34" charset="0"/>
              </a:rPr>
              <a:t>R</a:t>
            </a:r>
            <a:r>
              <a:rPr lang="en-US" b="1" i="1">
                <a:latin typeface="Franklin Gothic Book" pitchFamily="34" charset="0"/>
              </a:rPr>
              <a:t> = </a:t>
            </a:r>
            <a:r>
              <a:rPr lang="en-US" sz="2000" b="1" i="1">
                <a:latin typeface="Franklin Gothic Book" pitchFamily="34" charset="0"/>
              </a:rPr>
              <a:t>3 </a:t>
            </a:r>
            <a:r>
              <a:rPr lang="uk-UA" sz="2000" b="1" i="1">
                <a:latin typeface="Franklin Gothic Book" pitchFamily="34" charset="0"/>
              </a:rPr>
              <a:t>см</a:t>
            </a:r>
            <a:endParaRPr lang="ru-RU" b="1" i="1">
              <a:latin typeface="Franklin Gothic Book" pitchFamily="34" charset="0"/>
            </a:endParaRPr>
          </a:p>
        </p:txBody>
      </p:sp>
      <p:sp>
        <p:nvSpPr>
          <p:cNvPr id="3995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14938" y="3071813"/>
            <a:ext cx="1066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58" name="Rectangle 13"/>
          <p:cNvSpPr>
            <a:spLocks noChangeArrowheads="1"/>
          </p:cNvSpPr>
          <p:nvPr/>
        </p:nvSpPr>
        <p:spPr bwMode="auto">
          <a:xfrm>
            <a:off x="0" y="381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2000"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1100"/>
              <a:t> </a:t>
            </a:r>
            <a:endParaRPr lang="ru-RU"/>
          </a:p>
        </p:txBody>
      </p:sp>
      <p:sp>
        <p:nvSpPr>
          <p:cNvPr id="39959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3086" name="Picture 14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29438" y="2928938"/>
            <a:ext cx="1000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61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3088" name="Picture 16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86188" y="3643313"/>
            <a:ext cx="132397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63" name="Rectangle 1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3090" name="Picture 18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72125" y="3714750"/>
            <a:ext cx="1209675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65" name="Rectangle 20"/>
          <p:cNvSpPr>
            <a:spLocks noChangeArrowheads="1"/>
          </p:cNvSpPr>
          <p:nvPr/>
        </p:nvSpPr>
        <p:spPr bwMode="auto">
          <a:xfrm>
            <a:off x="0" y="8001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3429000" y="4143375"/>
            <a:ext cx="16430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i="1">
                <a:latin typeface="Franklin Gothic Book" pitchFamily="34" charset="0"/>
              </a:rPr>
              <a:t>3.</a:t>
            </a:r>
            <a:r>
              <a:rPr lang="en-US" sz="2000" i="1">
                <a:latin typeface="Franklin Gothic Book" pitchFamily="34" charset="0"/>
              </a:rPr>
              <a:t>   </a:t>
            </a:r>
            <a:r>
              <a:rPr lang="en-US" sz="2000" b="1" i="1">
                <a:latin typeface="Franklin Gothic Book" pitchFamily="34" charset="0"/>
              </a:rPr>
              <a:t>r = 3 </a:t>
            </a:r>
            <a:r>
              <a:rPr lang="uk-UA" sz="2000" b="1" i="1">
                <a:latin typeface="Franklin Gothic Book" pitchFamily="34" charset="0"/>
              </a:rPr>
              <a:t>см</a:t>
            </a:r>
            <a:endParaRPr lang="ru-RU" sz="2000" b="1" i="1">
              <a:latin typeface="Franklin Gothic Book" pitchFamily="34" charset="0"/>
            </a:endParaRPr>
          </a:p>
        </p:txBody>
      </p:sp>
      <p:sp>
        <p:nvSpPr>
          <p:cNvPr id="39967" name="Rectangle 2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3093" name="Picture 21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86375" y="4143375"/>
            <a:ext cx="11620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69" name="Rectangle 23"/>
          <p:cNvSpPr>
            <a:spLocks noChangeArrowheads="1"/>
          </p:cNvSpPr>
          <p:nvPr/>
        </p:nvSpPr>
        <p:spPr bwMode="auto">
          <a:xfrm>
            <a:off x="0" y="838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9970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3096" name="Picture 24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86188" y="4643438"/>
            <a:ext cx="138112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72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3098" name="Picture 26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86563" y="4214813"/>
            <a:ext cx="9525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74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3100" name="Picture 28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43563" y="4714875"/>
            <a:ext cx="10287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3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30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3000"/>
                                        <p:tgtEl>
                                          <p:spTgt spid="3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30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3000"/>
                                        <p:tgtEl>
                                          <p:spTgt spid="3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3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2000"/>
                                        <p:tgtEl>
                                          <p:spTgt spid="3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3000"/>
                                        <p:tgtEl>
                                          <p:spTgt spid="3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2000"/>
                                        <p:tgtEl>
                                          <p:spTgt spid="3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3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57313" y="2428875"/>
            <a:ext cx="2286000" cy="2286000"/>
          </a:xfrm>
          <a:prstGeom prst="rect">
            <a:avLst/>
          </a:prstGeom>
          <a:noFill/>
          <a:ln w="508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785813" y="2000250"/>
            <a:ext cx="3429000" cy="314325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1357313" y="2428875"/>
            <a:ext cx="2286000" cy="228600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7" name="Прямая соединительная линия 6"/>
          <p:cNvCxnSpPr>
            <a:stCxn id="6" idx="6"/>
          </p:cNvCxnSpPr>
          <p:nvPr/>
        </p:nvCxnSpPr>
        <p:spPr>
          <a:xfrm flipH="1">
            <a:off x="2500313" y="3571875"/>
            <a:ext cx="11430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16200000" flipH="1">
            <a:off x="2500313" y="3571875"/>
            <a:ext cx="1143000" cy="114300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966" name="TextBox 8"/>
          <p:cNvSpPr txBox="1">
            <a:spLocks noChangeArrowheads="1"/>
          </p:cNvSpPr>
          <p:nvPr/>
        </p:nvSpPr>
        <p:spPr bwMode="auto">
          <a:xfrm>
            <a:off x="2857500" y="3143250"/>
            <a:ext cx="2143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i="1">
                <a:latin typeface="Franklin Gothic Book" pitchFamily="34" charset="0"/>
              </a:rPr>
              <a:t>r</a:t>
            </a:r>
            <a:endParaRPr lang="ru-RU" i="1">
              <a:latin typeface="Franklin Gothic Book" pitchFamily="34" charset="0"/>
            </a:endParaRPr>
          </a:p>
        </p:txBody>
      </p:sp>
      <p:sp>
        <p:nvSpPr>
          <p:cNvPr id="40967" name="TextBox 9"/>
          <p:cNvSpPr txBox="1">
            <a:spLocks noChangeArrowheads="1"/>
          </p:cNvSpPr>
          <p:nvPr/>
        </p:nvSpPr>
        <p:spPr bwMode="auto">
          <a:xfrm>
            <a:off x="2643188" y="4071938"/>
            <a:ext cx="3571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i="1">
                <a:latin typeface="Franklin Gothic Book" pitchFamily="34" charset="0"/>
              </a:rPr>
              <a:t>R</a:t>
            </a:r>
            <a:endParaRPr lang="ru-RU" i="1">
              <a:latin typeface="Franklin Gothic Book" pitchFamily="34" charset="0"/>
            </a:endParaRPr>
          </a:p>
        </p:txBody>
      </p:sp>
      <p:sp>
        <p:nvSpPr>
          <p:cNvPr id="40968" name="Rectangle 1"/>
          <p:cNvSpPr>
            <a:spLocks noChangeArrowheads="1"/>
          </p:cNvSpPr>
          <p:nvPr/>
        </p:nvSpPr>
        <p:spPr bwMode="auto">
          <a:xfrm>
            <a:off x="2357438" y="4714875"/>
            <a:ext cx="28575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2200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</a:t>
            </a:r>
            <a:endParaRPr lang="en-US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4714875" y="1785938"/>
            <a:ext cx="14287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1.a = </a:t>
            </a:r>
            <a:r>
              <a:rPr lang="en-US" sz="20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 </a:t>
            </a:r>
            <a:r>
              <a:rPr lang="uk-UA" sz="20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см</a:t>
            </a:r>
            <a:endParaRPr lang="en-US" sz="2000" b="1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409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15063" y="1643063"/>
            <a:ext cx="10572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7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86688" y="1857375"/>
            <a:ext cx="64770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74" name="Rectangle 5"/>
          <p:cNvSpPr>
            <a:spLocks noChangeArrowheads="1"/>
          </p:cNvSpPr>
          <p:nvPr/>
        </p:nvSpPr>
        <p:spPr bwMode="auto">
          <a:xfrm>
            <a:off x="0" y="447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2000"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1100"/>
              <a:t> </a:t>
            </a:r>
            <a:endParaRPr lang="ru-RU"/>
          </a:p>
        </p:txBody>
      </p:sp>
      <p:sp>
        <p:nvSpPr>
          <p:cNvPr id="40975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sp>
        <p:nvSpPr>
          <p:cNvPr id="4097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10249" name="Picture 9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6313" y="2428875"/>
            <a:ext cx="13335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78" name="Rectangle 11"/>
          <p:cNvSpPr>
            <a:spLocks noChangeArrowheads="1"/>
          </p:cNvSpPr>
          <p:nvPr/>
        </p:nvSpPr>
        <p:spPr bwMode="auto">
          <a:xfrm>
            <a:off x="0" y="381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2000">
                <a:latin typeface="Calibri" pitchFamily="34" charset="0"/>
                <a:cs typeface="Times New Roman" pitchFamily="18" charset="0"/>
              </a:rPr>
              <a:t>    </a:t>
            </a:r>
            <a:endParaRPr lang="en-US"/>
          </a:p>
        </p:txBody>
      </p:sp>
      <p:sp>
        <p:nvSpPr>
          <p:cNvPr id="4097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10252" name="Picture 1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43688" y="2500313"/>
            <a:ext cx="9525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4714875" y="3000375"/>
            <a:ext cx="13573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000" b="1" i="1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en-US" sz="2000" b="1" i="1">
                <a:latin typeface="Times New Roman" pitchFamily="18" charset="0"/>
                <a:cs typeface="Times New Roman" pitchFamily="18" charset="0"/>
              </a:rPr>
              <a:t>R = </a:t>
            </a:r>
            <a:r>
              <a:rPr lang="en-US" sz="2000" b="1"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uk-UA" sz="2000" b="1">
                <a:latin typeface="Times New Roman" pitchFamily="18" charset="0"/>
                <a:cs typeface="Times New Roman" pitchFamily="18" charset="0"/>
              </a:rPr>
              <a:t>см</a:t>
            </a:r>
            <a:endParaRPr lang="ru-RU" sz="2000" b="1" i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82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10254" name="Picture 14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6313" y="3500438"/>
            <a:ext cx="132397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84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10256" name="Picture 16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75" y="3000375"/>
            <a:ext cx="1066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86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10258" name="Picture 18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00813" y="3500438"/>
            <a:ext cx="12573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88" name="Rectangle 20"/>
          <p:cNvSpPr>
            <a:spLocks noChangeArrowheads="1"/>
          </p:cNvSpPr>
          <p:nvPr/>
        </p:nvSpPr>
        <p:spPr bwMode="auto">
          <a:xfrm>
            <a:off x="0" y="381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uk-UA" sz="2000"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1100"/>
              <a:t> </a:t>
            </a:r>
            <a:endParaRPr lang="ru-RU"/>
          </a:p>
        </p:txBody>
      </p:sp>
      <p:sp>
        <p:nvSpPr>
          <p:cNvPr id="40989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10261" name="Picture 21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86688" y="2928938"/>
            <a:ext cx="676275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4786313" y="3929063"/>
            <a:ext cx="14287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000" b="1" i="1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en-US" sz="2000" b="1" i="1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uk-UA" sz="2000" b="1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i="1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000" b="1"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uk-UA" sz="2000" b="1">
                <a:latin typeface="Times New Roman" pitchFamily="18" charset="0"/>
                <a:cs typeface="Times New Roman" pitchFamily="18" charset="0"/>
              </a:rPr>
              <a:t>см</a:t>
            </a:r>
            <a:endParaRPr lang="ru-RU" sz="2000" b="1" i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92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10263" name="Picture 23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75" y="4000500"/>
            <a:ext cx="85725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4" name="Rectangle 2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10265" name="Picture 25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43813" y="3929063"/>
            <a:ext cx="111442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6" name="Rectangle 27"/>
          <p:cNvSpPr>
            <a:spLocks noChangeArrowheads="1"/>
          </p:cNvSpPr>
          <p:nvPr/>
        </p:nvSpPr>
        <p:spPr bwMode="auto">
          <a:xfrm>
            <a:off x="0" y="838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099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10268" name="Picture 28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57750" y="4429125"/>
            <a:ext cx="100965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9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10270" name="Picture 30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57938" y="4357688"/>
            <a:ext cx="13335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3000"/>
                                        <p:tgtEl>
                                          <p:spTgt spid="10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3000"/>
                                        <p:tgtEl>
                                          <p:spTgt spid="10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1000"/>
                                        <p:tgtEl>
                                          <p:spTgt spid="10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0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0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2000"/>
                                        <p:tgtEl>
                                          <p:spTgt spid="10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2000"/>
                                        <p:tgtEl>
                                          <p:spTgt spid="10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3000"/>
                                        <p:tgtEl>
                                          <p:spTgt spid="10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1000"/>
                                        <p:tgtEl>
                                          <p:spTgt spid="10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6" grpId="0"/>
      <p:bldP spid="3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Шестиугольник 3"/>
          <p:cNvSpPr/>
          <p:nvPr/>
        </p:nvSpPr>
        <p:spPr>
          <a:xfrm>
            <a:off x="571500" y="2643188"/>
            <a:ext cx="2643188" cy="2214562"/>
          </a:xfrm>
          <a:prstGeom prst="hexagon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Блок-схема: узел 4"/>
          <p:cNvSpPr/>
          <p:nvPr/>
        </p:nvSpPr>
        <p:spPr>
          <a:xfrm>
            <a:off x="571500" y="2357438"/>
            <a:ext cx="2643188" cy="2786062"/>
          </a:xfrm>
          <a:prstGeom prst="flowChartConnector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Блок-схема: узел 5"/>
          <p:cNvSpPr/>
          <p:nvPr/>
        </p:nvSpPr>
        <p:spPr>
          <a:xfrm>
            <a:off x="714375" y="2643188"/>
            <a:ext cx="2357438" cy="2214562"/>
          </a:xfrm>
          <a:prstGeom prst="flowChartConnector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7" name="Прямая соединительная линия 6"/>
          <p:cNvCxnSpPr>
            <a:stCxn id="4" idx="3"/>
          </p:cNvCxnSpPr>
          <p:nvPr/>
        </p:nvCxnSpPr>
        <p:spPr>
          <a:xfrm rot="16200000" flipH="1" flipV="1">
            <a:off x="1723232" y="2848769"/>
            <a:ext cx="1143000" cy="731837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1928813" y="3286125"/>
            <a:ext cx="1071562" cy="500063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990" name="TextBox 8"/>
          <p:cNvSpPr txBox="1">
            <a:spLocks noChangeArrowheads="1"/>
          </p:cNvSpPr>
          <p:nvPr/>
        </p:nvSpPr>
        <p:spPr bwMode="auto">
          <a:xfrm>
            <a:off x="1928813" y="2857500"/>
            <a:ext cx="3571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i="1">
                <a:latin typeface="Franklin Gothic Book" pitchFamily="34" charset="0"/>
              </a:rPr>
              <a:t>R</a:t>
            </a:r>
            <a:endParaRPr lang="ru-RU" i="1">
              <a:latin typeface="Franklin Gothic Book" pitchFamily="34" charset="0"/>
            </a:endParaRPr>
          </a:p>
        </p:txBody>
      </p:sp>
      <p:sp>
        <p:nvSpPr>
          <p:cNvPr id="41991" name="TextBox 9"/>
          <p:cNvSpPr txBox="1">
            <a:spLocks noChangeArrowheads="1"/>
          </p:cNvSpPr>
          <p:nvPr/>
        </p:nvSpPr>
        <p:spPr bwMode="auto">
          <a:xfrm>
            <a:off x="2571750" y="3500438"/>
            <a:ext cx="2143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i="1">
                <a:latin typeface="Franklin Gothic Book" pitchFamily="34" charset="0"/>
              </a:rPr>
              <a:t>r</a:t>
            </a:r>
            <a:endParaRPr lang="ru-RU" i="1">
              <a:latin typeface="Franklin Gothic Book" pitchFamily="34" charset="0"/>
            </a:endParaRPr>
          </a:p>
        </p:txBody>
      </p:sp>
      <p:sp>
        <p:nvSpPr>
          <p:cNvPr id="41992" name="Rectangle 1"/>
          <p:cNvSpPr>
            <a:spLocks noChangeArrowheads="1"/>
          </p:cNvSpPr>
          <p:nvPr/>
        </p:nvSpPr>
        <p:spPr bwMode="auto">
          <a:xfrm>
            <a:off x="1785938" y="4714875"/>
            <a:ext cx="28575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2200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</a:t>
            </a:r>
            <a:endParaRPr lang="en-US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3643313" y="1428750"/>
            <a:ext cx="16430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i="1">
                <a:latin typeface="Times New Roman" pitchFamily="18" charset="0"/>
                <a:cs typeface="Times New Roman" pitchFamily="18" charset="0"/>
              </a:rPr>
              <a:t>1. a = 1 </a:t>
            </a:r>
            <a:r>
              <a:rPr lang="uk-UA" sz="2000" b="1" i="1">
                <a:latin typeface="Times New Roman" pitchFamily="18" charset="0"/>
                <a:cs typeface="Times New Roman" pitchFamily="18" charset="0"/>
              </a:rPr>
              <a:t>см</a:t>
            </a:r>
            <a:endParaRPr lang="ru-RU" sz="2000" b="1" i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9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43563" y="1500188"/>
            <a:ext cx="752475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9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750" y="1285875"/>
            <a:ext cx="100012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98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14750" y="2143125"/>
            <a:ext cx="10287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2000" name="Rectangle 7"/>
          <p:cNvSpPr>
            <a:spLocks noChangeArrowheads="1"/>
          </p:cNvSpPr>
          <p:nvPr/>
        </p:nvSpPr>
        <p:spPr bwMode="auto">
          <a:xfrm>
            <a:off x="0" y="8001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2001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9224" name="Picture 8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57813" y="1928813"/>
            <a:ext cx="11715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3714750" y="2928938"/>
            <a:ext cx="15001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000" b="1" i="1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en-US" sz="2000" b="1" i="1">
                <a:latin typeface="Times New Roman" pitchFamily="18" charset="0"/>
                <a:cs typeface="Times New Roman" pitchFamily="18" charset="0"/>
              </a:rPr>
              <a:t>R = 2 </a:t>
            </a:r>
            <a:r>
              <a:rPr lang="uk-UA" sz="2000" b="1" i="1">
                <a:latin typeface="Times New Roman" pitchFamily="18" charset="0"/>
                <a:cs typeface="Times New Roman" pitchFamily="18" charset="0"/>
              </a:rPr>
              <a:t>см</a:t>
            </a:r>
            <a:endParaRPr lang="ru-RU" sz="2000" b="1" i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00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sp>
        <p:nvSpPr>
          <p:cNvPr id="42005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9229" name="Picture 13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0688" y="3000375"/>
            <a:ext cx="762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2007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9231" name="Picture 1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750" y="2786063"/>
            <a:ext cx="100012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2009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9233" name="Picture 17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57625" y="3857625"/>
            <a:ext cx="100965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2011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9235" name="Picture 19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0688" y="3786188"/>
            <a:ext cx="113347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3857625" y="4572000"/>
            <a:ext cx="16430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000" b="1" i="1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en-US" sz="2000" b="1" i="1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uk-UA" sz="2000" b="1" i="1">
                <a:latin typeface="Times New Roman" pitchFamily="18" charset="0"/>
                <a:cs typeface="Times New Roman" pitchFamily="18" charset="0"/>
              </a:rPr>
              <a:t>  = </a:t>
            </a:r>
            <a:r>
              <a:rPr lang="en-US" sz="2000" b="1" i="1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uk-UA" sz="2000" b="1" i="1">
                <a:latin typeface="Times New Roman" pitchFamily="18" charset="0"/>
                <a:cs typeface="Times New Roman" pitchFamily="18" charset="0"/>
              </a:rPr>
              <a:t> см</a:t>
            </a:r>
            <a:endParaRPr lang="ru-RU" sz="2000" b="1" i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014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9237" name="Picture 21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0688" y="4429125"/>
            <a:ext cx="116205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2016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9239" name="Picture 23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57625" y="5286375"/>
            <a:ext cx="132397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2018" name="Rectangle 2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9241" name="Picture 25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86625" y="4643438"/>
            <a:ext cx="866775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2020" name="Rectangle 27"/>
          <p:cNvSpPr>
            <a:spLocks noChangeArrowheads="1"/>
          </p:cNvSpPr>
          <p:nvPr/>
        </p:nvSpPr>
        <p:spPr bwMode="auto">
          <a:xfrm>
            <a:off x="0" y="8001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9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00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9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2000"/>
                                        <p:tgtEl>
                                          <p:spTgt spid="9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2000"/>
                                        <p:tgtEl>
                                          <p:spTgt spid="9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2000"/>
                                        <p:tgtEl>
                                          <p:spTgt spid="9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2000"/>
                                        <p:tgtEl>
                                          <p:spTgt spid="9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1000"/>
                                        <p:tgtEl>
                                          <p:spTgt spid="9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1" grpId="0"/>
      <p:bldP spid="3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25" y="857250"/>
            <a:ext cx="8715375" cy="2143125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i="1" dirty="0" err="1" smtClean="0"/>
              <a:t>Побудова</a:t>
            </a:r>
            <a:r>
              <a:rPr lang="ru-RU" sz="5400" b="1" i="1" dirty="0" smtClean="0"/>
              <a:t> </a:t>
            </a:r>
            <a:r>
              <a:rPr lang="ru-RU" b="1" i="1" dirty="0" err="1" smtClean="0"/>
              <a:t>правильних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err="1" smtClean="0"/>
              <a:t>многокутників</a:t>
            </a:r>
            <a:endParaRPr lang="ru-RU" b="1" i="1" dirty="0" smtClean="0"/>
          </a:p>
        </p:txBody>
      </p:sp>
      <p:pic>
        <p:nvPicPr>
          <p:cNvPr id="8" name="Рисунок 7" descr="Правильный треугольник">
            <a:hlinkClick r:id="rId3" tooltip="&quot;Правильный треугольник&quot; 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91350" y="2779713"/>
            <a:ext cx="1731963" cy="172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Квадрат">
            <a:hlinkClick r:id="rId5" tooltip="Квадрат"/>
          </p:cNvPr>
          <p:cNvPicPr>
            <a:picLocks noChangeAspect="1" noChangeArrowheads="1"/>
          </p:cNvPicPr>
          <p:nvPr/>
        </p:nvPicPr>
        <p:blipFill>
          <a:blip r:embed="rId6">
            <a:lum bright="-10000" contrast="-10000"/>
            <a:grayscl/>
          </a:blip>
          <a:srcRect/>
          <a:stretch>
            <a:fillRect/>
          </a:stretch>
        </p:blipFill>
        <p:spPr bwMode="auto">
          <a:xfrm>
            <a:off x="3857625" y="2928938"/>
            <a:ext cx="17145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Правильный шестиугольник">
            <a:hlinkClick r:id="rId7" tooltip="&quot;Правильный шестиугольник&quot; 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66738" y="2992438"/>
            <a:ext cx="1725612" cy="172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7" name="Picture 5" descr="пифагор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75" y="571500"/>
            <a:ext cx="2800350" cy="363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4857750" y="357188"/>
            <a:ext cx="3652838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3600" b="1" dirty="0">
                <a:latin typeface="+mj-lt"/>
                <a:cs typeface="+mn-cs"/>
              </a:rPr>
              <a:t>ПІФАГОР</a:t>
            </a:r>
          </a:p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3600" b="1" dirty="0">
                <a:latin typeface="Calibri" pitchFamily="34" charset="0"/>
                <a:cs typeface="+mn-cs"/>
              </a:rPr>
              <a:t>(</a:t>
            </a:r>
            <a:r>
              <a:rPr lang="en-US" sz="3600" b="1" dirty="0">
                <a:latin typeface="Calibri" pitchFamily="34" charset="0"/>
                <a:cs typeface="+mn-cs"/>
              </a:rPr>
              <a:t>VI </a:t>
            </a:r>
            <a:r>
              <a:rPr lang="uk-UA" sz="3600" b="1" dirty="0">
                <a:latin typeface="Calibri" pitchFamily="34" charset="0"/>
                <a:cs typeface="+mn-cs"/>
              </a:rPr>
              <a:t>ст.</a:t>
            </a:r>
            <a:r>
              <a:rPr lang="ru-RU" sz="3600" b="1" dirty="0">
                <a:latin typeface="Calibri" pitchFamily="34" charset="0"/>
                <a:cs typeface="+mn-cs"/>
              </a:rPr>
              <a:t> до н.е.)</a:t>
            </a:r>
          </a:p>
        </p:txBody>
      </p:sp>
      <p:sp>
        <p:nvSpPr>
          <p:cNvPr id="45059" name="Text Box 8"/>
          <p:cNvSpPr txBox="1">
            <a:spLocks noChangeArrowheads="1"/>
          </p:cNvSpPr>
          <p:nvPr/>
        </p:nvSpPr>
        <p:spPr bwMode="auto">
          <a:xfrm>
            <a:off x="5072063" y="2143125"/>
            <a:ext cx="3857625" cy="209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600">
                <a:latin typeface="Franklin Gothic Book" pitchFamily="34" charset="0"/>
              </a:rPr>
              <a:t>         Піфагор</a:t>
            </a:r>
            <a:r>
              <a:rPr lang="ru-RU" sz="2600">
                <a:latin typeface="Calibri" pitchFamily="34" charset="0"/>
              </a:rPr>
              <a:t> та його послідовники розглядали питання покриття площини правильними многокутниками 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ex square triangle pastel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85875" y="3214688"/>
            <a:ext cx="3429000" cy="2628900"/>
          </a:xfrm>
        </p:spPr>
      </p:pic>
      <p:pic>
        <p:nvPicPr>
          <p:cNvPr id="5" name="Рисунок 4" descr="square triangle tesselation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109879">
            <a:off x="3779838" y="2133600"/>
            <a:ext cx="4578350" cy="339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Picture 6" descr="евклид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" y="714375"/>
            <a:ext cx="2936875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7"/>
          <p:cNvSpPr>
            <a:spLocks noGrp="1" noChangeArrowheads="1"/>
          </p:cNvSpPr>
          <p:nvPr>
            <p:ph idx="1"/>
          </p:nvPr>
        </p:nvSpPr>
        <p:spPr>
          <a:xfrm>
            <a:off x="3571875" y="785813"/>
            <a:ext cx="5572125" cy="1631950"/>
          </a:xfrm>
        </p:spPr>
        <p:txBody>
          <a:bodyPr>
            <a:spAutoFit/>
          </a:bodyPr>
          <a:lstStyle/>
          <a:p>
            <a:pPr eaLnBrk="1" fontAlgn="auto" hangingPunct="1">
              <a:spcBef>
                <a:spcPct val="5000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4000" b="1" dirty="0" smtClean="0"/>
              <a:t>			 </a:t>
            </a:r>
            <a:r>
              <a:rPr lang="ru-RU" sz="4000" b="1" dirty="0" smtClean="0">
                <a:latin typeface="+mj-lt"/>
              </a:rPr>
              <a:t>ЕВКЛІД</a:t>
            </a:r>
          </a:p>
          <a:p>
            <a:pPr algn="ctr" eaLnBrk="1" fontAlgn="auto" hangingPunct="1">
              <a:spcBef>
                <a:spcPct val="5000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4000" b="1" dirty="0" smtClean="0"/>
              <a:t>	</a:t>
            </a:r>
            <a:r>
              <a:rPr lang="ru-RU" b="1" dirty="0" smtClean="0">
                <a:latin typeface="+mj-lt"/>
              </a:rPr>
              <a:t>( </a:t>
            </a:r>
            <a:r>
              <a:rPr lang="en-US" b="1" dirty="0" smtClean="0">
                <a:latin typeface="+mj-lt"/>
              </a:rPr>
              <a:t>IV </a:t>
            </a:r>
            <a:r>
              <a:rPr lang="uk-UA" b="1" dirty="0" smtClean="0">
                <a:latin typeface="+mj-lt"/>
              </a:rPr>
              <a:t>ст.</a:t>
            </a:r>
            <a:r>
              <a:rPr lang="ru-RU" b="1" dirty="0" smtClean="0">
                <a:latin typeface="+mj-lt"/>
              </a:rPr>
              <a:t> до н.</a:t>
            </a:r>
            <a:r>
              <a:rPr lang="uk-UA" b="1" dirty="0" smtClean="0">
                <a:latin typeface="+mj-lt"/>
              </a:rPr>
              <a:t>е</a:t>
            </a:r>
            <a:r>
              <a:rPr lang="ru-RU" b="1" dirty="0" smtClean="0">
                <a:latin typeface="+mj-lt"/>
              </a:rPr>
              <a:t>. )</a:t>
            </a:r>
          </a:p>
        </p:txBody>
      </p:sp>
      <p:sp>
        <p:nvSpPr>
          <p:cNvPr id="46083" name="TextBox 6"/>
          <p:cNvSpPr txBox="1">
            <a:spLocks noChangeArrowheads="1"/>
          </p:cNvSpPr>
          <p:nvPr/>
        </p:nvSpPr>
        <p:spPr bwMode="auto">
          <a:xfrm>
            <a:off x="4000500" y="2857500"/>
            <a:ext cx="49291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uk-UA">
              <a:latin typeface="Calibri" pitchFamily="34" charset="0"/>
            </a:endParaRPr>
          </a:p>
        </p:txBody>
      </p:sp>
      <p:sp>
        <p:nvSpPr>
          <p:cNvPr id="46084" name="Text Box 10"/>
          <p:cNvSpPr txBox="1">
            <a:spLocks noChangeArrowheads="1"/>
          </p:cNvSpPr>
          <p:nvPr/>
        </p:nvSpPr>
        <p:spPr bwMode="auto">
          <a:xfrm>
            <a:off x="3929063" y="2895600"/>
            <a:ext cx="5214937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600">
                <a:solidFill>
                  <a:srgbClr val="000000"/>
                </a:solidFill>
                <a:latin typeface="Franklin Gothic Book" pitchFamily="34" charset="0"/>
              </a:rPr>
              <a:t>      Основоположник  геометрії, описав побудову циркулем та лінійкою      3, 4, 5, 6, 15 - кутників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5" name="Picture 8" descr="КЕПЛЕР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" y="500063"/>
            <a:ext cx="3214687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6" name="Text Box 5"/>
          <p:cNvSpPr txBox="1">
            <a:spLocks noChangeArrowheads="1"/>
          </p:cNvSpPr>
          <p:nvPr/>
        </p:nvSpPr>
        <p:spPr bwMode="auto">
          <a:xfrm>
            <a:off x="4143375" y="785813"/>
            <a:ext cx="46482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>
                <a:latin typeface="Franklin Gothic Medium" pitchFamily="34" charset="0"/>
              </a:rPr>
              <a:t>ЙОГАНН КЕПЛЕР</a:t>
            </a:r>
          </a:p>
          <a:p>
            <a:pPr algn="ctr">
              <a:spcBef>
                <a:spcPct val="50000"/>
              </a:spcBef>
            </a:pPr>
            <a:r>
              <a:rPr lang="ru-RU" sz="3200" b="1">
                <a:latin typeface="Franklin Gothic Medium" pitchFamily="34" charset="0"/>
              </a:rPr>
              <a:t>(1571-1630 )</a:t>
            </a:r>
          </a:p>
        </p:txBody>
      </p:sp>
      <p:sp>
        <p:nvSpPr>
          <p:cNvPr id="47107" name="Text Box 9"/>
          <p:cNvSpPr txBox="1">
            <a:spLocks noChangeArrowheads="1"/>
          </p:cNvSpPr>
          <p:nvPr/>
        </p:nvSpPr>
        <p:spPr bwMode="auto">
          <a:xfrm>
            <a:off x="4038600" y="2819400"/>
            <a:ext cx="5105400" cy="329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600">
                <a:latin typeface="Franklin Gothic Book" pitchFamily="34" charset="0"/>
              </a:rPr>
              <a:t>Німецький вчений-фізик, один із творців астрономії, </a:t>
            </a:r>
            <a:r>
              <a:rPr lang="uk-UA" sz="2600">
                <a:latin typeface="Franklin Gothic Book" pitchFamily="34" charset="0"/>
              </a:rPr>
              <a:t>дуже детально</a:t>
            </a:r>
            <a:r>
              <a:rPr lang="ru-RU" sz="2600">
                <a:latin typeface="Franklin Gothic Book" pitchFamily="34" charset="0"/>
              </a:rPr>
              <a:t> проаналізував  симетрію сніжинок. Піонерські роботи Кеплера в області симетрії знайшли  пізніше  застосування в кристалографії та  теорії кодування.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29" name="Picture 10" descr="C:\Documents and Settings\Администратор\Мои документы\Мои рисунки\vinchi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" y="214313"/>
            <a:ext cx="3733800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0" y="642938"/>
            <a:ext cx="4071968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dirty="0" smtClean="0"/>
              <a:t>ЛЕОНАРДО ДА </a:t>
            </a:r>
            <a:r>
              <a:rPr lang="ru-RU" sz="3200" b="1" dirty="0" err="1" smtClean="0"/>
              <a:t>ВіНЧі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>(1452 – 1519 )</a:t>
            </a:r>
          </a:p>
        </p:txBody>
      </p:sp>
      <p:sp>
        <p:nvSpPr>
          <p:cNvPr id="48131" name="Text Box 9"/>
          <p:cNvSpPr txBox="1">
            <a:spLocks noChangeArrowheads="1"/>
          </p:cNvSpPr>
          <p:nvPr/>
        </p:nvSpPr>
        <p:spPr bwMode="auto">
          <a:xfrm>
            <a:off x="4495800" y="1785938"/>
            <a:ext cx="4648200" cy="3694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600">
                <a:latin typeface="Franklin Gothic Book" pitchFamily="34" charset="0"/>
              </a:rPr>
              <a:t>      Геніальний італійський живописець,    скульптор, архітектор, вчений та інженер. Як художника та архітектора його приваблювали орнаменти. </a:t>
            </a:r>
            <a:r>
              <a:rPr lang="ru-RU" sz="2600">
                <a:solidFill>
                  <a:schemeClr val="tx2"/>
                </a:solidFill>
                <a:latin typeface="Franklin Gothic Book" pitchFamily="34" charset="0"/>
              </a:rPr>
              <a:t> </a:t>
            </a:r>
            <a:r>
              <a:rPr lang="ru-RU" sz="2600">
                <a:latin typeface="Franklin Gothic Book" pitchFamily="34" charset="0"/>
              </a:rPr>
              <a:t>Для свого друга Леонардо створив ілюстрації многогранників, гранями яких були правильні многокутники.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3" name="Рисунок 15" descr="Картинка 74 из 1268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5" y="500063"/>
            <a:ext cx="2447925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4" name="Text Box 7"/>
          <p:cNvSpPr txBox="1">
            <a:spLocks noChangeArrowheads="1"/>
          </p:cNvSpPr>
          <p:nvPr/>
        </p:nvSpPr>
        <p:spPr bwMode="auto">
          <a:xfrm>
            <a:off x="3714750" y="428625"/>
            <a:ext cx="487680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>
                <a:latin typeface="Franklin Gothic Medium Cond" pitchFamily="34" charset="0"/>
              </a:rPr>
              <a:t>АЛЬБРЕХТ</a:t>
            </a:r>
            <a:r>
              <a:rPr lang="ru-RU" sz="3600" b="1">
                <a:latin typeface="Calibri" pitchFamily="34" charset="0"/>
              </a:rPr>
              <a:t> ДЮРЕР</a:t>
            </a:r>
          </a:p>
          <a:p>
            <a:pPr algn="ctr">
              <a:spcBef>
                <a:spcPct val="50000"/>
              </a:spcBef>
            </a:pPr>
            <a:r>
              <a:rPr lang="ru-RU" sz="3600" b="1">
                <a:latin typeface="Calibri" pitchFamily="34" charset="0"/>
              </a:rPr>
              <a:t>(1471-1528 )</a:t>
            </a:r>
          </a:p>
        </p:txBody>
      </p:sp>
      <p:sp>
        <p:nvSpPr>
          <p:cNvPr id="49155" name="Text Box 11"/>
          <p:cNvSpPr txBox="1">
            <a:spLocks noChangeArrowheads="1"/>
          </p:cNvSpPr>
          <p:nvPr/>
        </p:nvSpPr>
        <p:spPr bwMode="auto">
          <a:xfrm>
            <a:off x="3500438" y="1928813"/>
            <a:ext cx="5643562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600">
                <a:latin typeface="Franklin Gothic Book" pitchFamily="34" charset="0"/>
              </a:rPr>
              <a:t>  Німецький художник, описав побудову  правильного восьмикутника  за допомогою циркуля та лінійки. Займався фортифікацією, розробляв системи оборонних споруд навколо фортів. </a:t>
            </a:r>
          </a:p>
          <a:p>
            <a:pPr algn="ctr">
              <a:spcBef>
                <a:spcPct val="50000"/>
              </a:spcBef>
            </a:pPr>
            <a:endParaRPr lang="ru-RU" sz="2800" b="1">
              <a:solidFill>
                <a:srgbClr val="000099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786313" y="571500"/>
            <a:ext cx="3624262" cy="107791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+mj-lt"/>
                <a:cs typeface="+mn-cs"/>
              </a:rPr>
              <a:t>Карл </a:t>
            </a:r>
            <a:r>
              <a:rPr lang="ru-RU" sz="3200" dirty="0" err="1">
                <a:latin typeface="+mj-lt"/>
                <a:cs typeface="+mn-cs"/>
              </a:rPr>
              <a:t>Фрідрих</a:t>
            </a:r>
            <a:r>
              <a:rPr lang="ru-RU" sz="3200" dirty="0">
                <a:latin typeface="+mj-lt"/>
                <a:cs typeface="+mn-cs"/>
              </a:rPr>
              <a:t> Гаусс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200" dirty="0">
                <a:latin typeface="+mj-lt"/>
                <a:cs typeface="+mn-cs"/>
              </a:rPr>
              <a:t>(1777-1855 )</a:t>
            </a:r>
            <a:endParaRPr lang="ru-RU" sz="3200" dirty="0">
              <a:latin typeface="+mj-lt"/>
              <a:cs typeface="+mn-cs"/>
            </a:endParaRPr>
          </a:p>
        </p:txBody>
      </p:sp>
      <p:sp>
        <p:nvSpPr>
          <p:cNvPr id="62466" name="Прямоугольник 5"/>
          <p:cNvSpPr>
            <a:spLocks noChangeArrowheads="1"/>
          </p:cNvSpPr>
          <p:nvPr/>
        </p:nvSpPr>
        <p:spPr bwMode="auto">
          <a:xfrm>
            <a:off x="4214813" y="2214563"/>
            <a:ext cx="4357687" cy="344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Franklin Gothic Book" pitchFamily="34" charset="0"/>
              </a:rPr>
              <a:t>     Видатний  німецький астроном, фізик, один із найвеличніших математиків  всіх часів.</a:t>
            </a:r>
          </a:p>
          <a:p>
            <a:r>
              <a:rPr lang="ru-RU" sz="2400">
                <a:latin typeface="Franklin Gothic Book" pitchFamily="34" charset="0"/>
              </a:rPr>
              <a:t>    30 березня 1796 року розв</a:t>
            </a:r>
            <a:r>
              <a:rPr lang="en-US" sz="2400">
                <a:latin typeface="Franklin Gothic Book" pitchFamily="34" charset="0"/>
              </a:rPr>
              <a:t>’</a:t>
            </a:r>
            <a:r>
              <a:rPr lang="ru-RU" sz="2400">
                <a:latin typeface="Franklin Gothic Book" pitchFamily="34" charset="0"/>
              </a:rPr>
              <a:t>язав задачу про побудову правильного 17-кутника за допомогою циркуля та лінійки.</a:t>
            </a:r>
          </a:p>
          <a:p>
            <a:r>
              <a:rPr lang="uk-UA" sz="2400">
                <a:latin typeface="Franklin Gothic Book" pitchFamily="34" charset="0"/>
              </a:rPr>
              <a:t>.</a:t>
            </a:r>
            <a:endParaRPr lang="ru-RU" sz="2400">
              <a:latin typeface="Franklin Gothic Book" pitchFamily="34" charset="0"/>
            </a:endParaRPr>
          </a:p>
        </p:txBody>
      </p:sp>
      <p:pic>
        <p:nvPicPr>
          <p:cNvPr id="62467" name="Picture 2" descr="C:\Documents and Settings\Admin\Рабочий стол\мама\39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3" y="1000125"/>
            <a:ext cx="3048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1" name="Заголовок 1"/>
          <p:cNvPicPr>
            <a:picLocks noGrp="1" noChangeArrowheads="1"/>
          </p:cNvPicPr>
          <p:nvPr>
            <p:ph type="ctr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0688" y="688975"/>
            <a:ext cx="8474075" cy="1500188"/>
          </a:xfr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2143125"/>
            <a:ext cx="8458200" cy="642938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uk-UA" sz="3200" dirty="0" smtClean="0"/>
              <a:t>Державні вимоги до підготовки учнів</a:t>
            </a:r>
            <a:endParaRPr lang="ru-RU" sz="3200" dirty="0"/>
          </a:p>
        </p:txBody>
      </p:sp>
      <p:sp>
        <p:nvSpPr>
          <p:cNvPr id="51203" name="TextBox 3"/>
          <p:cNvSpPr txBox="1">
            <a:spLocks noChangeArrowheads="1"/>
          </p:cNvSpPr>
          <p:nvPr/>
        </p:nvSpPr>
        <p:spPr bwMode="auto">
          <a:xfrm>
            <a:off x="571500" y="3214688"/>
            <a:ext cx="8215313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Franklin Gothic Medium" pitchFamily="34" charset="0"/>
              <a:buAutoNum type="arabicPeriod"/>
            </a:pPr>
            <a:r>
              <a:rPr lang="uk-UA" sz="2400">
                <a:latin typeface="Franklin Gothic Book" pitchFamily="34" charset="0"/>
              </a:rPr>
              <a:t>Формулювати теореми про відношення довжини кола до  його  діаметра; про площу круга.</a:t>
            </a:r>
          </a:p>
          <a:p>
            <a:pPr marL="342900" indent="-342900">
              <a:buFont typeface="Franklin Gothic Medium" pitchFamily="34" charset="0"/>
              <a:buAutoNum type="arabicPeriod"/>
            </a:pPr>
            <a:r>
              <a:rPr lang="uk-UA" sz="2400">
                <a:latin typeface="Franklin Gothic Book" pitchFamily="34" charset="0"/>
              </a:rPr>
              <a:t>Описувати круговий сектор і сегмент.</a:t>
            </a:r>
          </a:p>
          <a:p>
            <a:pPr marL="342900" indent="-342900">
              <a:buFont typeface="Franklin Gothic Medium" pitchFamily="34" charset="0"/>
              <a:buAutoNum type="arabicPeriod"/>
            </a:pPr>
            <a:r>
              <a:rPr lang="uk-UA" sz="2400">
                <a:latin typeface="Franklin Gothic Book" pitchFamily="34" charset="0"/>
              </a:rPr>
              <a:t>Записувати і пояснювати формули довжини кола і дуги кола; площі круга, сектора і сегмента.</a:t>
            </a:r>
          </a:p>
          <a:p>
            <a:pPr marL="342900" indent="-342900">
              <a:buFont typeface="Franklin Gothic Medium" pitchFamily="34" charset="0"/>
              <a:buAutoNum type="arabicPeriod"/>
            </a:pPr>
            <a:r>
              <a:rPr lang="uk-UA" sz="2400">
                <a:latin typeface="Franklin Gothic Book" pitchFamily="34" charset="0"/>
              </a:rPr>
              <a:t>Застосовувати вивчені означення і властивості до розв</a:t>
            </a:r>
            <a:r>
              <a:rPr lang="en-US" sz="2400">
                <a:latin typeface="Franklin Gothic Book" pitchFamily="34" charset="0"/>
              </a:rPr>
              <a:t>’</a:t>
            </a:r>
            <a:r>
              <a:rPr lang="uk-UA" sz="2400">
                <a:latin typeface="Franklin Gothic Book" pitchFamily="34" charset="0"/>
              </a:rPr>
              <a:t>язування задач.</a:t>
            </a:r>
            <a:endParaRPr lang="ru-RU" sz="2400">
              <a:latin typeface="Franklin Gothic Boo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Содержимое 2"/>
          <p:cNvSpPr>
            <a:spLocks noGrp="1"/>
          </p:cNvSpPr>
          <p:nvPr>
            <p:ph idx="1"/>
          </p:nvPr>
        </p:nvSpPr>
        <p:spPr>
          <a:xfrm>
            <a:off x="304800" y="500063"/>
            <a:ext cx="8686800" cy="5580062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smtClean="0"/>
              <a:t>                            </a:t>
            </a:r>
            <a:endParaRPr lang="ru-RU" smtClean="0"/>
          </a:p>
        </p:txBody>
      </p:sp>
      <p:sp>
        <p:nvSpPr>
          <p:cNvPr id="5" name="Овал 4"/>
          <p:cNvSpPr/>
          <p:nvPr/>
        </p:nvSpPr>
        <p:spPr>
          <a:xfrm>
            <a:off x="285750" y="571500"/>
            <a:ext cx="2143125" cy="2214563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Шестиугольник 5"/>
          <p:cNvSpPr/>
          <p:nvPr/>
        </p:nvSpPr>
        <p:spPr>
          <a:xfrm>
            <a:off x="285750" y="785813"/>
            <a:ext cx="2143125" cy="1785937"/>
          </a:xfrm>
          <a:prstGeom prst="hexagon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8" name="Прямая соединительная линия 7"/>
          <p:cNvCxnSpPr>
            <a:stCxn id="6" idx="2"/>
          </p:cNvCxnSpPr>
          <p:nvPr/>
        </p:nvCxnSpPr>
        <p:spPr>
          <a:xfrm rot="10800000" flipH="1">
            <a:off x="285750" y="1643063"/>
            <a:ext cx="1071563" cy="3492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229" name="TextBox 8"/>
          <p:cNvSpPr txBox="1">
            <a:spLocks noChangeArrowheads="1"/>
          </p:cNvSpPr>
          <p:nvPr/>
        </p:nvSpPr>
        <p:spPr bwMode="auto">
          <a:xfrm>
            <a:off x="1357313" y="1428750"/>
            <a:ext cx="428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>
                <a:latin typeface="Franklin Gothic Book" pitchFamily="34" charset="0"/>
              </a:rPr>
              <a:t>О</a:t>
            </a:r>
            <a:r>
              <a:rPr lang="en-US" sz="1000">
                <a:latin typeface="Franklin Gothic Book" pitchFamily="34" charset="0"/>
              </a:rPr>
              <a:t>1</a:t>
            </a:r>
            <a:endParaRPr lang="ru-RU" sz="1000">
              <a:latin typeface="Franklin Gothic Book" pitchFamily="34" charset="0"/>
            </a:endParaRPr>
          </a:p>
        </p:txBody>
      </p:sp>
      <p:sp>
        <p:nvSpPr>
          <p:cNvPr id="52230" name="TextBox 9"/>
          <p:cNvSpPr txBox="1">
            <a:spLocks noChangeArrowheads="1"/>
          </p:cNvSpPr>
          <p:nvPr/>
        </p:nvSpPr>
        <p:spPr bwMode="auto">
          <a:xfrm flipH="1">
            <a:off x="857250" y="1285875"/>
            <a:ext cx="428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i="1">
                <a:latin typeface="Franklin Gothic Book" pitchFamily="34" charset="0"/>
              </a:rPr>
              <a:t>R</a:t>
            </a:r>
            <a:r>
              <a:rPr lang="en-US" sz="1000" i="1">
                <a:latin typeface="Franklin Gothic Book" pitchFamily="34" charset="0"/>
              </a:rPr>
              <a:t>1</a:t>
            </a:r>
            <a:endParaRPr lang="ru-RU" sz="1000" i="1">
              <a:latin typeface="Franklin Gothic Book" pitchFamily="34" charset="0"/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571500" y="3286125"/>
            <a:ext cx="1571625" cy="1643063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" name="Шестиугольник 24"/>
          <p:cNvSpPr/>
          <p:nvPr/>
        </p:nvSpPr>
        <p:spPr>
          <a:xfrm>
            <a:off x="571500" y="3429000"/>
            <a:ext cx="1571625" cy="1357313"/>
          </a:xfrm>
          <a:prstGeom prst="hexagon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28" name="Прямая соединительная линия 27"/>
          <p:cNvCxnSpPr>
            <a:stCxn id="25" idx="2"/>
          </p:cNvCxnSpPr>
          <p:nvPr/>
        </p:nvCxnSpPr>
        <p:spPr>
          <a:xfrm rot="10800000" flipH="1">
            <a:off x="571500" y="4071938"/>
            <a:ext cx="785813" cy="3651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234" name="TextBox 28"/>
          <p:cNvSpPr txBox="1">
            <a:spLocks noChangeArrowheads="1"/>
          </p:cNvSpPr>
          <p:nvPr/>
        </p:nvSpPr>
        <p:spPr bwMode="auto">
          <a:xfrm>
            <a:off x="928688" y="3714750"/>
            <a:ext cx="5000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i="1">
                <a:latin typeface="Franklin Gothic Book" pitchFamily="34" charset="0"/>
              </a:rPr>
              <a:t>R</a:t>
            </a:r>
            <a:r>
              <a:rPr lang="en-US" sz="1000">
                <a:latin typeface="Franklin Gothic Book" pitchFamily="34" charset="0"/>
              </a:rPr>
              <a:t>2</a:t>
            </a:r>
            <a:endParaRPr lang="ru-RU" sz="1000">
              <a:latin typeface="Franklin Gothic Book" pitchFamily="34" charset="0"/>
            </a:endParaRPr>
          </a:p>
        </p:txBody>
      </p:sp>
      <p:sp>
        <p:nvSpPr>
          <p:cNvPr id="52235" name="TextBox 29"/>
          <p:cNvSpPr txBox="1">
            <a:spLocks noChangeArrowheads="1"/>
          </p:cNvSpPr>
          <p:nvPr/>
        </p:nvSpPr>
        <p:spPr bwMode="auto">
          <a:xfrm>
            <a:off x="1428750" y="3786188"/>
            <a:ext cx="5000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Franklin Gothic Book" pitchFamily="34" charset="0"/>
              </a:rPr>
              <a:t>O</a:t>
            </a:r>
            <a:r>
              <a:rPr lang="en-US" sz="1000">
                <a:latin typeface="Franklin Gothic Book" pitchFamily="34" charset="0"/>
              </a:rPr>
              <a:t>2</a:t>
            </a:r>
            <a:endParaRPr lang="ru-RU" sz="1000">
              <a:latin typeface="Franklin Gothic Book" pitchFamily="34" charset="0"/>
            </a:endParaRPr>
          </a:p>
        </p:txBody>
      </p:sp>
      <p:sp>
        <p:nvSpPr>
          <p:cNvPr id="5223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52237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86063" y="571500"/>
            <a:ext cx="2838450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38" name="Rectangle 3"/>
          <p:cNvSpPr>
            <a:spLocks noChangeArrowheads="1"/>
          </p:cNvSpPr>
          <p:nvPr/>
        </p:nvSpPr>
        <p:spPr bwMode="auto">
          <a:xfrm>
            <a:off x="0" y="1009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223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52240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29313" y="571500"/>
            <a:ext cx="2857500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41" name="TextBox 36"/>
          <p:cNvSpPr txBox="1">
            <a:spLocks noChangeArrowheads="1"/>
          </p:cNvSpPr>
          <p:nvPr/>
        </p:nvSpPr>
        <p:spPr bwMode="auto">
          <a:xfrm>
            <a:off x="5643563" y="785813"/>
            <a:ext cx="2428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Franklin Gothic Book" pitchFamily="34" charset="0"/>
              </a:rPr>
              <a:t>,</a:t>
            </a:r>
            <a:endParaRPr lang="ru-RU">
              <a:latin typeface="Franklin Gothic Book" pitchFamily="34" charset="0"/>
            </a:endParaRPr>
          </a:p>
        </p:txBody>
      </p:sp>
      <p:sp>
        <p:nvSpPr>
          <p:cNvPr id="52242" name="TextBox 37"/>
          <p:cNvSpPr txBox="1">
            <a:spLocks noChangeArrowheads="1"/>
          </p:cNvSpPr>
          <p:nvPr/>
        </p:nvSpPr>
        <p:spPr bwMode="auto">
          <a:xfrm>
            <a:off x="8786813" y="714375"/>
            <a:ext cx="2428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Franklin Gothic Book" pitchFamily="34" charset="0"/>
              </a:rPr>
              <a:t>.</a:t>
            </a:r>
            <a:endParaRPr lang="ru-RU">
              <a:latin typeface="Franklin Gothic Book" pitchFamily="34" charset="0"/>
            </a:endParaRPr>
          </a:p>
        </p:txBody>
      </p:sp>
      <p:sp>
        <p:nvSpPr>
          <p:cNvPr id="52243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52244" name="Picture 6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29063" y="1285875"/>
            <a:ext cx="89535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45" name="Rectangle 8"/>
          <p:cNvSpPr>
            <a:spLocks noChangeArrowheads="1"/>
          </p:cNvSpPr>
          <p:nvPr/>
        </p:nvSpPr>
        <p:spPr bwMode="auto">
          <a:xfrm>
            <a:off x="0" y="1057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2246" name="TextBox 41"/>
          <p:cNvSpPr txBox="1">
            <a:spLocks noChangeArrowheads="1"/>
          </p:cNvSpPr>
          <p:nvPr/>
        </p:nvSpPr>
        <p:spPr bwMode="auto">
          <a:xfrm>
            <a:off x="5000625" y="1500188"/>
            <a:ext cx="1428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Franklin Gothic Book" pitchFamily="34" charset="0"/>
              </a:rPr>
              <a:t>.</a:t>
            </a:r>
            <a:endParaRPr lang="ru-RU">
              <a:latin typeface="Franklin Gothic Book" pitchFamily="34" charset="0"/>
            </a:endParaRPr>
          </a:p>
        </p:txBody>
      </p:sp>
      <p:sp>
        <p:nvSpPr>
          <p:cNvPr id="52247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52248" name="Picture 9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43375" y="2071688"/>
            <a:ext cx="6477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49" name="Rectangle 11"/>
          <p:cNvSpPr>
            <a:spLocks noChangeArrowheads="1"/>
          </p:cNvSpPr>
          <p:nvPr/>
        </p:nvSpPr>
        <p:spPr bwMode="auto">
          <a:xfrm>
            <a:off x="0" y="762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2250" name="TextBox 45"/>
          <p:cNvSpPr txBox="1">
            <a:spLocks noChangeArrowheads="1"/>
          </p:cNvSpPr>
          <p:nvPr/>
        </p:nvSpPr>
        <p:spPr bwMode="auto">
          <a:xfrm>
            <a:off x="4929188" y="2000250"/>
            <a:ext cx="2428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Franklin Gothic Book" pitchFamily="34" charset="0"/>
              </a:rPr>
              <a:t>,</a:t>
            </a:r>
            <a:endParaRPr lang="ru-RU">
              <a:latin typeface="Franklin Gothic Book" pitchFamily="34" charset="0"/>
            </a:endParaRPr>
          </a:p>
        </p:txBody>
      </p:sp>
      <p:sp>
        <p:nvSpPr>
          <p:cNvPr id="52251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52252" name="Picture 12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86375" y="2071688"/>
            <a:ext cx="762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53" name="Rectangle 14"/>
          <p:cNvSpPr>
            <a:spLocks noChangeArrowheads="1"/>
          </p:cNvSpPr>
          <p:nvPr/>
        </p:nvSpPr>
        <p:spPr bwMode="auto">
          <a:xfrm>
            <a:off x="0" y="762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2254" name="TextBox 49"/>
          <p:cNvSpPr txBox="1">
            <a:spLocks noChangeArrowheads="1"/>
          </p:cNvSpPr>
          <p:nvPr/>
        </p:nvSpPr>
        <p:spPr bwMode="auto">
          <a:xfrm>
            <a:off x="6215063" y="2000250"/>
            <a:ext cx="1428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Franklin Gothic Book" pitchFamily="34" charset="0"/>
              </a:rPr>
              <a:t>,</a:t>
            </a:r>
            <a:endParaRPr lang="ru-RU">
              <a:latin typeface="Franklin Gothic Book" pitchFamily="34" charset="0"/>
            </a:endParaRPr>
          </a:p>
        </p:txBody>
      </p:sp>
      <p:sp>
        <p:nvSpPr>
          <p:cNvPr id="52255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52256" name="Picture 15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75" y="2071688"/>
            <a:ext cx="7715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57" name="Rectangle 17"/>
          <p:cNvSpPr>
            <a:spLocks noChangeArrowheads="1"/>
          </p:cNvSpPr>
          <p:nvPr/>
        </p:nvSpPr>
        <p:spPr bwMode="auto">
          <a:xfrm>
            <a:off x="0" y="762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2258" name="TextBox 53"/>
          <p:cNvSpPr txBox="1">
            <a:spLocks noChangeArrowheads="1"/>
          </p:cNvSpPr>
          <p:nvPr/>
        </p:nvSpPr>
        <p:spPr bwMode="auto">
          <a:xfrm>
            <a:off x="7429500" y="2071688"/>
            <a:ext cx="714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Franklin Gothic Book" pitchFamily="34" charset="0"/>
              </a:rPr>
              <a:t>:</a:t>
            </a:r>
            <a:endParaRPr lang="ru-RU">
              <a:latin typeface="Franklin Gothic Book" pitchFamily="34" charset="0"/>
            </a:endParaRPr>
          </a:p>
        </p:txBody>
      </p:sp>
      <p:sp>
        <p:nvSpPr>
          <p:cNvPr id="52259" name="Rectangle 1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52260" name="Picture 18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00438" y="2786063"/>
            <a:ext cx="89535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61" name="Rectangle 20"/>
          <p:cNvSpPr>
            <a:spLocks noChangeArrowheads="1"/>
          </p:cNvSpPr>
          <p:nvPr/>
        </p:nvSpPr>
        <p:spPr bwMode="auto">
          <a:xfrm>
            <a:off x="0" y="1057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2262" name="TextBox 57"/>
          <p:cNvSpPr txBox="1">
            <a:spLocks noChangeArrowheads="1"/>
          </p:cNvSpPr>
          <p:nvPr/>
        </p:nvSpPr>
        <p:spPr bwMode="auto">
          <a:xfrm>
            <a:off x="5072063" y="2928938"/>
            <a:ext cx="5715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>
                <a:latin typeface="Franklin Gothic Book" pitchFamily="34" charset="0"/>
              </a:rPr>
              <a:t>або</a:t>
            </a:r>
            <a:endParaRPr lang="ru-RU">
              <a:latin typeface="Franklin Gothic Book" pitchFamily="34" charset="0"/>
            </a:endParaRPr>
          </a:p>
        </p:txBody>
      </p:sp>
      <p:sp>
        <p:nvSpPr>
          <p:cNvPr id="52263" name="Rectangle 2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52264" name="Picture 21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00813" y="2714625"/>
            <a:ext cx="1038225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65" name="Rectangle 23"/>
          <p:cNvSpPr>
            <a:spLocks noChangeArrowheads="1"/>
          </p:cNvSpPr>
          <p:nvPr/>
        </p:nvSpPr>
        <p:spPr bwMode="auto">
          <a:xfrm>
            <a:off x="0" y="1057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2266" name="TextBox 61"/>
          <p:cNvSpPr txBox="1">
            <a:spLocks noChangeArrowheads="1"/>
          </p:cNvSpPr>
          <p:nvPr/>
        </p:nvSpPr>
        <p:spPr bwMode="auto">
          <a:xfrm>
            <a:off x="7643813" y="2786063"/>
            <a:ext cx="714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>
                <a:latin typeface="Franklin Gothic Book" pitchFamily="34" charset="0"/>
              </a:rPr>
              <a:t>.</a:t>
            </a:r>
            <a:endParaRPr lang="ru-RU">
              <a:latin typeface="Franklin Gothic Book" pitchFamily="34" charset="0"/>
            </a:endParaRPr>
          </a:p>
        </p:txBody>
      </p:sp>
      <p:sp>
        <p:nvSpPr>
          <p:cNvPr id="52267" name="Rectangle 2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sp>
        <p:nvSpPr>
          <p:cNvPr id="52268" name="Rectangle 26"/>
          <p:cNvSpPr>
            <a:spLocks noChangeArrowheads="1"/>
          </p:cNvSpPr>
          <p:nvPr/>
        </p:nvSpPr>
        <p:spPr bwMode="auto">
          <a:xfrm>
            <a:off x="0" y="1009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2269" name="Rectangle 2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52270" name="Picture 27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57750" y="4572000"/>
            <a:ext cx="752475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71" name="Rectangle 29"/>
          <p:cNvSpPr>
            <a:spLocks noChangeArrowheads="1"/>
          </p:cNvSpPr>
          <p:nvPr/>
        </p:nvSpPr>
        <p:spPr bwMode="auto">
          <a:xfrm>
            <a:off x="0" y="10096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2272" name="TextBox 68"/>
          <p:cNvSpPr txBox="1">
            <a:spLocks noChangeArrowheads="1"/>
          </p:cNvSpPr>
          <p:nvPr/>
        </p:nvSpPr>
        <p:spPr bwMode="auto">
          <a:xfrm>
            <a:off x="3214688" y="3643313"/>
            <a:ext cx="46434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1600" i="1">
                <a:latin typeface="Franklin Gothic Book" pitchFamily="34" charset="0"/>
              </a:rPr>
              <a:t>Відношення довжини кола до його діаметра  одне  й те  саме  для кожного кола.</a:t>
            </a:r>
            <a:endParaRPr lang="ru-RU" sz="1600" i="1">
              <a:latin typeface="Franklin Gothic Book" pitchFamily="34" charset="0"/>
            </a:endParaRPr>
          </a:p>
        </p:txBody>
      </p:sp>
      <p:sp>
        <p:nvSpPr>
          <p:cNvPr id="70" name="Прямоугольник 69"/>
          <p:cNvSpPr/>
          <p:nvPr/>
        </p:nvSpPr>
        <p:spPr>
          <a:xfrm>
            <a:off x="4572000" y="4572000"/>
            <a:ext cx="1357313" cy="5715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2274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52275" name="Picture 30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57313" y="2214563"/>
            <a:ext cx="228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76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52277" name="Picture 32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57313" y="4429125"/>
            <a:ext cx="228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328726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i="1" cap="none" dirty="0" err="1" smtClean="0"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Числ</a:t>
            </a:r>
            <a:r>
              <a:rPr lang="uk-UA" i="1" cap="none" dirty="0" smtClean="0"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о</a:t>
            </a:r>
            <a:r>
              <a:rPr lang="ru-RU" i="1" cap="none" dirty="0" smtClean="0"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lang="ru-RU" b="1" i="1" cap="none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π </a:t>
            </a:r>
            <a:r>
              <a:rPr lang="ru-RU" cap="none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  <a:r>
              <a:rPr lang="ru-RU" cap="none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математична</a:t>
            </a:r>
            <a:r>
              <a:rPr lang="ru-RU" cap="none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константа, </a:t>
            </a:r>
            <a:r>
              <a:rPr lang="ru-RU" cap="none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що</a:t>
            </a:r>
            <a:r>
              <a:rPr lang="ru-RU" cap="none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cap="none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визначається</a:t>
            </a:r>
            <a:r>
              <a:rPr lang="ru-RU" cap="none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у </a:t>
            </a:r>
            <a:r>
              <a:rPr lang="ru-RU" cap="none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Евклідовій</a:t>
            </a:r>
            <a:r>
              <a:rPr lang="ru-RU" cap="none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cap="none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геометрії</a:t>
            </a:r>
            <a:r>
              <a:rPr lang="ru-RU" cap="none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як </a:t>
            </a:r>
            <a:r>
              <a:rPr lang="ru-RU" cap="none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відношення</a:t>
            </a:r>
            <a:r>
              <a:rPr lang="ru-RU" cap="none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cap="none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довжини</a:t>
            </a:r>
            <a:r>
              <a:rPr lang="ru-RU" cap="none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кола  до </a:t>
            </a:r>
            <a:r>
              <a:rPr lang="ru-RU" cap="none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його</a:t>
            </a:r>
            <a:r>
              <a:rPr lang="ru-RU" cap="none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cap="none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діаметра</a:t>
            </a:r>
            <a:r>
              <a:rPr lang="ru-RU" cap="none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.</a:t>
            </a:r>
            <a:r>
              <a:rPr lang="ru-RU" sz="5400" cap="none" dirty="0" smtClean="0"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lang="ru-RU" sz="5400" cap="none" dirty="0" smtClean="0">
                <a:solidFill>
                  <a:schemeClr val="tx1"/>
                </a:solidFill>
                <a:effectLst/>
                <a:latin typeface="Arial" pitchFamily="34" charset="0"/>
              </a:rPr>
            </a:b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250" name="Rectangle 2"/>
          <p:cNvSpPr>
            <a:spLocks noChangeArrowheads="1"/>
          </p:cNvSpPr>
          <p:nvPr/>
        </p:nvSpPr>
        <p:spPr bwMode="auto">
          <a:xfrm>
            <a:off x="642938" y="2286000"/>
            <a:ext cx="8215312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>
                <a:latin typeface="Franklin Gothic Book" pitchFamily="34" charset="0"/>
                <a:ea typeface="Calibri" pitchFamily="34" charset="0"/>
                <a:cs typeface="Times New Roman" pitchFamily="18" charset="0"/>
              </a:rPr>
              <a:t>     Число </a:t>
            </a:r>
            <a:r>
              <a:rPr lang="ru-RU" sz="2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π</a:t>
            </a:r>
            <a:r>
              <a:rPr lang="ru-RU" sz="2400">
                <a:latin typeface="Franklin Gothic Book" pitchFamily="34" charset="0"/>
                <a:ea typeface="Calibri" pitchFamily="34" charset="0"/>
                <a:cs typeface="Times New Roman" pitchFamily="18" charset="0"/>
              </a:rPr>
              <a:t> виникло в геометрії як відношення довжини кола до довжини його діаметра, проте воно з'являється і в інших областях математики. Вперше позначенням цього числа грецькою літерою </a:t>
            </a:r>
            <a:r>
              <a:rPr lang="ru-RU" sz="2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π</a:t>
            </a:r>
            <a:r>
              <a:rPr lang="ru-RU" sz="2400">
                <a:latin typeface="Franklin Gothic Book" pitchFamily="34" charset="0"/>
                <a:ea typeface="Calibri" pitchFamily="34" charset="0"/>
                <a:cs typeface="Times New Roman" pitchFamily="18" charset="0"/>
              </a:rPr>
              <a:t> скористався британський математик Джонс (1706), а загальноприйнятим воно стало після робіт Ейлера. Це позначення походить від початкової букви грецьких слів </a:t>
            </a:r>
            <a:r>
              <a:rPr lang="ru-RU" sz="2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περιφέρεια</a:t>
            </a:r>
            <a:r>
              <a:rPr lang="ru-RU" sz="2400">
                <a:latin typeface="Franklin Gothic Book" pitchFamily="34" charset="0"/>
                <a:ea typeface="Calibri" pitchFamily="34" charset="0"/>
                <a:cs typeface="Times New Roman" pitchFamily="18" charset="0"/>
              </a:rPr>
              <a:t> — оточення, периферія та </a:t>
            </a:r>
            <a:r>
              <a:rPr lang="ru-RU" sz="2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περίμετρος</a:t>
            </a:r>
            <a:r>
              <a:rPr lang="ru-RU" sz="2400">
                <a:latin typeface="Franklin Gothic Book" pitchFamily="34" charset="0"/>
                <a:ea typeface="Calibri" pitchFamily="34" charset="0"/>
                <a:cs typeface="Times New Roman" pitchFamily="18" charset="0"/>
              </a:rPr>
              <a:t> — периметр.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Содержимое 2"/>
          <p:cNvSpPr>
            <a:spLocks noGrp="1"/>
          </p:cNvSpPr>
          <p:nvPr>
            <p:ph idx="1"/>
          </p:nvPr>
        </p:nvSpPr>
        <p:spPr>
          <a:xfrm>
            <a:off x="214313" y="3143250"/>
            <a:ext cx="8758237" cy="2786063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2000" smtClean="0"/>
              <a:t>               Архімед, можливо, першим запропонував метод обчислення 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ru-RU" sz="2000" smtClean="0"/>
              <a:t> математичним способом. Для цього він вписував у коло і описував біля нього правильні багатокутники. Приймаючи діаметр кола за одиницю, Архімед розглядав периметр вписаного багатокутника як нижню оцінку довжини кола, а периметр описаного багатокутника як верхню оцінку. Таким чином, для шестикутника виходить                       .</a:t>
            </a:r>
          </a:p>
          <a:p>
            <a:pPr eaLnBrk="1" hangingPunct="1">
              <a:buFont typeface="Wingdings 2" pitchFamily="18" charset="2"/>
              <a:buNone/>
            </a:pPr>
            <a:r>
              <a:rPr lang="uk-UA" sz="2000" smtClean="0"/>
              <a:t>                </a:t>
            </a:r>
            <a:r>
              <a:rPr lang="ru-RU" sz="2000" smtClean="0"/>
              <a:t>Розглядаючи правильний 96-кутник, Архімед отримав оцінку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smtClean="0"/>
              <a:t>                                                                                    . </a:t>
            </a:r>
          </a:p>
        </p:txBody>
      </p:sp>
      <p:pic>
        <p:nvPicPr>
          <p:cNvPr id="54274" name="Рисунок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3" y="4786313"/>
            <a:ext cx="1052512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75" name="Рисунок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5" y="5500688"/>
            <a:ext cx="1595438" cy="40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76" name="Rectangle 1"/>
          <p:cNvSpPr>
            <a:spLocks noChangeArrowheads="1"/>
          </p:cNvSpPr>
          <p:nvPr/>
        </p:nvSpPr>
        <p:spPr bwMode="auto">
          <a:xfrm>
            <a:off x="1643063" y="428625"/>
            <a:ext cx="5715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Діаграми обчислення числа</a:t>
            </a:r>
            <a:r>
              <a:rPr lang="en-US" sz="2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π</a:t>
            </a:r>
            <a:r>
              <a:rPr lang="ru-RU" sz="2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Архімедом</a:t>
            </a:r>
            <a:endParaRPr lang="ru-RU" sz="2400"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54277" name="Рисунок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750" y="1000125"/>
            <a:ext cx="5940425" cy="1979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43000"/>
            <a:ext cx="8686800" cy="4937125"/>
          </a:xfrm>
        </p:spPr>
        <p:txBody>
          <a:bodyPr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uk-UA" noProof="1" smtClean="0"/>
              <a:t>Вчені</a:t>
            </a:r>
            <a:r>
              <a:rPr lang="ru-RU" dirty="0" smtClean="0"/>
              <a:t> </a:t>
            </a:r>
            <a:r>
              <a:rPr lang="ru-RU" dirty="0" err="1" smtClean="0"/>
              <a:t>завжди</a:t>
            </a:r>
            <a:r>
              <a:rPr lang="ru-RU" dirty="0" smtClean="0"/>
              <a:t> </a:t>
            </a:r>
            <a:r>
              <a:rPr lang="ru-RU" dirty="0" err="1" smtClean="0"/>
              <a:t>намагались</a:t>
            </a:r>
            <a:r>
              <a:rPr lang="ru-RU" dirty="0" smtClean="0"/>
              <a:t> </a:t>
            </a:r>
            <a:r>
              <a:rPr lang="ru-RU" dirty="0" err="1" smtClean="0"/>
              <a:t>обчислити</a:t>
            </a:r>
            <a:r>
              <a:rPr lang="ru-RU" dirty="0" smtClean="0"/>
              <a:t> число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ru-RU" dirty="0" smtClean="0"/>
              <a:t> з </a:t>
            </a:r>
            <a:r>
              <a:rPr lang="ru-RU" dirty="0" smtClean="0"/>
              <a:t>максимально </a:t>
            </a:r>
            <a:r>
              <a:rPr lang="ru-RU" dirty="0" err="1" smtClean="0"/>
              <a:t>можливою</a:t>
            </a:r>
            <a:r>
              <a:rPr lang="ru-RU" dirty="0" smtClean="0"/>
              <a:t> </a:t>
            </a:r>
            <a:r>
              <a:rPr lang="ru-RU" dirty="0" err="1" smtClean="0"/>
              <a:t>точністю</a:t>
            </a:r>
            <a:r>
              <a:rPr lang="ru-RU" dirty="0" smtClean="0"/>
              <a:t>. Так, </a:t>
            </a:r>
            <a:r>
              <a:rPr lang="ru-RU" dirty="0" err="1" smtClean="0"/>
              <a:t>наприклад</a:t>
            </a:r>
            <a:r>
              <a:rPr lang="ru-RU" dirty="0" smtClean="0"/>
              <a:t>, у 1949 </a:t>
            </a:r>
            <a:r>
              <a:rPr lang="ru-RU" dirty="0" err="1" smtClean="0"/>
              <a:t>році</a:t>
            </a:r>
            <a:r>
              <a:rPr lang="ru-RU" dirty="0" smtClean="0"/>
              <a:t> за </a:t>
            </a:r>
            <a:r>
              <a:rPr lang="ru-RU" dirty="0" err="1" smtClean="0"/>
              <a:t>допомогою</a:t>
            </a:r>
            <a:r>
              <a:rPr lang="ru-RU" dirty="0" smtClean="0"/>
              <a:t> </a:t>
            </a:r>
            <a:r>
              <a:rPr lang="ru-RU" dirty="0" err="1" smtClean="0"/>
              <a:t>комп'ютера</a:t>
            </a:r>
            <a:r>
              <a:rPr lang="ru-RU" dirty="0" smtClean="0"/>
              <a:t> </a:t>
            </a:r>
            <a:r>
              <a:rPr lang="en-US" dirty="0" smtClean="0"/>
              <a:t>ENIAC</a:t>
            </a:r>
            <a:r>
              <a:rPr lang="ru-RU" dirty="0" smtClean="0"/>
              <a:t> </a:t>
            </a:r>
            <a:r>
              <a:rPr lang="ru-RU" dirty="0" err="1" smtClean="0"/>
              <a:t>було</a:t>
            </a:r>
            <a:r>
              <a:rPr lang="ru-RU" dirty="0" smtClean="0"/>
              <a:t> </a:t>
            </a:r>
            <a:r>
              <a:rPr lang="ru-RU" dirty="0" err="1" smtClean="0"/>
              <a:t>обчислено</a:t>
            </a:r>
            <a:r>
              <a:rPr lang="ru-RU" dirty="0" smtClean="0"/>
              <a:t> число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ru-RU" dirty="0" smtClean="0"/>
              <a:t> до 2037 </a:t>
            </a:r>
            <a:r>
              <a:rPr lang="ru-RU" dirty="0" err="1" smtClean="0"/>
              <a:t>знаків</a:t>
            </a:r>
            <a:r>
              <a:rPr lang="ru-RU" dirty="0" smtClean="0"/>
              <a:t>, а в 1995 — </a:t>
            </a:r>
            <a:r>
              <a:rPr lang="ru-RU" dirty="0" err="1" smtClean="0"/>
              <a:t>вже</a:t>
            </a:r>
            <a:r>
              <a:rPr lang="ru-RU" dirty="0" smtClean="0"/>
              <a:t> 4.294.960.000 </a:t>
            </a:r>
            <a:r>
              <a:rPr lang="ru-RU" dirty="0" err="1" smtClean="0"/>
              <a:t>знаків</a:t>
            </a:r>
            <a:r>
              <a:rPr lang="ru-RU" dirty="0" smtClean="0"/>
              <a:t>.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dirty="0" smtClean="0"/>
              <a:t>В </a:t>
            </a:r>
            <a:r>
              <a:rPr lang="ru-RU" dirty="0" err="1" smtClean="0"/>
              <a:t>багатьох</a:t>
            </a:r>
            <a:r>
              <a:rPr lang="ru-RU" dirty="0" smtClean="0"/>
              <a:t> </a:t>
            </a:r>
            <a:r>
              <a:rPr lang="ru-RU" dirty="0" err="1" smtClean="0"/>
              <a:t>університетах</a:t>
            </a:r>
            <a:r>
              <a:rPr lang="ru-RU" dirty="0" smtClean="0"/>
              <a:t> США </a:t>
            </a:r>
            <a:r>
              <a:rPr lang="ru-RU" dirty="0" err="1" smtClean="0"/>
              <a:t>відзначається</a:t>
            </a:r>
            <a:r>
              <a:rPr lang="ru-RU" dirty="0" smtClean="0"/>
              <a:t>   День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π</a:t>
            </a:r>
            <a:r>
              <a:rPr lang="ru-RU" dirty="0" smtClean="0"/>
              <a:t>, </a:t>
            </a:r>
            <a:r>
              <a:rPr lang="ru-RU" dirty="0" err="1" smtClean="0"/>
              <a:t>який</a:t>
            </a:r>
            <a:r>
              <a:rPr lang="ru-RU" dirty="0" smtClean="0"/>
              <a:t> </a:t>
            </a:r>
            <a:r>
              <a:rPr lang="ru-RU" dirty="0" err="1" smtClean="0"/>
              <a:t>припадає</a:t>
            </a:r>
            <a:r>
              <a:rPr lang="ru-RU" dirty="0" smtClean="0"/>
              <a:t> на 14 </a:t>
            </a:r>
            <a:r>
              <a:rPr lang="ru-RU" dirty="0" err="1" smtClean="0"/>
              <a:t>березня</a:t>
            </a:r>
            <a:r>
              <a:rPr lang="ru-RU" dirty="0" smtClean="0"/>
              <a:t>, </a:t>
            </a:r>
            <a:r>
              <a:rPr lang="ru-RU" dirty="0" err="1" smtClean="0"/>
              <a:t>тобто</a:t>
            </a:r>
            <a:r>
              <a:rPr lang="ru-RU" dirty="0" smtClean="0"/>
              <a:t> у </a:t>
            </a:r>
            <a:r>
              <a:rPr lang="ru-RU" dirty="0" err="1" smtClean="0"/>
              <a:t>американській</a:t>
            </a:r>
            <a:r>
              <a:rPr lang="ru-RU" dirty="0" smtClean="0"/>
              <a:t> </a:t>
            </a:r>
            <a:r>
              <a:rPr lang="ru-RU" dirty="0" err="1" smtClean="0"/>
              <a:t>формі</a:t>
            </a:r>
            <a:r>
              <a:rPr lang="ru-RU" dirty="0" smtClean="0"/>
              <a:t> </a:t>
            </a:r>
            <a:r>
              <a:rPr lang="ru-RU" dirty="0" err="1" smtClean="0"/>
              <a:t>запису</a:t>
            </a:r>
            <a:r>
              <a:rPr lang="ru-RU" dirty="0" smtClean="0"/>
              <a:t> дат на 3/14.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dirty="0" err="1" smtClean="0"/>
              <a:t>Слюсарчук</a:t>
            </a:r>
            <a:r>
              <a:rPr lang="ru-RU" dirty="0" smtClean="0"/>
              <a:t> </a:t>
            </a:r>
            <a:r>
              <a:rPr lang="ru-RU" dirty="0" err="1" smtClean="0"/>
              <a:t>Андрій</a:t>
            </a:r>
            <a:r>
              <a:rPr lang="ru-RU" dirty="0" smtClean="0"/>
              <a:t> Тихонович, </a:t>
            </a:r>
            <a:r>
              <a:rPr lang="ru-RU" dirty="0" err="1" smtClean="0"/>
              <a:t>український</a:t>
            </a:r>
            <a:r>
              <a:rPr lang="ru-RU" dirty="0" smtClean="0"/>
              <a:t> </a:t>
            </a:r>
            <a:r>
              <a:rPr lang="ru-RU" dirty="0" err="1" smtClean="0"/>
              <a:t>нейрохірург</a:t>
            </a:r>
            <a:r>
              <a:rPr lang="ru-RU" dirty="0" smtClean="0"/>
              <a:t>, доктор </a:t>
            </a:r>
            <a:r>
              <a:rPr lang="ru-RU" dirty="0" err="1" smtClean="0"/>
              <a:t>медичних</a:t>
            </a:r>
            <a:r>
              <a:rPr lang="ru-RU" dirty="0" smtClean="0"/>
              <a:t> наук, </a:t>
            </a:r>
            <a:r>
              <a:rPr lang="ru-RU" dirty="0" err="1" smtClean="0"/>
              <a:t>професор</a:t>
            </a:r>
            <a:r>
              <a:rPr lang="ru-RU" dirty="0" smtClean="0"/>
              <a:t>, у </a:t>
            </a:r>
            <a:r>
              <a:rPr lang="ru-RU" dirty="0" err="1" smtClean="0"/>
              <a:t>червні</a:t>
            </a:r>
            <a:r>
              <a:rPr lang="ru-RU" dirty="0" smtClean="0"/>
              <a:t> 2009 року </a:t>
            </a:r>
            <a:r>
              <a:rPr lang="ru-RU" dirty="0" err="1" smtClean="0"/>
              <a:t>він</a:t>
            </a:r>
            <a:r>
              <a:rPr lang="ru-RU" dirty="0" smtClean="0"/>
              <a:t> </a:t>
            </a:r>
            <a:r>
              <a:rPr lang="ru-RU" dirty="0" err="1" smtClean="0"/>
              <a:t>встановив</a:t>
            </a:r>
            <a:r>
              <a:rPr lang="ru-RU" dirty="0" smtClean="0"/>
              <a:t>  </a:t>
            </a:r>
            <a:r>
              <a:rPr lang="ru-RU" dirty="0" err="1" smtClean="0"/>
              <a:t>світовий</a:t>
            </a:r>
            <a:r>
              <a:rPr lang="ru-RU" dirty="0" smtClean="0"/>
              <a:t> рекорд, </a:t>
            </a:r>
            <a:r>
              <a:rPr lang="ru-RU" dirty="0" err="1" smtClean="0"/>
              <a:t>запам'ятавши</a:t>
            </a:r>
            <a:r>
              <a:rPr lang="ru-RU" dirty="0" smtClean="0"/>
              <a:t> 30 </a:t>
            </a:r>
            <a:r>
              <a:rPr lang="ru-RU" dirty="0" err="1" smtClean="0"/>
              <a:t>мільйонів</a:t>
            </a:r>
            <a:r>
              <a:rPr lang="ru-RU" dirty="0" smtClean="0"/>
              <a:t> </a:t>
            </a:r>
            <a:r>
              <a:rPr lang="ru-RU" dirty="0" err="1" smtClean="0"/>
              <a:t>знаків</a:t>
            </a:r>
            <a:r>
              <a:rPr lang="ru-RU" dirty="0" smtClean="0"/>
              <a:t> числа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π </a:t>
            </a:r>
            <a:r>
              <a:rPr lang="ru-RU" dirty="0" smtClean="0"/>
              <a:t>, </a:t>
            </a:r>
            <a:r>
              <a:rPr lang="ru-RU" dirty="0" err="1" smtClean="0"/>
              <a:t>які</a:t>
            </a:r>
            <a:r>
              <a:rPr lang="ru-RU" dirty="0" smtClean="0"/>
              <a:t> </a:t>
            </a:r>
            <a:r>
              <a:rPr lang="ru-RU" dirty="0" err="1" smtClean="0"/>
              <a:t>були</a:t>
            </a:r>
            <a:r>
              <a:rPr lang="ru-RU" dirty="0" smtClean="0"/>
              <a:t> </a:t>
            </a:r>
            <a:r>
              <a:rPr lang="ru-RU" dirty="0" err="1" smtClean="0"/>
              <a:t>надруковані</a:t>
            </a:r>
            <a:r>
              <a:rPr lang="ru-RU" dirty="0" smtClean="0"/>
              <a:t> у 20-ти томах тексту.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dirty="0" smtClean="0"/>
              <a:t>У </a:t>
            </a:r>
            <a:r>
              <a:rPr lang="ru-RU" dirty="0" err="1" smtClean="0"/>
              <a:t>серпні</a:t>
            </a:r>
            <a:r>
              <a:rPr lang="ru-RU" dirty="0" smtClean="0"/>
              <a:t> 2009 року </a:t>
            </a:r>
            <a:r>
              <a:rPr lang="ru-RU" dirty="0" err="1" smtClean="0"/>
              <a:t>японські</a:t>
            </a:r>
            <a:r>
              <a:rPr lang="ru-RU" dirty="0" smtClean="0"/>
              <a:t> </a:t>
            </a:r>
            <a:r>
              <a:rPr lang="ru-RU" dirty="0" err="1" smtClean="0"/>
              <a:t>вченні</a:t>
            </a:r>
            <a:r>
              <a:rPr lang="ru-RU" dirty="0" smtClean="0"/>
              <a:t> </a:t>
            </a:r>
            <a:r>
              <a:rPr lang="ru-RU" dirty="0" err="1" smtClean="0"/>
              <a:t>обрахували</a:t>
            </a:r>
            <a:r>
              <a:rPr lang="ru-RU" dirty="0" smtClean="0"/>
              <a:t> число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π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точністю</a:t>
            </a:r>
            <a:r>
              <a:rPr lang="ru-RU" dirty="0" smtClean="0"/>
              <a:t> до 2 </a:t>
            </a:r>
            <a:r>
              <a:rPr lang="ru-RU" dirty="0" err="1" smtClean="0"/>
              <a:t>трильйони</a:t>
            </a:r>
            <a:r>
              <a:rPr lang="ru-RU" dirty="0" smtClean="0"/>
              <a:t> 576 </a:t>
            </a:r>
            <a:r>
              <a:rPr lang="ru-RU" dirty="0" err="1" smtClean="0"/>
              <a:t>мільярдів</a:t>
            </a:r>
            <a:r>
              <a:rPr lang="ru-RU" dirty="0" smtClean="0"/>
              <a:t> 980 </a:t>
            </a:r>
            <a:r>
              <a:rPr lang="ru-RU" dirty="0" err="1" smtClean="0"/>
              <a:t>мільйонів</a:t>
            </a:r>
            <a:r>
              <a:rPr lang="ru-RU" dirty="0" smtClean="0"/>
              <a:t> 377 </a:t>
            </a:r>
            <a:r>
              <a:rPr lang="ru-RU" dirty="0" err="1" smtClean="0"/>
              <a:t>тисяч</a:t>
            </a:r>
            <a:r>
              <a:rPr lang="ru-RU" dirty="0" smtClean="0"/>
              <a:t> 524 </a:t>
            </a:r>
            <a:r>
              <a:rPr lang="ru-RU" dirty="0" err="1" smtClean="0"/>
              <a:t>знаків</a:t>
            </a:r>
            <a:r>
              <a:rPr lang="ru-RU" dirty="0" smtClean="0"/>
              <a:t> </a:t>
            </a:r>
            <a:r>
              <a:rPr lang="ru-RU" dirty="0" err="1" smtClean="0"/>
              <a:t>після</a:t>
            </a:r>
            <a:r>
              <a:rPr lang="ru-RU" dirty="0" smtClean="0"/>
              <a:t> коми 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Box 4"/>
          <p:cNvSpPr txBox="1">
            <a:spLocks noChangeArrowheads="1"/>
          </p:cNvSpPr>
          <p:nvPr/>
        </p:nvSpPr>
        <p:spPr bwMode="auto">
          <a:xfrm>
            <a:off x="357188" y="285750"/>
            <a:ext cx="385762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400" i="1">
                <a:latin typeface="Franklin Gothic Book" pitchFamily="34" charset="0"/>
              </a:rPr>
              <a:t>Золотий паркет,</a:t>
            </a:r>
          </a:p>
          <a:p>
            <a:r>
              <a:rPr lang="uk-UA" sz="2400" i="1">
                <a:latin typeface="Franklin Gothic Book" pitchFamily="34" charset="0"/>
              </a:rPr>
              <a:t>      плитки Пенроуза</a:t>
            </a:r>
          </a:p>
        </p:txBody>
      </p:sp>
      <p:pic>
        <p:nvPicPr>
          <p:cNvPr id="6" name="Рисунок 5" descr="0031-4059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63" y="1500188"/>
            <a:ext cx="5929312" cy="450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TextBox 3"/>
          <p:cNvSpPr txBox="1">
            <a:spLocks noChangeArrowheads="1"/>
          </p:cNvSpPr>
          <p:nvPr/>
        </p:nvSpPr>
        <p:spPr bwMode="auto">
          <a:xfrm>
            <a:off x="214313" y="2071688"/>
            <a:ext cx="25717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>
                <a:latin typeface="Franklin Gothic Book" pitchFamily="34" charset="0"/>
              </a:rPr>
              <a:t>Англійський математик  і фізик Роджерс Пенроуз  винайшов мозаїку в 1974 р., яка дозволяє з допомогою всього лише двох видів плиток  доволі простї форми замостити безмежну площину  узором, який ніколи не повторюється.</a:t>
            </a:r>
            <a:endParaRPr lang="ru-RU">
              <a:latin typeface="Franklin Gothic Boo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Содержимое 2"/>
          <p:cNvSpPr>
            <a:spLocks noGrp="1"/>
          </p:cNvSpPr>
          <p:nvPr>
            <p:ph idx="1"/>
          </p:nvPr>
        </p:nvSpPr>
        <p:spPr>
          <a:xfrm>
            <a:off x="214313" y="285750"/>
            <a:ext cx="8686800" cy="5722938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uk-UA" sz="2000" i="1" smtClean="0"/>
          </a:p>
          <a:p>
            <a:pPr eaLnBrk="1" hangingPunct="1">
              <a:buFont typeface="Wingdings 2" pitchFamily="18" charset="2"/>
              <a:buNone/>
            </a:pPr>
            <a:endParaRPr lang="uk-UA" sz="2000" i="1" smtClean="0"/>
          </a:p>
          <a:p>
            <a:pPr eaLnBrk="1" hangingPunct="1">
              <a:buFont typeface="Wingdings 2" pitchFamily="18" charset="2"/>
              <a:buNone/>
            </a:pPr>
            <a:r>
              <a:rPr lang="uk-UA" sz="2000" i="1" smtClean="0"/>
              <a:t>        </a:t>
            </a:r>
          </a:p>
          <a:p>
            <a:pPr eaLnBrk="1" hangingPunct="1">
              <a:buFont typeface="Wingdings 2" pitchFamily="18" charset="2"/>
              <a:buNone/>
            </a:pPr>
            <a:r>
              <a:rPr lang="uk-UA" sz="2000" b="1" i="1" smtClean="0"/>
              <a:t>                     Довжина кола</a:t>
            </a:r>
          </a:p>
          <a:p>
            <a:pPr eaLnBrk="1" hangingPunct="1">
              <a:buFont typeface="Wingdings 2" pitchFamily="18" charset="2"/>
              <a:buNone/>
            </a:pPr>
            <a:endParaRPr lang="uk-UA" sz="2000" b="1" i="1" smtClean="0"/>
          </a:p>
          <a:p>
            <a:pPr eaLnBrk="1" hangingPunct="1">
              <a:buFont typeface="Wingdings 2" pitchFamily="18" charset="2"/>
              <a:buNone/>
            </a:pPr>
            <a:endParaRPr lang="uk-UA" sz="2000" b="1" i="1" smtClean="0"/>
          </a:p>
          <a:p>
            <a:pPr eaLnBrk="1" hangingPunct="1">
              <a:buFont typeface="Wingdings 2" pitchFamily="18" charset="2"/>
              <a:buNone/>
            </a:pPr>
            <a:r>
              <a:rPr lang="uk-UA" sz="2000" b="1" i="1" smtClean="0"/>
              <a:t>                    Радіус  кола      </a:t>
            </a:r>
          </a:p>
          <a:p>
            <a:pPr eaLnBrk="1" hangingPunct="1">
              <a:buFont typeface="Wingdings 2" pitchFamily="18" charset="2"/>
              <a:buNone/>
            </a:pPr>
            <a:endParaRPr lang="uk-UA" sz="2000" b="1" i="1" smtClean="0"/>
          </a:p>
          <a:p>
            <a:pPr eaLnBrk="1" hangingPunct="1">
              <a:buFont typeface="Wingdings 2" pitchFamily="18" charset="2"/>
              <a:buNone/>
            </a:pPr>
            <a:endParaRPr lang="uk-UA" sz="2000" b="1" i="1" smtClean="0"/>
          </a:p>
          <a:p>
            <a:pPr eaLnBrk="1" hangingPunct="1">
              <a:buFont typeface="Wingdings 2" pitchFamily="18" charset="2"/>
              <a:buNone/>
            </a:pPr>
            <a:endParaRPr lang="uk-UA" sz="2000" b="1" i="1" smtClean="0"/>
          </a:p>
          <a:p>
            <a:pPr eaLnBrk="1" hangingPunct="1">
              <a:buFont typeface="Wingdings 2" pitchFamily="18" charset="2"/>
              <a:buNone/>
            </a:pPr>
            <a:r>
              <a:rPr lang="uk-UA" sz="2000" b="1" i="1" smtClean="0"/>
              <a:t>                    Діаметр   кола</a:t>
            </a:r>
          </a:p>
          <a:p>
            <a:pPr eaLnBrk="1" hangingPunct="1">
              <a:buFont typeface="Wingdings 2" pitchFamily="18" charset="2"/>
              <a:buNone/>
            </a:pPr>
            <a:endParaRPr lang="uk-UA" sz="2000" b="1" i="1" smtClean="0"/>
          </a:p>
          <a:p>
            <a:pPr eaLnBrk="1" hangingPunct="1">
              <a:buFont typeface="Wingdings 2" pitchFamily="18" charset="2"/>
              <a:buNone/>
            </a:pPr>
            <a:endParaRPr lang="uk-UA" sz="2000" b="1" i="1" smtClean="0"/>
          </a:p>
          <a:p>
            <a:pPr eaLnBrk="1" hangingPunct="1">
              <a:buFont typeface="Wingdings 2" pitchFamily="18" charset="2"/>
              <a:buNone/>
            </a:pPr>
            <a:r>
              <a:rPr lang="uk-UA" sz="2000" b="1" i="1" smtClean="0"/>
              <a:t>                  </a:t>
            </a:r>
          </a:p>
        </p:txBody>
      </p:sp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56323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57625" y="1357313"/>
            <a:ext cx="2143125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24" name="Rectangle 3"/>
          <p:cNvSpPr>
            <a:spLocks noChangeArrowheads="1"/>
          </p:cNvSpPr>
          <p:nvPr/>
        </p:nvSpPr>
        <p:spPr bwMode="auto">
          <a:xfrm>
            <a:off x="3214688" y="795338"/>
            <a:ext cx="4572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5632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56326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00500" y="2357438"/>
            <a:ext cx="114300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27" name="Rectangle 6"/>
          <p:cNvSpPr>
            <a:spLocks noChangeArrowheads="1"/>
          </p:cNvSpPr>
          <p:nvPr/>
        </p:nvSpPr>
        <p:spPr bwMode="auto">
          <a:xfrm>
            <a:off x="0" y="10096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6328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56329" name="Picture 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00500" y="3857625"/>
            <a:ext cx="1071563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30" name="Rectangle 9"/>
          <p:cNvSpPr>
            <a:spLocks noChangeArrowheads="1"/>
          </p:cNvSpPr>
          <p:nvPr/>
        </p:nvSpPr>
        <p:spPr bwMode="auto">
          <a:xfrm>
            <a:off x="0" y="10096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686800" cy="838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i="1" dirty="0" smtClean="0"/>
              <a:t>                          Довжина дуги кола</a:t>
            </a:r>
            <a:endParaRPr lang="ru-RU" i="1" dirty="0"/>
          </a:p>
        </p:txBody>
      </p:sp>
      <p:sp>
        <p:nvSpPr>
          <p:cNvPr id="5734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uk-UA" smtClean="0"/>
              <a:t>                                      </a:t>
            </a:r>
            <a:endParaRPr lang="ru-RU" smtClean="0"/>
          </a:p>
        </p:txBody>
      </p:sp>
      <p:sp>
        <p:nvSpPr>
          <p:cNvPr id="5734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sp>
        <p:nvSpPr>
          <p:cNvPr id="57348" name="Rectangle 3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7349" name="TextBox 23"/>
          <p:cNvSpPr txBox="1">
            <a:spLocks noChangeArrowheads="1"/>
          </p:cNvSpPr>
          <p:nvPr/>
        </p:nvSpPr>
        <p:spPr bwMode="auto">
          <a:xfrm>
            <a:off x="642938" y="1857375"/>
            <a:ext cx="80010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>
                <a:latin typeface="Franklin Gothic Book" pitchFamily="34" charset="0"/>
              </a:rPr>
              <a:t>Довжина кола обчислюється за формулою</a:t>
            </a:r>
          </a:p>
          <a:p>
            <a:endParaRPr lang="uk-UA">
              <a:latin typeface="Franklin Gothic Book" pitchFamily="34" charset="0"/>
            </a:endParaRPr>
          </a:p>
          <a:p>
            <a:endParaRPr lang="uk-UA">
              <a:latin typeface="Franklin Gothic Book" pitchFamily="34" charset="0"/>
            </a:endParaRPr>
          </a:p>
          <a:p>
            <a:r>
              <a:rPr lang="uk-UA">
                <a:latin typeface="Franklin Gothic Book" pitchFamily="34" charset="0"/>
              </a:rPr>
              <a:t>Розгорнутому куту відповідає довжина півкола</a:t>
            </a:r>
          </a:p>
          <a:p>
            <a:endParaRPr lang="uk-UA">
              <a:latin typeface="Franklin Gothic Book" pitchFamily="34" charset="0"/>
            </a:endParaRPr>
          </a:p>
          <a:p>
            <a:endParaRPr lang="uk-UA">
              <a:latin typeface="Franklin Gothic Book" pitchFamily="34" charset="0"/>
            </a:endParaRPr>
          </a:p>
          <a:p>
            <a:r>
              <a:rPr lang="uk-UA">
                <a:latin typeface="Franklin Gothic Book" pitchFamily="34" charset="0"/>
              </a:rPr>
              <a:t>Куту         відповідає  дуга  довжиною </a:t>
            </a:r>
          </a:p>
          <a:p>
            <a:endParaRPr lang="uk-UA">
              <a:latin typeface="Franklin Gothic Book" pitchFamily="34" charset="0"/>
            </a:endParaRPr>
          </a:p>
          <a:p>
            <a:endParaRPr lang="uk-UA">
              <a:latin typeface="Franklin Gothic Book" pitchFamily="34" charset="0"/>
            </a:endParaRPr>
          </a:p>
          <a:p>
            <a:endParaRPr lang="uk-UA">
              <a:latin typeface="Franklin Gothic Book" pitchFamily="34" charset="0"/>
            </a:endParaRPr>
          </a:p>
          <a:p>
            <a:r>
              <a:rPr lang="uk-UA">
                <a:latin typeface="Franklin Gothic Book" pitchFamily="34" charset="0"/>
              </a:rPr>
              <a:t>Куту          відповідає  дуга довжиною  </a:t>
            </a:r>
            <a:endParaRPr lang="ru-RU">
              <a:latin typeface="Franklin Gothic Book" pitchFamily="34" charset="0"/>
            </a:endParaRPr>
          </a:p>
        </p:txBody>
      </p:sp>
      <p:sp>
        <p:nvSpPr>
          <p:cNvPr id="57350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sp>
        <p:nvSpPr>
          <p:cNvPr id="57351" name="Rectangle 6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735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sp>
        <p:nvSpPr>
          <p:cNvPr id="57353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sp>
        <p:nvSpPr>
          <p:cNvPr id="5735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57355" name="Picture 1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85875" y="3500438"/>
            <a:ext cx="285750" cy="407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35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57357" name="Picture 1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25" y="3429000"/>
            <a:ext cx="714375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358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57359" name="Picture 1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57313" y="4500563"/>
            <a:ext cx="357187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360" name="Rectangle 17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7361" name="Rectangle 1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57362" name="Picture 18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6313" y="4429125"/>
            <a:ext cx="1357312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363" name="Rectangle 20"/>
          <p:cNvSpPr>
            <a:spLocks noChangeArrowheads="1"/>
          </p:cNvSpPr>
          <p:nvPr/>
        </p:nvSpPr>
        <p:spPr bwMode="auto">
          <a:xfrm>
            <a:off x="0" y="8001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7364" name="Rectangle 2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100" i="1">
                <a:latin typeface="Calibri" pitchFamily="34" charset="0"/>
                <a:cs typeface="Times New Roman" pitchFamily="18" charset="0"/>
              </a:rPr>
              <a:t> </a:t>
            </a:r>
            <a:endParaRPr lang="en-US"/>
          </a:p>
        </p:txBody>
      </p:sp>
      <p:pic>
        <p:nvPicPr>
          <p:cNvPr id="57365" name="Picture 21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57813" y="1857375"/>
            <a:ext cx="1411287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366" name="Rectangle 23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7367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57368" name="Picture 24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86438" y="2643188"/>
            <a:ext cx="4572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i="1" dirty="0" smtClean="0"/>
              <a:t>                                </a:t>
            </a:r>
            <a:r>
              <a:rPr lang="uk-UA" i="1" dirty="0" smtClean="0"/>
              <a:t>Радіанна міра кута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smtClean="0"/>
              <a:t>                                  </a:t>
            </a:r>
            <a:r>
              <a:rPr lang="uk-UA" sz="2000" b="1" i="1" smtClean="0"/>
              <a:t>Радіанною мірою кута</a:t>
            </a:r>
            <a:r>
              <a:rPr lang="uk-UA" sz="2000" i="1" smtClean="0"/>
              <a:t>  називається       </a:t>
            </a:r>
          </a:p>
          <a:p>
            <a:pPr eaLnBrk="1" hangingPunct="1">
              <a:buFont typeface="Wingdings 2" pitchFamily="18" charset="2"/>
              <a:buNone/>
            </a:pPr>
            <a:r>
              <a:rPr lang="uk-UA" sz="2000" i="1" smtClean="0"/>
              <a:t>                                                  відношення довжини відповідної дуги до </a:t>
            </a:r>
          </a:p>
          <a:p>
            <a:pPr eaLnBrk="1" hangingPunct="1">
              <a:buFont typeface="Wingdings 2" pitchFamily="18" charset="2"/>
              <a:buNone/>
            </a:pPr>
            <a:endParaRPr lang="uk-UA" sz="2000" i="1" smtClean="0"/>
          </a:p>
          <a:p>
            <a:pPr eaLnBrk="1" hangingPunct="1">
              <a:buFont typeface="Wingdings 2" pitchFamily="18" charset="2"/>
              <a:buNone/>
            </a:pPr>
            <a:r>
              <a:rPr lang="uk-UA" sz="2000" i="1" smtClean="0"/>
              <a:t>                                                  радіуса кола: </a:t>
            </a:r>
          </a:p>
          <a:p>
            <a:pPr eaLnBrk="1" hangingPunct="1">
              <a:buFont typeface="Wingdings 2" pitchFamily="18" charset="2"/>
              <a:buNone/>
            </a:pPr>
            <a:endParaRPr lang="en-US" sz="2000" i="1" smtClean="0"/>
          </a:p>
          <a:p>
            <a:pPr eaLnBrk="1" hangingPunct="1">
              <a:buFont typeface="Wingdings 2" pitchFamily="18" charset="2"/>
              <a:buNone/>
            </a:pPr>
            <a:r>
              <a:rPr lang="uk-UA" sz="2000" i="1" smtClean="0"/>
              <a:t>                                                      Одиницею радіанної міри кутів є </a:t>
            </a:r>
            <a:r>
              <a:rPr lang="uk-UA" sz="2000" b="1" i="1" smtClean="0"/>
              <a:t>радіан.</a:t>
            </a:r>
          </a:p>
          <a:p>
            <a:pPr eaLnBrk="1" hangingPunct="1">
              <a:buFont typeface="Wingdings 2" pitchFamily="18" charset="2"/>
              <a:buNone/>
            </a:pPr>
            <a:r>
              <a:rPr lang="uk-UA" sz="2000" b="1" i="1" smtClean="0"/>
              <a:t>                                                      Кут  один радіан </a:t>
            </a:r>
            <a:r>
              <a:rPr lang="uk-UA" sz="2000" i="1" smtClean="0"/>
              <a:t>– це кут, довжина дуги якого </a:t>
            </a:r>
          </a:p>
          <a:p>
            <a:pPr eaLnBrk="1" hangingPunct="1">
              <a:buFont typeface="Wingdings 2" pitchFamily="18" charset="2"/>
              <a:buNone/>
            </a:pPr>
            <a:r>
              <a:rPr lang="uk-UA" sz="2000" i="1" smtClean="0"/>
              <a:t>                                                   дорівнює радіусу.</a:t>
            </a:r>
          </a:p>
          <a:p>
            <a:pPr eaLnBrk="1" hangingPunct="1">
              <a:buFont typeface="Wingdings 2" pitchFamily="18" charset="2"/>
              <a:buNone/>
            </a:pPr>
            <a:r>
              <a:rPr lang="uk-UA" sz="2000" i="1" smtClean="0"/>
              <a:t>      </a:t>
            </a:r>
          </a:p>
          <a:p>
            <a:pPr eaLnBrk="1" hangingPunct="1">
              <a:buFont typeface="Wingdings 2" pitchFamily="18" charset="2"/>
              <a:buNone/>
            </a:pPr>
            <a:r>
              <a:rPr lang="uk-UA" sz="2000" i="1" smtClean="0"/>
              <a:t>                                                       Радіанну міру  кута дістають з градусної  </a:t>
            </a:r>
          </a:p>
          <a:p>
            <a:pPr eaLnBrk="1" hangingPunct="1">
              <a:buFont typeface="Wingdings 2" pitchFamily="18" charset="2"/>
              <a:buNone/>
            </a:pPr>
            <a:r>
              <a:rPr lang="uk-UA" sz="2000" i="1" smtClean="0"/>
              <a:t>                                                   множенням на             .</a:t>
            </a:r>
            <a:endParaRPr lang="ru-RU" b="1" smtClean="0"/>
          </a:p>
        </p:txBody>
      </p:sp>
      <p:sp>
        <p:nvSpPr>
          <p:cNvPr id="4" name="Овал 3"/>
          <p:cNvSpPr/>
          <p:nvPr/>
        </p:nvSpPr>
        <p:spPr>
          <a:xfrm>
            <a:off x="642938" y="1857375"/>
            <a:ext cx="2643187" cy="2643188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9" name="Прямая соединительная линия 8"/>
          <p:cNvCxnSpPr>
            <a:endCxn id="4" idx="7"/>
          </p:cNvCxnSpPr>
          <p:nvPr/>
        </p:nvCxnSpPr>
        <p:spPr>
          <a:xfrm rot="5400000" flipH="1" flipV="1">
            <a:off x="2000250" y="2244725"/>
            <a:ext cx="898525" cy="898525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000250" y="3143250"/>
            <a:ext cx="1214438" cy="35718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374" name="TextBox 11"/>
          <p:cNvSpPr txBox="1">
            <a:spLocks noChangeArrowheads="1"/>
          </p:cNvSpPr>
          <p:nvPr/>
        </p:nvSpPr>
        <p:spPr bwMode="auto">
          <a:xfrm>
            <a:off x="2071688" y="2286000"/>
            <a:ext cx="285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Franklin Gothic Book" pitchFamily="34" charset="0"/>
              </a:rPr>
              <a:t>R</a:t>
            </a:r>
            <a:endParaRPr lang="ru-RU">
              <a:latin typeface="Franklin Gothic Book" pitchFamily="34" charset="0"/>
            </a:endParaRPr>
          </a:p>
        </p:txBody>
      </p:sp>
      <p:sp>
        <p:nvSpPr>
          <p:cNvPr id="58375" name="TextBox 12"/>
          <p:cNvSpPr txBox="1">
            <a:spLocks noChangeArrowheads="1"/>
          </p:cNvSpPr>
          <p:nvPr/>
        </p:nvSpPr>
        <p:spPr bwMode="auto">
          <a:xfrm>
            <a:off x="1643063" y="2928938"/>
            <a:ext cx="285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Franklin Gothic Book" pitchFamily="34" charset="0"/>
              </a:rPr>
              <a:t>O</a:t>
            </a:r>
            <a:endParaRPr lang="ru-RU">
              <a:latin typeface="Franklin Gothic Book" pitchFamily="34" charset="0"/>
            </a:endParaRPr>
          </a:p>
        </p:txBody>
      </p:sp>
      <p:sp>
        <p:nvSpPr>
          <p:cNvPr id="58376" name="TextBox 13"/>
          <p:cNvSpPr txBox="1">
            <a:spLocks noChangeArrowheads="1"/>
          </p:cNvSpPr>
          <p:nvPr/>
        </p:nvSpPr>
        <p:spPr bwMode="auto">
          <a:xfrm>
            <a:off x="2857500" y="1857375"/>
            <a:ext cx="428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Franklin Gothic Book" pitchFamily="34" charset="0"/>
              </a:rPr>
              <a:t>A</a:t>
            </a:r>
            <a:endParaRPr lang="ru-RU">
              <a:latin typeface="Franklin Gothic Book" pitchFamily="34" charset="0"/>
            </a:endParaRPr>
          </a:p>
        </p:txBody>
      </p:sp>
      <p:sp>
        <p:nvSpPr>
          <p:cNvPr id="58377" name="TextBox 14"/>
          <p:cNvSpPr txBox="1">
            <a:spLocks noChangeArrowheads="1"/>
          </p:cNvSpPr>
          <p:nvPr/>
        </p:nvSpPr>
        <p:spPr bwMode="auto">
          <a:xfrm>
            <a:off x="3214688" y="3429000"/>
            <a:ext cx="5000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Franklin Gothic Book" pitchFamily="34" charset="0"/>
              </a:rPr>
              <a:t>B</a:t>
            </a:r>
            <a:endParaRPr lang="ru-RU">
              <a:latin typeface="Franklin Gothic Book" pitchFamily="34" charset="0"/>
            </a:endParaRPr>
          </a:p>
        </p:txBody>
      </p:sp>
      <p:sp>
        <p:nvSpPr>
          <p:cNvPr id="20" name="Дуга 19"/>
          <p:cNvSpPr/>
          <p:nvPr/>
        </p:nvSpPr>
        <p:spPr>
          <a:xfrm rot="1836957">
            <a:off x="1865313" y="2936875"/>
            <a:ext cx="428625" cy="428625"/>
          </a:xfrm>
          <a:prstGeom prst="arc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8379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58380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57438" y="2928938"/>
            <a:ext cx="2381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81" name="Rectangle 3"/>
          <p:cNvSpPr>
            <a:spLocks noChangeArrowheads="1"/>
          </p:cNvSpPr>
          <p:nvPr/>
        </p:nvSpPr>
        <p:spPr bwMode="auto">
          <a:xfrm>
            <a:off x="0" y="7620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8382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0688" y="5429250"/>
            <a:ext cx="428625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84" name="Rectangle 6"/>
          <p:cNvSpPr>
            <a:spLocks noChangeArrowheads="1"/>
          </p:cNvSpPr>
          <p:nvPr/>
        </p:nvSpPr>
        <p:spPr bwMode="auto">
          <a:xfrm>
            <a:off x="0" y="7715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8385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16391" name="Picture 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43563" y="4786313"/>
            <a:ext cx="1214437" cy="31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87" name="Rectangle 9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8388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58389" name="Picture 10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0688" y="2786063"/>
            <a:ext cx="1133475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90" name="Rectangle 12"/>
          <p:cNvSpPr>
            <a:spLocks noChangeArrowheads="1"/>
          </p:cNvSpPr>
          <p:nvPr/>
        </p:nvSpPr>
        <p:spPr bwMode="auto">
          <a:xfrm>
            <a:off x="0" y="10191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3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3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3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3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3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i="1" dirty="0" smtClean="0"/>
              <a:t>                 Площа круга та його частин</a:t>
            </a:r>
            <a:endParaRPr lang="ru-RU" i="1" dirty="0"/>
          </a:p>
        </p:txBody>
      </p:sp>
      <p:pic>
        <p:nvPicPr>
          <p:cNvPr id="593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14438" y="4071938"/>
            <a:ext cx="1785937" cy="1757362"/>
          </a:xfrm>
        </p:spPr>
      </p:pic>
      <p:pic>
        <p:nvPicPr>
          <p:cNvPr id="5939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4357688"/>
            <a:ext cx="1500187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214438" y="1571625"/>
            <a:ext cx="1785937" cy="18573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1428750" y="1928813"/>
            <a:ext cx="1428750" cy="1285875"/>
          </a:xfrm>
          <a:prstGeom prst="ellipse">
            <a:avLst/>
          </a:prstGeom>
          <a:solidFill>
            <a:srgbClr val="00B0F0">
              <a:alpha val="38000"/>
            </a:srgbClr>
          </a:solidFill>
          <a:ln>
            <a:solidFill>
              <a:schemeClr val="tx1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9" name="Прямая соединительная линия 8"/>
          <p:cNvCxnSpPr>
            <a:endCxn id="7" idx="7"/>
          </p:cNvCxnSpPr>
          <p:nvPr/>
        </p:nvCxnSpPr>
        <p:spPr>
          <a:xfrm flipV="1">
            <a:off x="2143125" y="2117725"/>
            <a:ext cx="504825" cy="45402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399" name="TextBox 9"/>
          <p:cNvSpPr txBox="1">
            <a:spLocks noChangeArrowheads="1"/>
          </p:cNvSpPr>
          <p:nvPr/>
        </p:nvSpPr>
        <p:spPr bwMode="auto">
          <a:xfrm>
            <a:off x="2071688" y="2071688"/>
            <a:ext cx="2143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i="1">
                <a:latin typeface="Franklin Gothic Book" pitchFamily="34" charset="0"/>
              </a:rPr>
              <a:t>R</a:t>
            </a:r>
            <a:endParaRPr lang="ru-RU" i="1">
              <a:latin typeface="Franklin Gothic Book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572000" y="2214563"/>
            <a:ext cx="1571625" cy="7858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940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59402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29188" y="2428875"/>
            <a:ext cx="81915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403" name="Rectangle 6"/>
          <p:cNvSpPr>
            <a:spLocks noChangeArrowheads="1"/>
          </p:cNvSpPr>
          <p:nvPr/>
        </p:nvSpPr>
        <p:spPr bwMode="auto">
          <a:xfrm>
            <a:off x="0" y="771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18585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sz="2400" dirty="0" smtClean="0"/>
              <a:t>                                  </a:t>
            </a:r>
            <a:r>
              <a:rPr lang="uk-UA" sz="2400" i="1" dirty="0" smtClean="0">
                <a:solidFill>
                  <a:schemeClr val="tx1"/>
                </a:solidFill>
              </a:rPr>
              <a:t>Урок 4.</a:t>
            </a:r>
            <a:r>
              <a:rPr lang="uk-UA" sz="2400" i="1" dirty="0" smtClean="0"/>
              <a:t> </a:t>
            </a:r>
            <a:r>
              <a:rPr lang="uk-UA" sz="3200" i="1" dirty="0" err="1" smtClean="0"/>
              <a:t>розвязування</a:t>
            </a:r>
            <a:r>
              <a:rPr lang="uk-UA" sz="3200" i="1" dirty="0" smtClean="0"/>
              <a:t> задач.</a:t>
            </a:r>
            <a:br>
              <a:rPr lang="uk-UA" sz="3200" i="1" dirty="0" smtClean="0"/>
            </a:br>
            <a:r>
              <a:rPr lang="uk-UA" sz="3200" i="1" dirty="0" smtClean="0"/>
              <a:t>       Самостійна робота </a:t>
            </a:r>
            <a:br>
              <a:rPr lang="uk-UA" sz="3200" i="1" dirty="0" smtClean="0"/>
            </a:br>
            <a:endParaRPr lang="ru-RU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sz="4000" dirty="0" smtClean="0"/>
              <a:t>Які</a:t>
            </a:r>
            <a:r>
              <a:rPr lang="ru-RU" sz="4000" dirty="0" smtClean="0"/>
              <a:t> </a:t>
            </a:r>
            <a:r>
              <a:rPr lang="ru-RU" sz="4000" dirty="0" err="1" smtClean="0"/>
              <a:t>величини</a:t>
            </a:r>
            <a:r>
              <a:rPr lang="ru-RU" sz="4000" dirty="0" smtClean="0"/>
              <a:t> </a:t>
            </a:r>
            <a:r>
              <a:rPr lang="ru-RU" sz="4000" dirty="0" err="1" smtClean="0"/>
              <a:t>можна</a:t>
            </a:r>
            <a:r>
              <a:rPr lang="ru-RU" sz="4000" dirty="0" smtClean="0"/>
              <a:t>  </a:t>
            </a:r>
            <a:r>
              <a:rPr lang="ru-RU" sz="4000" dirty="0" err="1" smtClean="0"/>
              <a:t>обчислити</a:t>
            </a:r>
            <a:r>
              <a:rPr lang="ru-RU" sz="4000" dirty="0" smtClean="0"/>
              <a:t> за </a:t>
            </a:r>
            <a:r>
              <a:rPr lang="ru-RU" sz="4000" dirty="0" err="1" smtClean="0"/>
              <a:t>наступними</a:t>
            </a:r>
            <a:r>
              <a:rPr lang="ru-RU" sz="4000" dirty="0" smtClean="0"/>
              <a:t> формулами:</a:t>
            </a:r>
          </a:p>
        </p:txBody>
      </p:sp>
      <p:graphicFrame>
        <p:nvGraphicFramePr>
          <p:cNvPr id="4099" name="Object 3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323850" y="2133600"/>
          <a:ext cx="1150938" cy="700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188" name="Формула" r:id="rId3" imgW="291960" imgH="177480" progId="Equation.3">
                  <p:embed/>
                </p:oleObj>
              </mc:Choice>
              <mc:Fallback>
                <p:oleObj name="Формула" r:id="rId3" imgW="291960" imgH="17748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850" y="2133600"/>
                        <a:ext cx="1150938" cy="700088"/>
                      </a:xfrm>
                      <a:prstGeom prst="rect">
                        <a:avLst/>
                      </a:prstGeom>
                      <a:solidFill>
                        <a:srgbClr val="CCFF66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0" name="Object 4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6300788" y="1776413"/>
          <a:ext cx="2303462" cy="1382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189" name="Формула" r:id="rId5" imgW="698400" imgH="419040" progId="Equation.3">
                  <p:embed/>
                </p:oleObj>
              </mc:Choice>
              <mc:Fallback>
                <p:oleObj name="Формула" r:id="rId5" imgW="698400" imgH="41904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00788" y="1776413"/>
                        <a:ext cx="2303462" cy="1382712"/>
                      </a:xfrm>
                      <a:prstGeom prst="rect">
                        <a:avLst/>
                      </a:prstGeom>
                      <a:solidFill>
                        <a:srgbClr val="CCFF66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1" name="Object 5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539750" y="3500438"/>
          <a:ext cx="2160588" cy="1217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190" name="Формула" r:id="rId7" imgW="698400" imgH="393480" progId="Equation.3">
                  <p:embed/>
                </p:oleObj>
              </mc:Choice>
              <mc:Fallback>
                <p:oleObj name="Формула" r:id="rId7" imgW="698400" imgH="39348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750" y="3500438"/>
                        <a:ext cx="2160588" cy="1217612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2" name="Object 6"/>
          <p:cNvGraphicFramePr>
            <a:graphicFrameLocks noChangeAspect="1"/>
          </p:cNvGraphicFramePr>
          <p:nvPr/>
        </p:nvGraphicFramePr>
        <p:xfrm>
          <a:off x="1979613" y="1700213"/>
          <a:ext cx="1655762" cy="1554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191" name="Формула" r:id="rId9" imgW="419040" imgH="393480" progId="Equation.3">
                  <p:embed/>
                </p:oleObj>
              </mc:Choice>
              <mc:Fallback>
                <p:oleObj name="Формула" r:id="rId9" imgW="419040" imgH="39348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613" y="1700213"/>
                        <a:ext cx="1655762" cy="1554162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3" name="Object 7"/>
          <p:cNvGraphicFramePr>
            <a:graphicFrameLocks noGrp="1" noChangeAspect="1"/>
          </p:cNvGraphicFramePr>
          <p:nvPr>
            <p:ph sz="quarter" idx="4"/>
          </p:nvPr>
        </p:nvGraphicFramePr>
        <p:xfrm>
          <a:off x="4211638" y="1989138"/>
          <a:ext cx="1104900" cy="909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192" name="Формула" r:id="rId11" imgW="215640" imgH="177480" progId="Equation.3">
                  <p:embed/>
                </p:oleObj>
              </mc:Choice>
              <mc:Fallback>
                <p:oleObj name="Формула" r:id="rId11" imgW="215640" imgH="17748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1638" y="1989138"/>
                        <a:ext cx="1104900" cy="909637"/>
                      </a:xfrm>
                      <a:prstGeom prst="rect">
                        <a:avLst/>
                      </a:prstGeom>
                      <a:solidFill>
                        <a:srgbClr val="FF99FF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4" name="Object 8"/>
          <p:cNvGraphicFramePr>
            <a:graphicFrameLocks noChangeAspect="1"/>
          </p:cNvGraphicFramePr>
          <p:nvPr/>
        </p:nvGraphicFramePr>
        <p:xfrm>
          <a:off x="3563938" y="3500438"/>
          <a:ext cx="2305050" cy="1289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193" name="Формула" r:id="rId13" imgW="749160" imgH="419040" progId="Equation.3">
                  <p:embed/>
                </p:oleObj>
              </mc:Choice>
              <mc:Fallback>
                <p:oleObj name="Формула" r:id="rId13" imgW="749160" imgH="41904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3938" y="3500438"/>
                        <a:ext cx="2305050" cy="1289050"/>
                      </a:xfrm>
                      <a:prstGeom prst="rect">
                        <a:avLst/>
                      </a:prstGeom>
                      <a:solidFill>
                        <a:srgbClr val="FF99FF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5" name="Object 9"/>
          <p:cNvGraphicFramePr>
            <a:graphicFrameLocks noChangeAspect="1"/>
          </p:cNvGraphicFramePr>
          <p:nvPr/>
        </p:nvGraphicFramePr>
        <p:xfrm>
          <a:off x="3779838" y="5013325"/>
          <a:ext cx="1871662" cy="1470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194" name="Формула" r:id="rId15" imgW="533160" imgH="419040" progId="Equation.3">
                  <p:embed/>
                </p:oleObj>
              </mc:Choice>
              <mc:Fallback>
                <p:oleObj name="Формула" r:id="rId15" imgW="533160" imgH="41904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9838" y="5013325"/>
                        <a:ext cx="1871662" cy="1470025"/>
                      </a:xfrm>
                      <a:prstGeom prst="rect">
                        <a:avLst/>
                      </a:prstGeom>
                      <a:solidFill>
                        <a:srgbClr val="CCFF66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6" name="Object 10"/>
          <p:cNvGraphicFramePr>
            <a:graphicFrameLocks noChangeAspect="1"/>
          </p:cNvGraphicFramePr>
          <p:nvPr/>
        </p:nvGraphicFramePr>
        <p:xfrm>
          <a:off x="684213" y="5157788"/>
          <a:ext cx="1728787" cy="1306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195" name="Формула" r:id="rId17" imgW="520560" imgH="393480" progId="Equation.3">
                  <p:embed/>
                </p:oleObj>
              </mc:Choice>
              <mc:Fallback>
                <p:oleObj name="Формула" r:id="rId17" imgW="520560" imgH="39348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4213" y="5157788"/>
                        <a:ext cx="1728787" cy="1306512"/>
                      </a:xfrm>
                      <a:prstGeom prst="rect">
                        <a:avLst/>
                      </a:prstGeom>
                      <a:solidFill>
                        <a:srgbClr val="FF99FF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7" name="Object 11"/>
          <p:cNvGraphicFramePr>
            <a:graphicFrameLocks noChangeAspect="1"/>
          </p:cNvGraphicFramePr>
          <p:nvPr/>
        </p:nvGraphicFramePr>
        <p:xfrm>
          <a:off x="6877050" y="3573463"/>
          <a:ext cx="1295400" cy="985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196" name="Формула" r:id="rId19" imgW="266400" imgH="203040" progId="Equation.3">
                  <p:embed/>
                </p:oleObj>
              </mc:Choice>
              <mc:Fallback>
                <p:oleObj name="Формула" r:id="rId19" imgW="266400" imgH="20304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77050" y="3573463"/>
                        <a:ext cx="1295400" cy="985837"/>
                      </a:xfrm>
                      <a:prstGeom prst="rect">
                        <a:avLst/>
                      </a:prstGeom>
                      <a:solidFill>
                        <a:srgbClr val="CCFF66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8" name="Object 12"/>
          <p:cNvGraphicFramePr>
            <a:graphicFrameLocks noChangeAspect="1"/>
          </p:cNvGraphicFramePr>
          <p:nvPr/>
        </p:nvGraphicFramePr>
        <p:xfrm>
          <a:off x="6877050" y="5013325"/>
          <a:ext cx="1079500" cy="1484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197" name="Формула" r:id="rId21" imgW="304560" imgH="419040" progId="Equation.3">
                  <p:embed/>
                </p:oleObj>
              </mc:Choice>
              <mc:Fallback>
                <p:oleObj name="Формула" r:id="rId21" imgW="304560" imgH="41904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77050" y="5013325"/>
                        <a:ext cx="1079500" cy="1484313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Прямоугольник 39"/>
          <p:cNvSpPr/>
          <p:nvPr/>
        </p:nvSpPr>
        <p:spPr>
          <a:xfrm>
            <a:off x="7000875" y="5143500"/>
            <a:ext cx="1143000" cy="9286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1000125" y="4714875"/>
            <a:ext cx="1428750" cy="1285875"/>
          </a:xfrm>
          <a:prstGeom prst="rect">
            <a:avLst/>
          </a:prstGeom>
          <a:solidFill>
            <a:srgbClr val="FF0000">
              <a:alpha val="6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4071938" y="4714875"/>
            <a:ext cx="1143000" cy="714375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5929313" y="3357563"/>
            <a:ext cx="1143000" cy="1357312"/>
          </a:xfrm>
          <a:prstGeom prst="rect">
            <a:avLst/>
          </a:prstGeom>
          <a:solidFill>
            <a:srgbClr val="00B0F0">
              <a:alpha val="7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2357438" y="3071813"/>
            <a:ext cx="1071562" cy="1285875"/>
          </a:xfrm>
          <a:prstGeom prst="rect">
            <a:avLst/>
          </a:prstGeom>
          <a:solidFill>
            <a:srgbClr val="7030A0">
              <a:alpha val="5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7286625" y="2000250"/>
            <a:ext cx="1214438" cy="928688"/>
          </a:xfrm>
          <a:prstGeom prst="rect">
            <a:avLst/>
          </a:prstGeom>
          <a:solidFill>
            <a:srgbClr val="FF00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4286250" y="2000250"/>
            <a:ext cx="1214438" cy="142875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714375" y="2214563"/>
            <a:ext cx="1214438" cy="1571625"/>
          </a:xfrm>
          <a:prstGeom prst="rect">
            <a:avLst/>
          </a:prstGeom>
          <a:solidFill>
            <a:srgbClr val="92D050">
              <a:alpha val="8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36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sz="4000" i="1" dirty="0" smtClean="0"/>
              <a:t>Які</a:t>
            </a:r>
            <a:r>
              <a:rPr lang="ru-RU" sz="4000" i="1" dirty="0" smtClean="0"/>
              <a:t> </a:t>
            </a:r>
            <a:r>
              <a:rPr lang="ru-RU" sz="4000" i="1" dirty="0" err="1" smtClean="0"/>
              <a:t>величини</a:t>
            </a:r>
            <a:r>
              <a:rPr lang="ru-RU" sz="4000" i="1" dirty="0" smtClean="0"/>
              <a:t> </a:t>
            </a:r>
            <a:r>
              <a:rPr lang="ru-RU" sz="4000" i="1" dirty="0" err="1" smtClean="0"/>
              <a:t>можна</a:t>
            </a:r>
            <a:r>
              <a:rPr lang="ru-RU" sz="4000" i="1" dirty="0" smtClean="0"/>
              <a:t>  </a:t>
            </a:r>
            <a:r>
              <a:rPr lang="ru-RU" sz="4000" i="1" dirty="0" err="1" smtClean="0"/>
              <a:t>обчислити</a:t>
            </a:r>
            <a:r>
              <a:rPr lang="ru-RU" sz="4000" i="1" dirty="0" smtClean="0"/>
              <a:t> за </a:t>
            </a:r>
            <a:r>
              <a:rPr lang="ru-RU" sz="4000" i="1" dirty="0" err="1" smtClean="0"/>
              <a:t>наступними</a:t>
            </a:r>
            <a:r>
              <a:rPr lang="ru-RU" sz="4000" i="1" dirty="0" smtClean="0"/>
              <a:t> формулами:</a:t>
            </a:r>
          </a:p>
        </p:txBody>
      </p:sp>
      <p:sp>
        <p:nvSpPr>
          <p:cNvPr id="63498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51212" name="Picture 1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50" y="2286000"/>
            <a:ext cx="785813" cy="117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500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51214" name="Picture 1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0313" y="3214688"/>
            <a:ext cx="714375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502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51216" name="Picture 16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00563" y="2143125"/>
            <a:ext cx="714375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504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51218" name="Picture 18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72188" y="3357563"/>
            <a:ext cx="785812" cy="1179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506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51220" name="Picture 20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58063" y="2071688"/>
            <a:ext cx="893762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508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51222" name="Picture 22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8" y="4714875"/>
            <a:ext cx="500062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510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51224" name="Picture 24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20800" y="4857750"/>
            <a:ext cx="750888" cy="90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512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51226" name="Picture 26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72313" y="5214938"/>
            <a:ext cx="100012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1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1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1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51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51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51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51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51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39" grpId="0" animBg="1"/>
      <p:bldP spid="38" grpId="0" animBg="1"/>
      <p:bldP spid="37" grpId="0" animBg="1"/>
      <p:bldP spid="36" grpId="0" animBg="1"/>
      <p:bldP spid="35" grpId="0" animBg="1"/>
      <p:bldP spid="34" grpId="0" animBg="1"/>
      <p:bldP spid="33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Содержимое 2"/>
          <p:cNvSpPr>
            <a:spLocks noGrp="1"/>
          </p:cNvSpPr>
          <p:nvPr>
            <p:ph idx="1"/>
          </p:nvPr>
        </p:nvSpPr>
        <p:spPr>
          <a:xfrm>
            <a:off x="4572000" y="2857500"/>
            <a:ext cx="4114800" cy="1357313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uk-UA" sz="2400" smtClean="0">
                <a:solidFill>
                  <a:schemeClr val="tx1"/>
                </a:solidFill>
              </a:rPr>
              <a:t>          Радіус кола 3 см. Знайти довжину  дуги АВ  та  площу сектора АОВ.</a:t>
            </a:r>
            <a:endParaRPr lang="ru-RU" sz="2400" smtClean="0">
              <a:solidFill>
                <a:schemeClr val="tx1"/>
              </a:solidFill>
            </a:endParaRPr>
          </a:p>
        </p:txBody>
      </p:sp>
      <p:sp>
        <p:nvSpPr>
          <p:cNvPr id="64514" name="TextBox 16"/>
          <p:cNvSpPr txBox="1">
            <a:spLocks noChangeArrowheads="1"/>
          </p:cNvSpPr>
          <p:nvPr/>
        </p:nvSpPr>
        <p:spPr bwMode="auto">
          <a:xfrm>
            <a:off x="642938" y="2786063"/>
            <a:ext cx="285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>
                <a:latin typeface="Franklin Gothic Book" pitchFamily="34" charset="0"/>
              </a:rPr>
              <a:t>А</a:t>
            </a:r>
            <a:endParaRPr lang="ru-RU">
              <a:latin typeface="Franklin Gothic Book" pitchFamily="34" charset="0"/>
            </a:endParaRPr>
          </a:p>
        </p:txBody>
      </p:sp>
      <p:sp>
        <p:nvSpPr>
          <p:cNvPr id="64515" name="TextBox 17"/>
          <p:cNvSpPr txBox="1">
            <a:spLocks noChangeArrowheads="1"/>
          </p:cNvSpPr>
          <p:nvPr/>
        </p:nvSpPr>
        <p:spPr bwMode="auto">
          <a:xfrm>
            <a:off x="3571875" y="2643188"/>
            <a:ext cx="285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>
                <a:latin typeface="Franklin Gothic Book" pitchFamily="34" charset="0"/>
              </a:rPr>
              <a:t>В</a:t>
            </a:r>
            <a:endParaRPr lang="ru-RU">
              <a:latin typeface="Franklin Gothic Book" pitchFamily="34" charset="0"/>
            </a:endParaRPr>
          </a:p>
        </p:txBody>
      </p:sp>
      <p:sp>
        <p:nvSpPr>
          <p:cNvPr id="64516" name="TextBox 18"/>
          <p:cNvSpPr txBox="1">
            <a:spLocks noChangeArrowheads="1"/>
          </p:cNvSpPr>
          <p:nvPr/>
        </p:nvSpPr>
        <p:spPr bwMode="auto">
          <a:xfrm>
            <a:off x="2071688" y="3786188"/>
            <a:ext cx="3571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>
                <a:latin typeface="Franklin Gothic Book" pitchFamily="34" charset="0"/>
              </a:rPr>
              <a:t>О</a:t>
            </a:r>
            <a:endParaRPr lang="ru-RU">
              <a:latin typeface="Franklin Gothic Book" pitchFamily="34" charset="0"/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785813" y="2286000"/>
            <a:ext cx="3000375" cy="300037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>
            <a:off x="928688" y="3143250"/>
            <a:ext cx="1357312" cy="64293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V="1">
            <a:off x="2286000" y="3071813"/>
            <a:ext cx="1285875" cy="71437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52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64521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25" y="3429000"/>
            <a:ext cx="392113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sz="2400" i="1" dirty="0" smtClean="0"/>
              <a:t>Знайти  кількість  сторін </a:t>
            </a:r>
            <a:r>
              <a:rPr lang="en-US" sz="2400" i="1" dirty="0" smtClean="0"/>
              <a:t> </a:t>
            </a:r>
            <a:r>
              <a:rPr lang="uk-UA" sz="2400" i="1" dirty="0" smtClean="0"/>
              <a:t>правильного  многокутника</a:t>
            </a:r>
            <a:endParaRPr lang="ru-RU" sz="2400" i="1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16200000" flipH="1">
            <a:off x="642937" y="3857626"/>
            <a:ext cx="785813" cy="78581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1428750" y="4643438"/>
            <a:ext cx="1143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 flipH="1" flipV="1">
            <a:off x="2571750" y="3929063"/>
            <a:ext cx="714375" cy="71437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857250" y="3500438"/>
            <a:ext cx="1714500" cy="5715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16200000" flipH="1">
            <a:off x="1428750" y="3500438"/>
            <a:ext cx="1714500" cy="5715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572000" y="2286000"/>
            <a:ext cx="1071563" cy="9286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5643563" y="3214688"/>
            <a:ext cx="142875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5400000" flipH="1" flipV="1">
            <a:off x="7072313" y="2286000"/>
            <a:ext cx="928688" cy="92868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16200000" flipH="1">
            <a:off x="4464844" y="4679157"/>
            <a:ext cx="928687" cy="85725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5357813" y="5572125"/>
            <a:ext cx="2500312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5400000" flipH="1" flipV="1">
            <a:off x="6715125" y="4643438"/>
            <a:ext cx="1000125" cy="85725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549" name="TextBox 29"/>
          <p:cNvSpPr txBox="1">
            <a:spLocks noChangeArrowheads="1"/>
          </p:cNvSpPr>
          <p:nvPr/>
        </p:nvSpPr>
        <p:spPr bwMode="auto">
          <a:xfrm>
            <a:off x="1857375" y="2500313"/>
            <a:ext cx="285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>
                <a:latin typeface="Franklin Gothic Book" pitchFamily="34" charset="0"/>
              </a:rPr>
              <a:t>О</a:t>
            </a:r>
            <a:endParaRPr lang="ru-RU">
              <a:latin typeface="Franklin Gothic Book" pitchFamily="34" charset="0"/>
            </a:endParaRPr>
          </a:p>
        </p:txBody>
      </p:sp>
      <p:sp>
        <p:nvSpPr>
          <p:cNvPr id="65550" name="TextBox 30"/>
          <p:cNvSpPr txBox="1">
            <a:spLocks noChangeArrowheads="1"/>
          </p:cNvSpPr>
          <p:nvPr/>
        </p:nvSpPr>
        <p:spPr bwMode="auto">
          <a:xfrm>
            <a:off x="1071563" y="4643438"/>
            <a:ext cx="285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>
                <a:latin typeface="Franklin Gothic Book" pitchFamily="34" charset="0"/>
              </a:rPr>
              <a:t>А</a:t>
            </a:r>
            <a:endParaRPr lang="ru-RU">
              <a:latin typeface="Franklin Gothic Book" pitchFamily="34" charset="0"/>
            </a:endParaRPr>
          </a:p>
        </p:txBody>
      </p:sp>
      <p:sp>
        <p:nvSpPr>
          <p:cNvPr id="65551" name="TextBox 31"/>
          <p:cNvSpPr txBox="1">
            <a:spLocks noChangeArrowheads="1"/>
          </p:cNvSpPr>
          <p:nvPr/>
        </p:nvSpPr>
        <p:spPr bwMode="auto">
          <a:xfrm>
            <a:off x="2571750" y="4643438"/>
            <a:ext cx="285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>
                <a:latin typeface="Franklin Gothic Book" pitchFamily="34" charset="0"/>
              </a:rPr>
              <a:t>В</a:t>
            </a:r>
            <a:endParaRPr lang="ru-RU">
              <a:latin typeface="Franklin Gothic Book" pitchFamily="34" charset="0"/>
            </a:endParaRPr>
          </a:p>
        </p:txBody>
      </p:sp>
      <p:sp>
        <p:nvSpPr>
          <p:cNvPr id="6555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65553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57375" y="3429000"/>
            <a:ext cx="31432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554" name="TextBox 34"/>
          <p:cNvSpPr txBox="1">
            <a:spLocks noChangeArrowheads="1"/>
          </p:cNvSpPr>
          <p:nvPr/>
        </p:nvSpPr>
        <p:spPr bwMode="auto">
          <a:xfrm>
            <a:off x="5286375" y="3214688"/>
            <a:ext cx="285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>
                <a:latin typeface="Franklin Gothic Book" pitchFamily="34" charset="0"/>
              </a:rPr>
              <a:t>С</a:t>
            </a:r>
            <a:endParaRPr lang="ru-RU">
              <a:latin typeface="Franklin Gothic Book" pitchFamily="34" charset="0"/>
            </a:endParaRPr>
          </a:p>
        </p:txBody>
      </p:sp>
      <p:sp>
        <p:nvSpPr>
          <p:cNvPr id="65555" name="TextBox 35"/>
          <p:cNvSpPr txBox="1">
            <a:spLocks noChangeArrowheads="1"/>
          </p:cNvSpPr>
          <p:nvPr/>
        </p:nvSpPr>
        <p:spPr bwMode="auto">
          <a:xfrm>
            <a:off x="7072313" y="3143250"/>
            <a:ext cx="285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Franklin Gothic Book" pitchFamily="34" charset="0"/>
              </a:rPr>
              <a:t>D</a:t>
            </a:r>
            <a:endParaRPr lang="ru-RU">
              <a:latin typeface="Franklin Gothic Book" pitchFamily="34" charset="0"/>
            </a:endParaRPr>
          </a:p>
        </p:txBody>
      </p:sp>
      <p:sp>
        <p:nvSpPr>
          <p:cNvPr id="6555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65557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37200" y="2857500"/>
            <a:ext cx="392113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558" name="TextBox 38"/>
          <p:cNvSpPr txBox="1">
            <a:spLocks noChangeArrowheads="1"/>
          </p:cNvSpPr>
          <p:nvPr/>
        </p:nvSpPr>
        <p:spPr bwMode="auto">
          <a:xfrm>
            <a:off x="5072063" y="5500688"/>
            <a:ext cx="2143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Franklin Gothic Book" pitchFamily="34" charset="0"/>
              </a:rPr>
              <a:t>K</a:t>
            </a:r>
            <a:endParaRPr lang="ru-RU">
              <a:latin typeface="Franklin Gothic Book" pitchFamily="34" charset="0"/>
            </a:endParaRPr>
          </a:p>
        </p:txBody>
      </p:sp>
      <p:sp>
        <p:nvSpPr>
          <p:cNvPr id="65559" name="TextBox 39"/>
          <p:cNvSpPr txBox="1">
            <a:spLocks noChangeArrowheads="1"/>
          </p:cNvSpPr>
          <p:nvPr/>
        </p:nvSpPr>
        <p:spPr bwMode="auto">
          <a:xfrm>
            <a:off x="6643688" y="5572125"/>
            <a:ext cx="3571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Franklin Gothic Book" pitchFamily="34" charset="0"/>
              </a:rPr>
              <a:t>M</a:t>
            </a:r>
            <a:endParaRPr lang="ru-RU">
              <a:latin typeface="Franklin Gothic Book" pitchFamily="34" charset="0"/>
            </a:endParaRPr>
          </a:p>
        </p:txBody>
      </p:sp>
      <p:sp>
        <p:nvSpPr>
          <p:cNvPr id="65560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65561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72313" y="5286375"/>
            <a:ext cx="300037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sz="2400" i="1" dirty="0" smtClean="0"/>
              <a:t>Знаючи один із елементів</a:t>
            </a:r>
            <a:r>
              <a:rPr lang="en-US" sz="2400" i="1" dirty="0" smtClean="0"/>
              <a:t/>
            </a:r>
            <a:br>
              <a:rPr lang="en-US" sz="2400" i="1" dirty="0" smtClean="0"/>
            </a:br>
            <a:r>
              <a:rPr lang="uk-UA" sz="2400" i="1" dirty="0" smtClean="0"/>
              <a:t>знайти  два  інших</a:t>
            </a:r>
            <a:endParaRPr lang="ru-RU" sz="2400" i="1" dirty="0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714375" y="1857375"/>
            <a:ext cx="3071813" cy="2500313"/>
          </a:xfrm>
          <a:prstGeom prst="triangl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9" name="Прямая соединительная линия 8"/>
          <p:cNvCxnSpPr>
            <a:stCxn id="4" idx="2"/>
          </p:cNvCxnSpPr>
          <p:nvPr/>
        </p:nvCxnSpPr>
        <p:spPr>
          <a:xfrm rot="5400000" flipH="1" flipV="1">
            <a:off x="1107281" y="3178969"/>
            <a:ext cx="785813" cy="157162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564" name="TextBox 16"/>
          <p:cNvSpPr txBox="1">
            <a:spLocks noChangeArrowheads="1"/>
          </p:cNvSpPr>
          <p:nvPr/>
        </p:nvSpPr>
        <p:spPr bwMode="auto">
          <a:xfrm>
            <a:off x="1428750" y="3500438"/>
            <a:ext cx="285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Franklin Gothic Book" pitchFamily="34" charset="0"/>
              </a:rPr>
              <a:t>R</a:t>
            </a:r>
            <a:endParaRPr lang="ru-RU">
              <a:latin typeface="Franklin Gothic Book" pitchFamily="34" charset="0"/>
            </a:endParaRPr>
          </a:p>
        </p:txBody>
      </p:sp>
      <p:sp>
        <p:nvSpPr>
          <p:cNvPr id="66565" name="TextBox 17"/>
          <p:cNvSpPr txBox="1">
            <a:spLocks noChangeArrowheads="1"/>
          </p:cNvSpPr>
          <p:nvPr/>
        </p:nvSpPr>
        <p:spPr bwMode="auto">
          <a:xfrm>
            <a:off x="2286000" y="3857625"/>
            <a:ext cx="3571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Franklin Gothic Book" pitchFamily="34" charset="0"/>
              </a:rPr>
              <a:t>r</a:t>
            </a:r>
            <a:endParaRPr lang="ru-RU">
              <a:latin typeface="Franklin Gothic Book" pitchFamily="34" charset="0"/>
            </a:endParaRPr>
          </a:p>
        </p:txBody>
      </p:sp>
      <p:sp>
        <p:nvSpPr>
          <p:cNvPr id="66566" name="TextBox 18"/>
          <p:cNvSpPr txBox="1">
            <a:spLocks noChangeArrowheads="1"/>
          </p:cNvSpPr>
          <p:nvPr/>
        </p:nvSpPr>
        <p:spPr bwMode="auto">
          <a:xfrm>
            <a:off x="1714500" y="4429125"/>
            <a:ext cx="12858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i="1">
                <a:latin typeface="Franklin Gothic Book" pitchFamily="34" charset="0"/>
              </a:rPr>
              <a:t>a</a:t>
            </a:r>
            <a:r>
              <a:rPr lang="en-US">
                <a:latin typeface="Franklin Gothic Book" pitchFamily="34" charset="0"/>
              </a:rPr>
              <a:t>=</a:t>
            </a:r>
            <a:r>
              <a:rPr lang="uk-UA">
                <a:latin typeface="Franklin Gothic Book" pitchFamily="34" charset="0"/>
              </a:rPr>
              <a:t>6 см</a:t>
            </a:r>
            <a:endParaRPr lang="ru-RU">
              <a:latin typeface="Franklin Gothic Book" pitchFamily="34" charset="0"/>
            </a:endParaRPr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5500688" y="2286000"/>
            <a:ext cx="2928937" cy="2071688"/>
          </a:xfrm>
          <a:prstGeom prst="triangl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30" name="Прямая соединительная линия 29"/>
          <p:cNvCxnSpPr/>
          <p:nvPr/>
        </p:nvCxnSpPr>
        <p:spPr>
          <a:xfrm rot="5400000">
            <a:off x="1893093" y="3964782"/>
            <a:ext cx="785813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>
            <a:endCxn id="22" idx="3"/>
          </p:cNvCxnSpPr>
          <p:nvPr/>
        </p:nvCxnSpPr>
        <p:spPr>
          <a:xfrm rot="16200000" flipH="1">
            <a:off x="6626225" y="4017963"/>
            <a:ext cx="642938" cy="36512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>
            <a:stCxn id="22" idx="2"/>
          </p:cNvCxnSpPr>
          <p:nvPr/>
        </p:nvCxnSpPr>
        <p:spPr>
          <a:xfrm rot="5400000" flipH="1" flipV="1">
            <a:off x="5893594" y="3321844"/>
            <a:ext cx="642938" cy="142875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571" name="TextBox 15"/>
          <p:cNvSpPr txBox="1">
            <a:spLocks noChangeArrowheads="1"/>
          </p:cNvSpPr>
          <p:nvPr/>
        </p:nvSpPr>
        <p:spPr bwMode="auto">
          <a:xfrm>
            <a:off x="7000875" y="3857625"/>
            <a:ext cx="78581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Franklin Gothic Book" pitchFamily="34" charset="0"/>
              </a:rPr>
              <a:t>r=2</a:t>
            </a:r>
            <a:r>
              <a:rPr lang="uk-UA" sz="1600">
                <a:latin typeface="Franklin Gothic Book" pitchFamily="34" charset="0"/>
              </a:rPr>
              <a:t>см</a:t>
            </a:r>
            <a:endParaRPr lang="ru-RU" sz="1600">
              <a:latin typeface="Franklin Gothic Book" pitchFamily="34" charset="0"/>
            </a:endParaRPr>
          </a:p>
        </p:txBody>
      </p:sp>
      <p:sp>
        <p:nvSpPr>
          <p:cNvPr id="66572" name="TextBox 19"/>
          <p:cNvSpPr txBox="1">
            <a:spLocks noChangeArrowheads="1"/>
          </p:cNvSpPr>
          <p:nvPr/>
        </p:nvSpPr>
        <p:spPr bwMode="auto">
          <a:xfrm>
            <a:off x="6286500" y="3500438"/>
            <a:ext cx="2143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Franklin Gothic Book" pitchFamily="34" charset="0"/>
              </a:rPr>
              <a:t>R</a:t>
            </a:r>
            <a:endParaRPr lang="ru-RU">
              <a:latin typeface="Franklin Gothic Book" pitchFamily="34" charset="0"/>
            </a:endParaRPr>
          </a:p>
        </p:txBody>
      </p:sp>
      <p:sp>
        <p:nvSpPr>
          <p:cNvPr id="66573" name="TextBox 20"/>
          <p:cNvSpPr txBox="1">
            <a:spLocks noChangeArrowheads="1"/>
          </p:cNvSpPr>
          <p:nvPr/>
        </p:nvSpPr>
        <p:spPr bwMode="auto">
          <a:xfrm>
            <a:off x="6786563" y="4357688"/>
            <a:ext cx="7858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i="1">
                <a:latin typeface="Franklin Gothic Book" pitchFamily="34" charset="0"/>
              </a:rPr>
              <a:t>a</a:t>
            </a:r>
            <a:endParaRPr lang="ru-RU" i="1">
              <a:latin typeface="Franklin Gothic Book" pitchFamily="34" charset="0"/>
            </a:endParaRPr>
          </a:p>
        </p:txBody>
      </p:sp>
      <p:sp>
        <p:nvSpPr>
          <p:cNvPr id="66574" name="Прямоугольник 22"/>
          <p:cNvSpPr>
            <a:spLocks noChangeArrowheads="1"/>
          </p:cNvSpPr>
          <p:nvPr/>
        </p:nvSpPr>
        <p:spPr bwMode="auto">
          <a:xfrm>
            <a:off x="6643688" y="428625"/>
            <a:ext cx="135731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i="1">
                <a:latin typeface="Franklin Gothic Book" pitchFamily="34" charset="0"/>
              </a:rPr>
              <a:t>(</a:t>
            </a:r>
            <a:r>
              <a:rPr lang="en-US" i="1">
                <a:latin typeface="Franklin Gothic Book" pitchFamily="34" charset="0"/>
              </a:rPr>
              <a:t>a, R </a:t>
            </a:r>
            <a:r>
              <a:rPr lang="uk-UA" i="1">
                <a:latin typeface="Franklin Gothic Book" pitchFamily="34" charset="0"/>
              </a:rPr>
              <a:t>або</a:t>
            </a:r>
            <a:r>
              <a:rPr lang="en-US" i="1">
                <a:latin typeface="Franklin Gothic Book" pitchFamily="34" charset="0"/>
              </a:rPr>
              <a:t> r</a:t>
            </a:r>
            <a:r>
              <a:rPr lang="uk-UA" i="1">
                <a:latin typeface="Franklin Gothic Book" pitchFamily="34" charset="0"/>
              </a:rPr>
              <a:t>)</a:t>
            </a:r>
            <a:r>
              <a:rPr lang="en-US" sz="2400" b="1" i="1">
                <a:latin typeface="Franklin Gothic Book" pitchFamily="34" charset="0"/>
              </a:rPr>
              <a:t>,</a:t>
            </a:r>
            <a:r>
              <a:rPr lang="uk-UA" i="1">
                <a:latin typeface="Franklin Gothic Book" pitchFamily="34" charset="0"/>
              </a:rPr>
              <a:t> </a:t>
            </a:r>
            <a:endParaRPr lang="ru-RU">
              <a:latin typeface="Franklin Gothic Boo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Box 6"/>
          <p:cNvSpPr txBox="1">
            <a:spLocks noChangeArrowheads="1"/>
          </p:cNvSpPr>
          <p:nvPr/>
        </p:nvSpPr>
        <p:spPr bwMode="auto">
          <a:xfrm>
            <a:off x="357188" y="357188"/>
            <a:ext cx="52863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400" i="1">
                <a:latin typeface="Franklin Gothic Book" pitchFamily="34" charset="0"/>
              </a:rPr>
              <a:t>Зал Останкінського Палацу</a:t>
            </a:r>
          </a:p>
        </p:txBody>
      </p:sp>
      <p:pic>
        <p:nvPicPr>
          <p:cNvPr id="8" name="Рисунок 7" descr="4.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63938" y="1052513"/>
            <a:ext cx="4984750" cy="528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TextBox 3"/>
          <p:cNvSpPr txBox="1">
            <a:spLocks noChangeArrowheads="1"/>
          </p:cNvSpPr>
          <p:nvPr/>
        </p:nvSpPr>
        <p:spPr bwMode="auto">
          <a:xfrm>
            <a:off x="214313" y="1857375"/>
            <a:ext cx="3071812" cy="369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>
                <a:latin typeface="Franklin Gothic Book" pitchFamily="34" charset="0"/>
              </a:rPr>
              <a:t>Однією з головних, визначних  пам</a:t>
            </a:r>
            <a:r>
              <a:rPr lang="en-US">
                <a:latin typeface="Franklin Gothic Book" pitchFamily="34" charset="0"/>
              </a:rPr>
              <a:t>’</a:t>
            </a:r>
            <a:r>
              <a:rPr lang="uk-UA">
                <a:latin typeface="Franklin Gothic Book" pitchFamily="34" charset="0"/>
              </a:rPr>
              <a:t>яток є художній набірний паркет, створений руками російських кріпаків під керівництвом “дерев</a:t>
            </a:r>
            <a:r>
              <a:rPr lang="en-US">
                <a:latin typeface="Franklin Gothic Book" pitchFamily="34" charset="0"/>
              </a:rPr>
              <a:t>’</a:t>
            </a:r>
            <a:r>
              <a:rPr lang="uk-UA">
                <a:latin typeface="Franklin Gothic Book" pitchFamily="34" charset="0"/>
              </a:rPr>
              <a:t>яних справ майстра”</a:t>
            </a:r>
            <a:r>
              <a:rPr lang="en-US">
                <a:latin typeface="Franklin Gothic Book" pitchFamily="34" charset="0"/>
              </a:rPr>
              <a:t> </a:t>
            </a:r>
            <a:r>
              <a:rPr lang="uk-UA">
                <a:latin typeface="Franklin Gothic Book" pitchFamily="34" charset="0"/>
              </a:rPr>
              <a:t> Івана Семеновича Мочаліна на межі Х</a:t>
            </a:r>
            <a:r>
              <a:rPr lang="en-US">
                <a:latin typeface="Franklin Gothic Book" pitchFamily="34" charset="0"/>
              </a:rPr>
              <a:t>V</a:t>
            </a:r>
            <a:r>
              <a:rPr lang="uk-UA">
                <a:latin typeface="Franklin Gothic Book" pitchFamily="34" charset="0"/>
              </a:rPr>
              <a:t>ІІІ-ХІХ ст. Художній паркет палацу увійшов в історію як унікальний пам</a:t>
            </a:r>
            <a:r>
              <a:rPr lang="en-US">
                <a:latin typeface="Franklin Gothic Book" pitchFamily="34" charset="0"/>
              </a:rPr>
              <a:t>’</a:t>
            </a:r>
            <a:r>
              <a:rPr lang="uk-UA">
                <a:latin typeface="Franklin Gothic Book" pitchFamily="34" charset="0"/>
              </a:rPr>
              <a:t>ятник  декоративного та інтер</a:t>
            </a:r>
            <a:r>
              <a:rPr lang="en-US">
                <a:latin typeface="Franklin Gothic Book" pitchFamily="34" charset="0"/>
              </a:rPr>
              <a:t>’</a:t>
            </a:r>
            <a:r>
              <a:rPr lang="uk-UA">
                <a:latin typeface="Franklin Gothic Book" pitchFamily="34" charset="0"/>
              </a:rPr>
              <a:t>єрного мистецтва</a:t>
            </a:r>
            <a:r>
              <a:rPr lang="en-US">
                <a:latin typeface="Franklin Gothic Book" pitchFamily="34" charset="0"/>
              </a:rPr>
              <a:t>.</a:t>
            </a:r>
            <a:endParaRPr lang="ru-RU">
              <a:latin typeface="Franklin Gothic Boo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sz="2400" i="1" dirty="0" smtClean="0"/>
              <a:t>Знаючи один із елементів, знайти два інші</a:t>
            </a:r>
            <a:endParaRPr lang="ru-RU" sz="2400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357313" y="2357438"/>
            <a:ext cx="2357437" cy="2357437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10" name="Прямая соединительная линия 9"/>
          <p:cNvCxnSpPr>
            <a:endCxn id="4" idx="1"/>
          </p:cNvCxnSpPr>
          <p:nvPr/>
        </p:nvCxnSpPr>
        <p:spPr>
          <a:xfrm rot="10800000" flipV="1">
            <a:off x="1357313" y="3500438"/>
            <a:ext cx="1214437" cy="34925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 flipH="1" flipV="1">
            <a:off x="2571750" y="2357438"/>
            <a:ext cx="1143000" cy="114300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589" name="TextBox 12"/>
          <p:cNvSpPr txBox="1">
            <a:spLocks noChangeArrowheads="1"/>
          </p:cNvSpPr>
          <p:nvPr/>
        </p:nvSpPr>
        <p:spPr bwMode="auto">
          <a:xfrm>
            <a:off x="1785938" y="3071813"/>
            <a:ext cx="3571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Franklin Gothic Book" pitchFamily="34" charset="0"/>
              </a:rPr>
              <a:t>r</a:t>
            </a:r>
            <a:endParaRPr lang="ru-RU">
              <a:latin typeface="Franklin Gothic Book" pitchFamily="34" charset="0"/>
            </a:endParaRPr>
          </a:p>
        </p:txBody>
      </p:sp>
      <p:sp>
        <p:nvSpPr>
          <p:cNvPr id="67590" name="TextBox 13"/>
          <p:cNvSpPr txBox="1">
            <a:spLocks noChangeArrowheads="1"/>
          </p:cNvSpPr>
          <p:nvPr/>
        </p:nvSpPr>
        <p:spPr bwMode="auto">
          <a:xfrm>
            <a:off x="2357438" y="2643188"/>
            <a:ext cx="785812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Franklin Gothic Book" pitchFamily="34" charset="0"/>
              </a:rPr>
              <a:t>R=4</a:t>
            </a:r>
            <a:r>
              <a:rPr lang="uk-UA" sz="1600">
                <a:latin typeface="Franklin Gothic Book" pitchFamily="34" charset="0"/>
              </a:rPr>
              <a:t>см</a:t>
            </a:r>
            <a:endParaRPr lang="ru-RU" sz="1600">
              <a:latin typeface="Franklin Gothic Book" pitchFamily="34" charset="0"/>
            </a:endParaRPr>
          </a:p>
        </p:txBody>
      </p:sp>
      <p:sp>
        <p:nvSpPr>
          <p:cNvPr id="67591" name="TextBox 14"/>
          <p:cNvSpPr txBox="1">
            <a:spLocks noChangeArrowheads="1"/>
          </p:cNvSpPr>
          <p:nvPr/>
        </p:nvSpPr>
        <p:spPr bwMode="auto">
          <a:xfrm>
            <a:off x="2571750" y="4714875"/>
            <a:ext cx="5715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i="1">
                <a:latin typeface="Franklin Gothic Book" pitchFamily="34" charset="0"/>
              </a:rPr>
              <a:t>а</a:t>
            </a:r>
            <a:endParaRPr lang="ru-RU" i="1">
              <a:latin typeface="Franklin Gothic Book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929313" y="2928938"/>
            <a:ext cx="1785937" cy="17145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 rot="16200000" flipH="1">
            <a:off x="5929313" y="2928938"/>
            <a:ext cx="857250" cy="85725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>
            <a:endCxn id="18" idx="1"/>
          </p:cNvCxnSpPr>
          <p:nvPr/>
        </p:nvCxnSpPr>
        <p:spPr>
          <a:xfrm rot="10800000">
            <a:off x="5929313" y="3786188"/>
            <a:ext cx="85725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595" name="TextBox 23"/>
          <p:cNvSpPr txBox="1">
            <a:spLocks noChangeArrowheads="1"/>
          </p:cNvSpPr>
          <p:nvPr/>
        </p:nvSpPr>
        <p:spPr bwMode="auto">
          <a:xfrm>
            <a:off x="6715125" y="4643438"/>
            <a:ext cx="100012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1600" i="1">
                <a:latin typeface="Franklin Gothic Book" pitchFamily="34" charset="0"/>
              </a:rPr>
              <a:t>а</a:t>
            </a:r>
            <a:r>
              <a:rPr lang="uk-UA" sz="1600">
                <a:latin typeface="Franklin Gothic Book" pitchFamily="34" charset="0"/>
              </a:rPr>
              <a:t>=10см</a:t>
            </a:r>
            <a:endParaRPr lang="ru-RU" sz="1600" i="1">
              <a:latin typeface="Franklin Gothic Book" pitchFamily="34" charset="0"/>
            </a:endParaRPr>
          </a:p>
        </p:txBody>
      </p:sp>
      <p:sp>
        <p:nvSpPr>
          <p:cNvPr id="67596" name="TextBox 24"/>
          <p:cNvSpPr txBox="1">
            <a:spLocks noChangeArrowheads="1"/>
          </p:cNvSpPr>
          <p:nvPr/>
        </p:nvSpPr>
        <p:spPr bwMode="auto">
          <a:xfrm>
            <a:off x="6357938" y="3000375"/>
            <a:ext cx="3571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Franklin Gothic Book" pitchFamily="34" charset="0"/>
              </a:rPr>
              <a:t>R</a:t>
            </a:r>
            <a:endParaRPr lang="ru-RU">
              <a:latin typeface="Franklin Gothic Book" pitchFamily="34" charset="0"/>
            </a:endParaRPr>
          </a:p>
        </p:txBody>
      </p:sp>
      <p:sp>
        <p:nvSpPr>
          <p:cNvPr id="67597" name="TextBox 25"/>
          <p:cNvSpPr txBox="1">
            <a:spLocks noChangeArrowheads="1"/>
          </p:cNvSpPr>
          <p:nvPr/>
        </p:nvSpPr>
        <p:spPr bwMode="auto">
          <a:xfrm>
            <a:off x="6286500" y="3786188"/>
            <a:ext cx="285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Franklin Gothic Book" pitchFamily="34" charset="0"/>
              </a:rPr>
              <a:t>r</a:t>
            </a:r>
            <a:endParaRPr lang="ru-RU">
              <a:latin typeface="Franklin Gothic Boo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sz="2400" i="1" dirty="0" smtClean="0"/>
              <a:t>Знаючи один із елементів, знайти два інші</a:t>
            </a:r>
            <a:endParaRPr lang="ru-RU" sz="2400" i="1" dirty="0"/>
          </a:p>
        </p:txBody>
      </p:sp>
      <p:sp>
        <p:nvSpPr>
          <p:cNvPr id="4" name="Шестиугольник 3"/>
          <p:cNvSpPr/>
          <p:nvPr/>
        </p:nvSpPr>
        <p:spPr>
          <a:xfrm>
            <a:off x="1571625" y="2428875"/>
            <a:ext cx="2643188" cy="2286000"/>
          </a:xfrm>
          <a:prstGeom prst="hexagon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8611" name="TextBox 4"/>
          <p:cNvSpPr txBox="1">
            <a:spLocks noChangeArrowheads="1"/>
          </p:cNvSpPr>
          <p:nvPr/>
        </p:nvSpPr>
        <p:spPr bwMode="auto">
          <a:xfrm>
            <a:off x="2571750" y="4786313"/>
            <a:ext cx="7858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i="1">
                <a:latin typeface="Franklin Gothic Book" pitchFamily="34" charset="0"/>
              </a:rPr>
              <a:t>а=</a:t>
            </a:r>
            <a:r>
              <a:rPr lang="uk-UA">
                <a:latin typeface="Franklin Gothic Book" pitchFamily="34" charset="0"/>
              </a:rPr>
              <a:t>8</a:t>
            </a:r>
            <a:r>
              <a:rPr lang="uk-UA" sz="1600">
                <a:latin typeface="Franklin Gothic Book" pitchFamily="34" charset="0"/>
              </a:rPr>
              <a:t>дм</a:t>
            </a:r>
            <a:endParaRPr lang="ru-RU" i="1">
              <a:latin typeface="Franklin Gothic Book" pitchFamily="34" charset="0"/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 flipV="1">
            <a:off x="1785938" y="3571875"/>
            <a:ext cx="1143000" cy="50006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>
            <a:endCxn id="4" idx="2"/>
          </p:cNvCxnSpPr>
          <p:nvPr/>
        </p:nvCxnSpPr>
        <p:spPr>
          <a:xfrm rot="16200000" flipH="1">
            <a:off x="2714626" y="3786187"/>
            <a:ext cx="1143000" cy="71437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614" name="TextBox 13"/>
          <p:cNvSpPr txBox="1">
            <a:spLocks noChangeArrowheads="1"/>
          </p:cNvSpPr>
          <p:nvPr/>
        </p:nvSpPr>
        <p:spPr bwMode="auto">
          <a:xfrm>
            <a:off x="3286125" y="3714750"/>
            <a:ext cx="3571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Franklin Gothic Book" pitchFamily="34" charset="0"/>
              </a:rPr>
              <a:t>R</a:t>
            </a:r>
            <a:endParaRPr lang="ru-RU">
              <a:latin typeface="Franklin Gothic Book" pitchFamily="34" charset="0"/>
            </a:endParaRPr>
          </a:p>
        </p:txBody>
      </p:sp>
      <p:sp>
        <p:nvSpPr>
          <p:cNvPr id="68615" name="TextBox 14"/>
          <p:cNvSpPr txBox="1">
            <a:spLocks noChangeArrowheads="1"/>
          </p:cNvSpPr>
          <p:nvPr/>
        </p:nvSpPr>
        <p:spPr bwMode="auto">
          <a:xfrm>
            <a:off x="2286000" y="3286125"/>
            <a:ext cx="285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Franklin Gothic Book" pitchFamily="34" charset="0"/>
              </a:rPr>
              <a:t>r</a:t>
            </a:r>
            <a:endParaRPr lang="ru-RU">
              <a:latin typeface="Franklin Gothic Book" pitchFamily="34" charset="0"/>
            </a:endParaRPr>
          </a:p>
        </p:txBody>
      </p:sp>
      <p:sp>
        <p:nvSpPr>
          <p:cNvPr id="16" name="Шестиугольник 15"/>
          <p:cNvSpPr/>
          <p:nvPr/>
        </p:nvSpPr>
        <p:spPr>
          <a:xfrm>
            <a:off x="5857875" y="2000250"/>
            <a:ext cx="2571750" cy="2214563"/>
          </a:xfrm>
          <a:prstGeom prst="hexagon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 rot="5400000">
            <a:off x="6607968" y="3679032"/>
            <a:ext cx="1071563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>
            <a:stCxn id="16" idx="2"/>
          </p:cNvCxnSpPr>
          <p:nvPr/>
        </p:nvCxnSpPr>
        <p:spPr>
          <a:xfrm rot="5400000" flipH="1" flipV="1">
            <a:off x="6242050" y="3313113"/>
            <a:ext cx="1071563" cy="731837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619" name="TextBox 21"/>
          <p:cNvSpPr txBox="1">
            <a:spLocks noChangeArrowheads="1"/>
          </p:cNvSpPr>
          <p:nvPr/>
        </p:nvSpPr>
        <p:spPr bwMode="auto">
          <a:xfrm>
            <a:off x="7143750" y="3429000"/>
            <a:ext cx="8572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Franklin Gothic Book" pitchFamily="34" charset="0"/>
              </a:rPr>
              <a:t>r=1</a:t>
            </a:r>
            <a:r>
              <a:rPr lang="uk-UA" sz="1600">
                <a:latin typeface="Franklin Gothic Book" pitchFamily="34" charset="0"/>
              </a:rPr>
              <a:t>м</a:t>
            </a:r>
            <a:endParaRPr lang="ru-RU" sz="1600">
              <a:latin typeface="Franklin Gothic Book" pitchFamily="34" charset="0"/>
            </a:endParaRPr>
          </a:p>
        </p:txBody>
      </p:sp>
      <p:sp>
        <p:nvSpPr>
          <p:cNvPr id="68620" name="TextBox 22"/>
          <p:cNvSpPr txBox="1">
            <a:spLocks noChangeArrowheads="1"/>
          </p:cNvSpPr>
          <p:nvPr/>
        </p:nvSpPr>
        <p:spPr bwMode="auto">
          <a:xfrm>
            <a:off x="6429375" y="3286125"/>
            <a:ext cx="5000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Franklin Gothic Book" pitchFamily="34" charset="0"/>
              </a:rPr>
              <a:t>R</a:t>
            </a:r>
            <a:endParaRPr lang="ru-RU">
              <a:latin typeface="Franklin Gothic Book" pitchFamily="34" charset="0"/>
            </a:endParaRPr>
          </a:p>
        </p:txBody>
      </p:sp>
      <p:sp>
        <p:nvSpPr>
          <p:cNvPr id="68621" name="TextBox 23"/>
          <p:cNvSpPr txBox="1">
            <a:spLocks noChangeArrowheads="1"/>
          </p:cNvSpPr>
          <p:nvPr/>
        </p:nvSpPr>
        <p:spPr bwMode="auto">
          <a:xfrm>
            <a:off x="6858000" y="4214813"/>
            <a:ext cx="9286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i="1">
                <a:latin typeface="Franklin Gothic Book" pitchFamily="34" charset="0"/>
              </a:rPr>
              <a:t>а</a:t>
            </a:r>
            <a:endParaRPr lang="ru-RU" i="1">
              <a:latin typeface="Franklin Gothic Boo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вал 5"/>
          <p:cNvSpPr/>
          <p:nvPr/>
        </p:nvSpPr>
        <p:spPr>
          <a:xfrm>
            <a:off x="1214438" y="1785938"/>
            <a:ext cx="2571750" cy="2786062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9634" name="Прямоугольник 3"/>
          <p:cNvSpPr>
            <a:spLocks noChangeArrowheads="1"/>
          </p:cNvSpPr>
          <p:nvPr/>
        </p:nvSpPr>
        <p:spPr bwMode="auto">
          <a:xfrm>
            <a:off x="4286250" y="2357438"/>
            <a:ext cx="4572000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400">
                <a:latin typeface="Franklin Gothic Book" pitchFamily="34" charset="0"/>
              </a:rPr>
              <a:t>Сторона правильного шестикутника  дорівнює 1 м. Знайти довжину кола,  описаного навколо шестикутника,  та площу круга, обмеженого цим колом.</a:t>
            </a:r>
            <a:endParaRPr lang="ru-RU" sz="2400">
              <a:latin typeface="Franklin Gothic Book" pitchFamily="34" charset="0"/>
            </a:endParaRPr>
          </a:p>
        </p:txBody>
      </p:sp>
      <p:sp>
        <p:nvSpPr>
          <p:cNvPr id="5" name="Шестиугольник 4"/>
          <p:cNvSpPr/>
          <p:nvPr/>
        </p:nvSpPr>
        <p:spPr>
          <a:xfrm>
            <a:off x="1214438" y="2071688"/>
            <a:ext cx="2571750" cy="2286000"/>
          </a:xfrm>
          <a:prstGeom prst="hexagon">
            <a:avLst/>
          </a:prstGeom>
          <a:solidFill>
            <a:srgbClr val="92D05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dirty="0" smtClean="0"/>
              <a:t>Домашнє завдання</a:t>
            </a:r>
            <a:endParaRPr lang="ru-RU" dirty="0"/>
          </a:p>
        </p:txBody>
      </p:sp>
      <p:sp>
        <p:nvSpPr>
          <p:cNvPr id="7065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buFont typeface="Franklin Gothic Medium" pitchFamily="34" charset="0"/>
              <a:buAutoNum type="arabicPeriod"/>
            </a:pPr>
            <a:r>
              <a:rPr lang="uk-UA" sz="2000" smtClean="0"/>
              <a:t>Знайти величину внутрішнього кута  та величину зовнішнього кута правильного дванадцятикутника.</a:t>
            </a:r>
          </a:p>
          <a:p>
            <a:pPr marL="514350" indent="-514350" eaLnBrk="1" hangingPunct="1">
              <a:buFont typeface="Franklin Gothic Medium" pitchFamily="34" charset="0"/>
              <a:buAutoNum type="arabicPeriod"/>
            </a:pPr>
            <a:r>
              <a:rPr lang="uk-UA" sz="2000" smtClean="0"/>
              <a:t>Знайти радіус кола, якщо центральному куту</a:t>
            </a:r>
            <a:r>
              <a:rPr lang="en-US" sz="2000" smtClean="0"/>
              <a:t> </a:t>
            </a:r>
            <a:r>
              <a:rPr lang="uk-UA" sz="2000" smtClean="0"/>
              <a:t> у </a:t>
            </a:r>
          </a:p>
          <a:p>
            <a:pPr marL="514350" indent="-514350" eaLnBrk="1" hangingPunct="1">
              <a:buFont typeface="Wingdings 2" pitchFamily="18" charset="2"/>
              <a:buNone/>
            </a:pPr>
            <a:r>
              <a:rPr lang="uk-UA" sz="2000" smtClean="0"/>
              <a:t>          відповідає дуга довжиною 10 м.</a:t>
            </a:r>
            <a:endParaRPr lang="ru-RU" sz="2000" smtClean="0"/>
          </a:p>
          <a:p>
            <a:pPr marL="514350" indent="-514350" eaLnBrk="1" hangingPunct="1">
              <a:buFont typeface="Wingdings 2" pitchFamily="18" charset="2"/>
              <a:buAutoNum type="arabicPeriod" startAt="3"/>
            </a:pPr>
            <a:r>
              <a:rPr lang="uk-UA" sz="2000" smtClean="0"/>
              <a:t>Скільки сторін має правильний многокутник, внутрішній кут якого на 108  більший за зовнішній?</a:t>
            </a:r>
          </a:p>
          <a:p>
            <a:pPr marL="514350" indent="-514350" eaLnBrk="1" hangingPunct="1">
              <a:buFont typeface="Wingdings 2" pitchFamily="18" charset="2"/>
              <a:buAutoNum type="arabicPeriod" startAt="3"/>
            </a:pPr>
            <a:r>
              <a:rPr lang="uk-UA" sz="2000" smtClean="0"/>
              <a:t>У коло вписано правильний шестикутник із стороною 4 см. Знайти сторону квадрата, описаного навколо цього кола.</a:t>
            </a:r>
          </a:p>
          <a:p>
            <a:pPr marL="514350" indent="-514350" eaLnBrk="1" hangingPunct="1">
              <a:buFont typeface="Wingdings 2" pitchFamily="18" charset="2"/>
              <a:buAutoNum type="arabicPeriod" startAt="3"/>
            </a:pPr>
            <a:r>
              <a:rPr lang="uk-UA" sz="2000" smtClean="0"/>
              <a:t>Сторона правильного восьмикутника </a:t>
            </a:r>
            <a:r>
              <a:rPr lang="en-US" sz="2000" smtClean="0"/>
              <a:t>ABCDEFKP </a:t>
            </a:r>
            <a:r>
              <a:rPr lang="uk-UA" sz="2000" smtClean="0"/>
              <a:t>дорівнює 6 см. Знайдіть довжину діагоналі ВЕ.</a:t>
            </a:r>
          </a:p>
          <a:p>
            <a:pPr marL="514350" indent="-514350" eaLnBrk="1" hangingPunct="1">
              <a:buFont typeface="Wingdings 2" pitchFamily="18" charset="2"/>
              <a:buAutoNum type="arabicPeriod" startAt="3"/>
            </a:pPr>
            <a:r>
              <a:rPr lang="uk-UA" sz="2000" smtClean="0"/>
              <a:t>Радіус кола, описаного навколо правильного многокутника, дорівнює             </a:t>
            </a:r>
            <a:r>
              <a:rPr lang="en-US" sz="2000" smtClean="0"/>
              <a:t>                               </a:t>
            </a:r>
          </a:p>
          <a:p>
            <a:pPr marL="514350" indent="-514350" eaLnBrk="1" hangingPunct="1">
              <a:buFont typeface="Wingdings 2" pitchFamily="18" charset="2"/>
              <a:buNone/>
            </a:pPr>
            <a:r>
              <a:rPr lang="en-US" sz="2000" smtClean="0"/>
              <a:t>                  c</a:t>
            </a:r>
            <a:r>
              <a:rPr lang="uk-UA" sz="2000" smtClean="0"/>
              <a:t>м, а сторона – 16</a:t>
            </a:r>
            <a:r>
              <a:rPr lang="en-US" sz="2000" smtClean="0"/>
              <a:t> </a:t>
            </a:r>
            <a:r>
              <a:rPr lang="uk-UA" sz="2000" smtClean="0"/>
              <a:t>см. Знайдіть кількість сторін многокутника та довжину кола, вписаного в цей многокутник.</a:t>
            </a:r>
          </a:p>
        </p:txBody>
      </p:sp>
      <p:sp>
        <p:nvSpPr>
          <p:cNvPr id="70659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70660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15063" y="2286000"/>
            <a:ext cx="500062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66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70662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57313" y="3333750"/>
            <a:ext cx="71437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663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70664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8688" y="5357813"/>
            <a:ext cx="500062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665" name="Rectangle 7"/>
          <p:cNvSpPr>
            <a:spLocks noChangeArrowheads="1"/>
          </p:cNvSpPr>
          <p:nvPr/>
        </p:nvSpPr>
        <p:spPr bwMode="auto">
          <a:xfrm>
            <a:off x="0" y="6667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Box 4"/>
          <p:cNvSpPr txBox="1">
            <a:spLocks noChangeArrowheads="1"/>
          </p:cNvSpPr>
          <p:nvPr/>
        </p:nvSpPr>
        <p:spPr bwMode="auto">
          <a:xfrm>
            <a:off x="857250" y="285750"/>
            <a:ext cx="5286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3600" i="1">
                <a:latin typeface="Franklin Gothic Book" pitchFamily="34" charset="0"/>
              </a:rPr>
              <a:t>Многокутники в природі</a:t>
            </a:r>
          </a:p>
        </p:txBody>
      </p:sp>
      <p:sp>
        <p:nvSpPr>
          <p:cNvPr id="20482" name="TextBox 5"/>
          <p:cNvSpPr txBox="1">
            <a:spLocks noChangeArrowheads="1"/>
          </p:cNvSpPr>
          <p:nvPr/>
        </p:nvSpPr>
        <p:spPr bwMode="auto">
          <a:xfrm>
            <a:off x="1071563" y="2928938"/>
            <a:ext cx="257175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800">
                <a:latin typeface="Franklin Gothic Book" pitchFamily="34" charset="0"/>
              </a:rPr>
              <a:t>Кристали</a:t>
            </a:r>
          </a:p>
          <a:p>
            <a:endParaRPr lang="uk-UA">
              <a:latin typeface="Franklin Gothic Book" pitchFamily="34" charset="0"/>
            </a:endParaRPr>
          </a:p>
        </p:txBody>
      </p:sp>
      <p:pic>
        <p:nvPicPr>
          <p:cNvPr id="7" name="Рисунок 6" descr="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0" y="2000250"/>
            <a:ext cx="3000375" cy="257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svadby_uz_swarovski_1(1)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0" y="2000250"/>
            <a:ext cx="2571750" cy="260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voda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25" y="1857375"/>
            <a:ext cx="2705100" cy="288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042974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sz="2700" dirty="0" smtClean="0"/>
              <a:t>                 Урок  1</a:t>
            </a:r>
            <a:r>
              <a:rPr lang="uk-UA" dirty="0" smtClean="0"/>
              <a:t>.   </a:t>
            </a:r>
            <a:r>
              <a:rPr lang="uk-UA" i="1" dirty="0" smtClean="0"/>
              <a:t>правильні многокутники.</a:t>
            </a:r>
            <a:br>
              <a:rPr lang="uk-UA" i="1" dirty="0" smtClean="0"/>
            </a:br>
            <a:r>
              <a:rPr lang="uk-UA" i="1" dirty="0" smtClean="0"/>
              <a:t>Формули радіусів вписаних і описаних кіл правильних многокутників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428875"/>
            <a:ext cx="8686800" cy="371475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uk-UA" dirty="0" smtClean="0"/>
              <a:t>Державні вимоги до рівня підготовки учнів: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uk-UA" sz="2400" dirty="0" smtClean="0"/>
              <a:t>Формулювати означення правильного многокутника.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uk-UA" sz="2400" dirty="0" smtClean="0"/>
              <a:t>Доводити формули радіусів вписаних і описаних кіл правильних многокутників.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uk-UA" sz="2400" dirty="0" smtClean="0"/>
              <a:t>Записувати і пояснювати формули радіусів вписаного і описаного кіл правильного многокутника.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uk-UA" sz="2400" dirty="0" smtClean="0"/>
              <a:t>Застосовувати вивчені означення і властивості до </a:t>
            </a:r>
            <a:r>
              <a:rPr lang="uk-UA" sz="2400" dirty="0" err="1" smtClean="0"/>
              <a:t>розв</a:t>
            </a:r>
            <a:r>
              <a:rPr lang="en-US" sz="2400" dirty="0" smtClean="0"/>
              <a:t>’</a:t>
            </a:r>
            <a:r>
              <a:rPr lang="uk-UA" sz="2400" dirty="0" err="1" smtClean="0"/>
              <a:t>язування</a:t>
            </a:r>
            <a:r>
              <a:rPr lang="uk-UA" sz="2400" dirty="0" smtClean="0"/>
              <a:t> задач.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endParaRPr lang="uk-UA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071563" y="1357313"/>
            <a:ext cx="714375" cy="1785937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1500188" y="3000375"/>
            <a:ext cx="1428750" cy="2000250"/>
          </a:xfrm>
          <a:prstGeom prst="triangle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Полилиния 9"/>
          <p:cNvSpPr/>
          <p:nvPr/>
        </p:nvSpPr>
        <p:spPr>
          <a:xfrm>
            <a:off x="3141663" y="2212975"/>
            <a:ext cx="4321175" cy="2771775"/>
          </a:xfrm>
          <a:custGeom>
            <a:avLst/>
            <a:gdLst>
              <a:gd name="connsiteX0" fmla="*/ 988142 w 4321278"/>
              <a:gd name="connsiteY0" fmla="*/ 0 h 2772697"/>
              <a:gd name="connsiteX1" fmla="*/ 3746091 w 4321278"/>
              <a:gd name="connsiteY1" fmla="*/ 2772697 h 2772697"/>
              <a:gd name="connsiteX2" fmla="*/ 4321278 w 4321278"/>
              <a:gd name="connsiteY2" fmla="*/ 1769807 h 2772697"/>
              <a:gd name="connsiteX3" fmla="*/ 0 w 4321278"/>
              <a:gd name="connsiteY3" fmla="*/ 1755058 h 2772697"/>
              <a:gd name="connsiteX4" fmla="*/ 781665 w 4321278"/>
              <a:gd name="connsiteY4" fmla="*/ 2743200 h 2772697"/>
              <a:gd name="connsiteX5" fmla="*/ 2875936 w 4321278"/>
              <a:gd name="connsiteY5" fmla="*/ 29497 h 2772697"/>
              <a:gd name="connsiteX6" fmla="*/ 1017639 w 4321278"/>
              <a:gd name="connsiteY6" fmla="*/ 14748 h 2772697"/>
              <a:gd name="connsiteX7" fmla="*/ 988142 w 4321278"/>
              <a:gd name="connsiteY7" fmla="*/ 0 h 2772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321278" h="2772697">
                <a:moveTo>
                  <a:pt x="988142" y="0"/>
                </a:moveTo>
                <a:lnTo>
                  <a:pt x="3746091" y="2772697"/>
                </a:lnTo>
                <a:lnTo>
                  <a:pt x="4321278" y="1769807"/>
                </a:lnTo>
                <a:lnTo>
                  <a:pt x="0" y="1755058"/>
                </a:lnTo>
                <a:lnTo>
                  <a:pt x="781665" y="2743200"/>
                </a:lnTo>
                <a:lnTo>
                  <a:pt x="2875936" y="29497"/>
                </a:lnTo>
                <a:lnTo>
                  <a:pt x="1017639" y="14748"/>
                </a:lnTo>
                <a:cubicBezTo>
                  <a:pt x="1002095" y="14507"/>
                  <a:pt x="973394" y="0"/>
                  <a:pt x="988142" y="0"/>
                </a:cubicBezTo>
                <a:close/>
              </a:path>
            </a:pathLst>
          </a:cu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Крест 10"/>
          <p:cNvSpPr/>
          <p:nvPr/>
        </p:nvSpPr>
        <p:spPr>
          <a:xfrm>
            <a:off x="3143250" y="1214438"/>
            <a:ext cx="1285875" cy="857250"/>
          </a:xfrm>
          <a:prstGeom prst="plus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Шестиугольник 11"/>
          <p:cNvSpPr/>
          <p:nvPr/>
        </p:nvSpPr>
        <p:spPr>
          <a:xfrm>
            <a:off x="6286500" y="642938"/>
            <a:ext cx="1785938" cy="1571625"/>
          </a:xfrm>
          <a:prstGeom prst="hexagon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Параллелограмм 12"/>
          <p:cNvSpPr/>
          <p:nvPr/>
        </p:nvSpPr>
        <p:spPr>
          <a:xfrm>
            <a:off x="2071688" y="285750"/>
            <a:ext cx="1000125" cy="928688"/>
          </a:xfrm>
          <a:prstGeom prst="parallelogram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Восьмиугольник 13"/>
          <p:cNvSpPr/>
          <p:nvPr/>
        </p:nvSpPr>
        <p:spPr>
          <a:xfrm>
            <a:off x="5143500" y="5286375"/>
            <a:ext cx="1928813" cy="1285875"/>
          </a:xfrm>
          <a:prstGeom prst="octagon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5-конечная звезда 14"/>
          <p:cNvSpPr/>
          <p:nvPr/>
        </p:nvSpPr>
        <p:spPr>
          <a:xfrm>
            <a:off x="357188" y="3714750"/>
            <a:ext cx="1000125" cy="1071563"/>
          </a:xfrm>
          <a:prstGeom prst="star5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Трапеция 15"/>
          <p:cNvSpPr/>
          <p:nvPr/>
        </p:nvSpPr>
        <p:spPr>
          <a:xfrm>
            <a:off x="5072063" y="500063"/>
            <a:ext cx="857250" cy="857250"/>
          </a:xfrm>
          <a:prstGeom prst="trapezoid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Ромб 16"/>
          <p:cNvSpPr/>
          <p:nvPr/>
        </p:nvSpPr>
        <p:spPr>
          <a:xfrm>
            <a:off x="6858000" y="2714625"/>
            <a:ext cx="500063" cy="857250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Фигура, имеющая форму буквы L 17"/>
          <p:cNvSpPr/>
          <p:nvPr/>
        </p:nvSpPr>
        <p:spPr>
          <a:xfrm>
            <a:off x="3000375" y="2571750"/>
            <a:ext cx="1143000" cy="785813"/>
          </a:xfrm>
          <a:prstGeom prst="corner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8-конечная звезда 18"/>
          <p:cNvSpPr/>
          <p:nvPr/>
        </p:nvSpPr>
        <p:spPr>
          <a:xfrm>
            <a:off x="7572375" y="4429125"/>
            <a:ext cx="1071563" cy="1071563"/>
          </a:xfrm>
          <a:prstGeom prst="star8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Блок-схема: сопоставление 19"/>
          <p:cNvSpPr/>
          <p:nvPr/>
        </p:nvSpPr>
        <p:spPr>
          <a:xfrm>
            <a:off x="2000250" y="5857875"/>
            <a:ext cx="2000250" cy="714375"/>
          </a:xfrm>
          <a:prstGeom prst="flowChartCollat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 animBg="1"/>
      <p:bldP spid="12" grpId="0" animBg="1"/>
      <p:bldP spid="13" grpId="0" animBg="1"/>
      <p:bldP spid="14" grpId="0" animBg="1"/>
      <p:bldP spid="17" grpId="0" animBg="1"/>
      <p:bldP spid="19" grpId="0" animBg="1"/>
      <p:bldP spid="2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457200"/>
            <a:ext cx="5124456" cy="8382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i="1" dirty="0" err="1" smtClean="0"/>
              <a:t>оПуклі</a:t>
            </a:r>
            <a:r>
              <a:rPr lang="ru-RU" i="1" dirty="0" smtClean="0"/>
              <a:t> </a:t>
            </a:r>
            <a:r>
              <a:rPr lang="ru-RU" i="1" dirty="0" err="1" smtClean="0"/>
              <a:t>многокутники</a:t>
            </a:r>
            <a:endParaRPr lang="ru-RU" i="1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 rot="10800000" flipV="1">
            <a:off x="3814763" y="5572125"/>
            <a:ext cx="5329237" cy="714375"/>
          </a:xfrm>
        </p:spPr>
        <p:txBody>
          <a:bodyPr>
            <a:normAutofit fontScale="85000" lnSpcReduction="1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uk-UA" sz="3800" b="1" i="1" dirty="0" smtClean="0"/>
              <a:t>НЕОПУКЛІ</a:t>
            </a:r>
            <a:r>
              <a:rPr lang="uk-UA" b="1" i="1" dirty="0" smtClean="0"/>
              <a:t> </a:t>
            </a:r>
            <a:r>
              <a:rPr lang="uk-UA" sz="3600" b="1" i="1" dirty="0" smtClean="0"/>
              <a:t>МНОГОКУТНИКИ</a:t>
            </a:r>
            <a:endParaRPr lang="ru-RU" sz="3600" b="1" i="1" dirty="0" smtClean="0"/>
          </a:p>
        </p:txBody>
      </p:sp>
      <p:sp>
        <p:nvSpPr>
          <p:cNvPr id="23555" name="Rectangle 9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sp>
        <p:nvSpPr>
          <p:cNvPr id="13" name="Ромб 12"/>
          <p:cNvSpPr/>
          <p:nvPr/>
        </p:nvSpPr>
        <p:spPr>
          <a:xfrm>
            <a:off x="428625" y="1785938"/>
            <a:ext cx="928688" cy="1714500"/>
          </a:xfrm>
          <a:prstGeom prst="diamond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Трапеция 13"/>
          <p:cNvSpPr/>
          <p:nvPr/>
        </p:nvSpPr>
        <p:spPr>
          <a:xfrm>
            <a:off x="1714500" y="1928813"/>
            <a:ext cx="1571625" cy="1571625"/>
          </a:xfrm>
          <a:prstGeom prst="trapezoi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Прямоугольный треугольник 14"/>
          <p:cNvSpPr/>
          <p:nvPr/>
        </p:nvSpPr>
        <p:spPr>
          <a:xfrm>
            <a:off x="500063" y="4071938"/>
            <a:ext cx="1785937" cy="1071562"/>
          </a:xfrm>
          <a:prstGeom prst="rtTriangl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1928813" y="3929063"/>
            <a:ext cx="1857375" cy="7858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Фигура, имеющая форму буквы L 17"/>
          <p:cNvSpPr/>
          <p:nvPr/>
        </p:nvSpPr>
        <p:spPr>
          <a:xfrm>
            <a:off x="7072313" y="1643063"/>
            <a:ext cx="1285875" cy="1143000"/>
          </a:xfrm>
          <a:prstGeom prst="corner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Блок-схема: сопоставление 18"/>
          <p:cNvSpPr/>
          <p:nvPr/>
        </p:nvSpPr>
        <p:spPr>
          <a:xfrm>
            <a:off x="5572125" y="2643188"/>
            <a:ext cx="1357313" cy="1071562"/>
          </a:xfrm>
          <a:prstGeom prst="flowChartCollat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5-конечная звезда 19"/>
          <p:cNvSpPr/>
          <p:nvPr/>
        </p:nvSpPr>
        <p:spPr>
          <a:xfrm>
            <a:off x="7000875" y="3214688"/>
            <a:ext cx="1357313" cy="1500187"/>
          </a:xfrm>
          <a:prstGeom prst="star5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/>
      <p:bldP spid="13" grpId="0" animBg="1"/>
      <p:bldP spid="15" grpId="0" animBg="1"/>
      <p:bldP spid="16" grpId="0" animBg="1"/>
      <p:bldP spid="19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1023</TotalTime>
  <Words>1482</Words>
  <Application>Microsoft Office PowerPoint</Application>
  <PresentationFormat>Экран (4:3)</PresentationFormat>
  <Paragraphs>268</Paragraphs>
  <Slides>53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53</vt:i4>
      </vt:variant>
    </vt:vector>
  </HeadingPairs>
  <TitlesOfParts>
    <vt:vector size="65" baseType="lpstr">
      <vt:lpstr>Arial</vt:lpstr>
      <vt:lpstr>Calibri</vt:lpstr>
      <vt:lpstr>Candara</vt:lpstr>
      <vt:lpstr>Franklin Gothic Book</vt:lpstr>
      <vt:lpstr>Franklin Gothic Medium</vt:lpstr>
      <vt:lpstr>Franklin Gothic Medium Cond</vt:lpstr>
      <vt:lpstr>Symbol</vt:lpstr>
      <vt:lpstr>Times New Roman</vt:lpstr>
      <vt:lpstr>Wingdings</vt:lpstr>
      <vt:lpstr>Wingdings 2</vt:lpstr>
      <vt:lpstr>Трек</vt:lpstr>
      <vt:lpstr>Формула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     Урок  1.   правильні многокутники. Формули радіусів вписаних і описаних кіл правильних многокутників </vt:lpstr>
      <vt:lpstr>Презентация PowerPoint</vt:lpstr>
      <vt:lpstr>оПуклі многокутники</vt:lpstr>
      <vt:lpstr>НАПІВПРАВИЛЬНІ МНОГОКУТНИКИ</vt:lpstr>
      <vt:lpstr>Правильний многокутник </vt:lpstr>
      <vt:lpstr>Правильний многокутник</vt:lpstr>
      <vt:lpstr>Сума кутів многокутника</vt:lpstr>
      <vt:lpstr>Презентация PowerPoint</vt:lpstr>
      <vt:lpstr>Внутрішній та зовнішній кути </vt:lpstr>
      <vt:lpstr>Коло, описане навколо правильного многокутника</vt:lpstr>
      <vt:lpstr>Коло, вписане в правильний многокутник </vt:lpstr>
      <vt:lpstr>Презентация PowerPoint</vt:lpstr>
      <vt:lpstr>Формули для радіусів вписаних і описаних кіл правильних многокутників</vt:lpstr>
      <vt:lpstr>                                Урок 2.  побудова              правильних многокутників</vt:lpstr>
      <vt:lpstr>Правильний трикутник</vt:lpstr>
      <vt:lpstr>Правильний чотирикутник</vt:lpstr>
      <vt:lpstr>Правильний шестикутник</vt:lpstr>
      <vt:lpstr>Застосування формул</vt:lpstr>
      <vt:lpstr>                               Розв’язування задач</vt:lpstr>
      <vt:lpstr>Презентация PowerPoint</vt:lpstr>
      <vt:lpstr>Презентация PowerPoint</vt:lpstr>
      <vt:lpstr>Побудова правильних многокутників</vt:lpstr>
      <vt:lpstr>Презентация PowerPoint</vt:lpstr>
      <vt:lpstr>Презентация PowerPoint</vt:lpstr>
      <vt:lpstr>Презентация PowerPoint</vt:lpstr>
      <vt:lpstr>ЛЕОНАРДО ДА ВіНЧі (1452 – 1519 )</vt:lpstr>
      <vt:lpstr>Презентация PowerPoint</vt:lpstr>
      <vt:lpstr>Презентация PowerPoint</vt:lpstr>
      <vt:lpstr>Презентация PowerPoint</vt:lpstr>
      <vt:lpstr>Презентация PowerPoint</vt:lpstr>
      <vt:lpstr>Число π -математична константа, що визначається у Евклідовій геометрії як відношення довжини кола  до його діаметра . </vt:lpstr>
      <vt:lpstr>Презентация PowerPoint</vt:lpstr>
      <vt:lpstr>Презентация PowerPoint</vt:lpstr>
      <vt:lpstr>Презентация PowerPoint</vt:lpstr>
      <vt:lpstr>                          Довжина дуги кола</vt:lpstr>
      <vt:lpstr>                                Радіанна міра кута</vt:lpstr>
      <vt:lpstr>                 Площа круга та його частин</vt:lpstr>
      <vt:lpstr>                                  Урок 4. розвязування задач.        Самостійна робота  </vt:lpstr>
      <vt:lpstr>Які величини можна  обчислити за наступними формулами:</vt:lpstr>
      <vt:lpstr>Які величини можна  обчислити за наступними формулами:</vt:lpstr>
      <vt:lpstr>Презентация PowerPoint</vt:lpstr>
      <vt:lpstr>Знайти  кількість  сторін  правильного  многокутника</vt:lpstr>
      <vt:lpstr>Знаючи один із елементів знайти  два  інших</vt:lpstr>
      <vt:lpstr>Знаючи один із елементів, знайти два інші</vt:lpstr>
      <vt:lpstr>Знаючи один із елементів, знайти два інші</vt:lpstr>
      <vt:lpstr>Презентация PowerPoint</vt:lpstr>
      <vt:lpstr>Домашнє завдання</vt:lpstr>
    </vt:vector>
  </TitlesOfParts>
  <Company>Krokoz™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ГЕОМЕТРІЯ                        9-Й   КЛАС  ТЕМА  2.              ПРАВИЛЬНІ                     МНОГОКУТНИКИ</dc:title>
  <dc:creator>Admin</dc:creator>
  <cp:lastModifiedBy>hkr</cp:lastModifiedBy>
  <cp:revision>272</cp:revision>
  <dcterms:created xsi:type="dcterms:W3CDTF">2010-11-03T13:44:32Z</dcterms:created>
  <dcterms:modified xsi:type="dcterms:W3CDTF">2016-06-12T13:22:14Z</dcterms:modified>
</cp:coreProperties>
</file>