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0"/>
  </p:notesMasterIdLst>
  <p:handoutMasterIdLst>
    <p:handoutMasterId r:id="rId11"/>
  </p:handoutMasterIdLst>
  <p:sldIdLst>
    <p:sldId id="483" r:id="rId2"/>
    <p:sldId id="541" r:id="rId3"/>
    <p:sldId id="485" r:id="rId4"/>
    <p:sldId id="467" r:id="rId5"/>
    <p:sldId id="542" r:id="rId6"/>
    <p:sldId id="543" r:id="rId7"/>
    <p:sldId id="540" r:id="rId8"/>
    <p:sldId id="538" r:id="rId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800000"/>
    <a:srgbClr val="FF8021"/>
    <a:srgbClr val="000066"/>
    <a:srgbClr val="3366FF"/>
    <a:srgbClr val="3333CC"/>
    <a:srgbClr val="FFC000"/>
    <a:srgbClr val="808080"/>
    <a:srgbClr val="006699"/>
    <a:srgbClr val="66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8" autoAdjust="0"/>
    <p:restoredTop sz="97208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1896" y="-96"/>
      </p:cViewPr>
      <p:guideLst>
        <p:guide orient="horz" pos="3126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i="1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i="1">
                <a:latin typeface="Arial" charset="0"/>
              </a:defRPr>
            </a:lvl1pPr>
          </a:lstStyle>
          <a:p>
            <a:pPr>
              <a:defRPr/>
            </a:pPr>
            <a:fld id="{FA29EF61-CB92-444F-9E4E-C71BDD4E7610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246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i="1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i="1">
                <a:latin typeface="Arial" charset="0"/>
              </a:defRPr>
            </a:lvl1pPr>
          </a:lstStyle>
          <a:p>
            <a:pPr>
              <a:defRPr/>
            </a:pPr>
            <a:fld id="{BD6BE7C4-F563-4AC3-B555-C5556F855F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15614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defTabSz="917575" eaLnBrk="0" hangingPunct="0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>
            <a:lvl1pPr algn="r" defTabSz="917575" eaLnBrk="0" hangingPunct="0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B18AF8A5-EF68-4C9B-95C4-CB4E62C0B28F}" type="datetimeFigureOut">
              <a:rPr lang="ru-RU"/>
              <a:pPr>
                <a:defRPr/>
              </a:pPr>
              <a:t>23.11.2017</a:t>
            </a:fld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05" tIns="45853" rIns="91705" bIns="458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defTabSz="917575" eaLnBrk="0" hangingPunct="0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705" tIns="45853" rIns="91705" bIns="45853" numCol="1" anchor="b" anchorCtr="0" compatLnSpc="1">
            <a:prstTxWarp prst="textNoShape">
              <a:avLst/>
            </a:prstTxWarp>
          </a:bodyPr>
          <a:lstStyle>
            <a:lvl1pPr algn="r" defTabSz="917575" eaLnBrk="0" hangingPunct="0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9CF6EEEC-23B3-4182-A51A-0D5D97914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9884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94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7841D-33AB-40C8-A213-8A6463DD25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7E4A6-87C7-4363-9D6A-75D518D46A32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87552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27FD0-C773-4437-901A-F182C3F221FC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13649-172C-4446-AD2F-05D014D66C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06011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F5EAF-F5E3-4770-AC6A-D25F59580A86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88EC-6006-4121-A333-781E79481D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55907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4C1C9-6614-4216-997F-BFF57F1095F4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460BA-F71E-4C73-AFA4-CC91751515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92240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FDC3F-6302-4AE6-BDEE-7C365DF16BAF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6F434-D99B-40D8-A57E-A646C05D3A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01956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48E30-6958-4365-AE5A-FCF8238C1399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D7966-9F15-44D7-B37C-07D822F1ED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189911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13FE7-DAD4-4A56-ADF8-54A0E03D054E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5B4F3-309A-4DC1-BE6C-EF408DE32B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5943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6E1E5-371E-47DF-8CD6-C57491022973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0BE4E-D4AD-4AB2-AB87-C90E26643F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53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2ABC4-F90B-48C6-B1FF-5D4F3DC4826D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EEFED-C454-4D41-A573-51DED80632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05754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C02A7-C6C1-487A-A425-1BFD00079E27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E56AB-B1FE-434E-BA25-2DFF2C910A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66430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FA9D9-6406-4634-8028-11B9A70641FD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8F474-4E5A-4A34-856E-3428D9114E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9410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4D19F-9527-409C-8F1F-7595BBED6928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34F2D-4130-4ED3-9B1B-B1CB845C1C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65708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9E732-5A95-4DB0-9685-517B46DF22BA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C9D56-2362-4EE3-A2E0-CEC41F78AC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36609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5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F73CAAB-8255-4EBF-A04B-F45AF33B3CCE}" type="datetimeFigureOut">
              <a:rPr lang="ru-RU" altLang="ru-RU"/>
              <a:pPr>
                <a:defRPr/>
              </a:pPr>
              <a:t>23.11.2017</a:t>
            </a:fld>
            <a:endParaRPr lang="ru-RU" altLang="ru-RU"/>
          </a:p>
        </p:txBody>
      </p:sp>
      <p:sp>
        <p:nvSpPr>
          <p:cNvPr id="35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58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113E147-86E2-4EC7-8325-4ED7CD6F98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4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facebook.com/donmcz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dcz.gov.u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acebook.com/donm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0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4499992" cy="4114800"/>
          </a:xfrm>
        </p:spPr>
        <p:txBody>
          <a:bodyPr/>
          <a:lstStyle/>
          <a:p>
            <a:pPr marL="87313" indent="452438" algn="just">
              <a:buNone/>
            </a:pPr>
            <a:r>
              <a:rPr lang="uk-UA" sz="2000" b="1" dirty="0" smtClean="0">
                <a:solidFill>
                  <a:srgbClr val="FF0000"/>
                </a:solidFill>
                <a:effectLst/>
              </a:rPr>
              <a:t>Скоро ти отримаєш </a:t>
            </a:r>
            <a:r>
              <a:rPr lang="uk-UA" sz="2000" b="1" dirty="0" smtClean="0">
                <a:solidFill>
                  <a:srgbClr val="FF0000"/>
                </a:solidFill>
                <a:effectLst/>
              </a:rPr>
              <a:t>атестат </a:t>
            </a:r>
            <a:r>
              <a:rPr lang="uk-UA" sz="2000" b="1" dirty="0" smtClean="0">
                <a:solidFill>
                  <a:srgbClr val="FF0000"/>
                </a:solidFill>
                <a:effectLst/>
              </a:rPr>
              <a:t>і доведеться приймати рішення щодо свого майбутнього. Адже можна піти у ВНЗ та здобути корисні знання й розширити свій кругозір, піти у </a:t>
            </a:r>
            <a:r>
              <a:rPr lang="uk-UA" sz="2000" b="1" dirty="0" smtClean="0">
                <a:solidFill>
                  <a:srgbClr val="FF0000"/>
                </a:solidFill>
                <a:effectLst/>
              </a:rPr>
              <a:t>ПТЗ </a:t>
            </a:r>
            <a:r>
              <a:rPr lang="uk-UA" sz="2000" b="1" dirty="0" smtClean="0">
                <a:solidFill>
                  <a:srgbClr val="FF0000"/>
                </a:solidFill>
                <a:effectLst/>
              </a:rPr>
              <a:t>та здобути практичні фахові навички та досвід, якого бракує іншим, чи відразу влаштуватись на роботу й відчути незалежність від батьківського гаманця. </a:t>
            </a:r>
            <a:endParaRPr lang="ru-RU" sz="2000" dirty="0" smtClean="0">
              <a:solidFill>
                <a:srgbClr val="FF0000"/>
              </a:solidFill>
              <a:effectLst/>
            </a:endParaRPr>
          </a:p>
          <a:p>
            <a:endParaRPr lang="ru-RU" dirty="0"/>
          </a:p>
        </p:txBody>
      </p:sp>
      <p:pic>
        <p:nvPicPr>
          <p:cNvPr id="3075" name="Picture 3" descr="C:\Users\User\Desktop\profor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6672"/>
            <a:ext cx="4355976" cy="290103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4365104"/>
            <a:ext cx="89644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 smtClean="0">
                <a:solidFill>
                  <a:srgbClr val="FF0000"/>
                </a:solidFill>
              </a:rPr>
              <a:t>То який шлях обрати? Якщо вчитись далі, то як дізнатись, до якої сфери діяльності ти схильний, щоб не помилитися у своєму виборі? Хто може допомогти тобі з’ясувати, куди йти далі, щоб у майбутньому не заповнити нішу безробітних або працюючих не за фахом?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03_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624"/>
            <a:ext cx="85344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pom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941888"/>
            <a:ext cx="546100" cy="16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07704" y="60212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363272" cy="112067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ВЕБ- портал </a:t>
            </a:r>
            <a:r>
              <a:rPr lang="ru-RU" altLang="ru-RU" sz="2400" b="1" dirty="0" err="1" smtClean="0">
                <a:solidFill>
                  <a:srgbClr val="003399"/>
                </a:solidFill>
                <a:latin typeface="New Century Schoolbook" pitchFamily="18" charset="0"/>
              </a:rPr>
              <a:t>Донцької</a:t>
            </a: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3399"/>
                </a:solidFill>
                <a:latin typeface="New Century Schoolbook" pitchFamily="18" charset="0"/>
              </a:rPr>
              <a:t>обласної</a:t>
            </a: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3399"/>
                </a:solidFill>
                <a:latin typeface="New Century Schoolbook" pitchFamily="18" charset="0"/>
              </a:rPr>
              <a:t>служби</a:t>
            </a: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3399"/>
                </a:solidFill>
                <a:latin typeface="New Century Schoolbook" pitchFamily="18" charset="0"/>
              </a:rPr>
              <a:t>зайнятости</a:t>
            </a: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 </a:t>
            </a:r>
            <a:r>
              <a:rPr lang="ru-RU" altLang="ru-RU" sz="2800" b="1" dirty="0" smtClean="0">
                <a:solidFill>
                  <a:srgbClr val="003399"/>
                </a:solidFill>
                <a:latin typeface="New Century Schoolbook" pitchFamily="18" charset="0"/>
                <a:hlinkClick r:id="rId2"/>
              </a:rPr>
              <a:t>www.dcz.gov.ua</a:t>
            </a:r>
            <a:r>
              <a:rPr lang="ru-RU" altLang="ru-RU" sz="2800" b="1" dirty="0" smtClean="0">
                <a:solidFill>
                  <a:srgbClr val="003399"/>
                </a:solidFill>
                <a:latin typeface="New Century Schoolbook" pitchFamily="18" charset="0"/>
              </a:rPr>
              <a:t/>
            </a:r>
            <a:br>
              <a:rPr lang="ru-RU" altLang="ru-RU" sz="2800" b="1" dirty="0" smtClean="0">
                <a:solidFill>
                  <a:srgbClr val="003399"/>
                </a:solidFill>
                <a:latin typeface="New Century Schoolbook" pitchFamily="18" charset="0"/>
              </a:rPr>
            </a:b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 Рубрика «Служба </a:t>
            </a: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зайнятості </a:t>
            </a: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– </a:t>
            </a:r>
            <a:r>
              <a:rPr lang="ru-RU" altLang="ru-RU" sz="2400" b="1" dirty="0" err="1" smtClean="0">
                <a:solidFill>
                  <a:srgbClr val="003399"/>
                </a:solidFill>
                <a:latin typeface="New Century Schoolbook" pitchFamily="18" charset="0"/>
              </a:rPr>
              <a:t>випускникам</a:t>
            </a: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 </a:t>
            </a:r>
            <a:r>
              <a:rPr lang="ru-RU" altLang="ru-RU" sz="2400" b="1" dirty="0" err="1" smtClean="0">
                <a:solidFill>
                  <a:srgbClr val="003399"/>
                </a:solidFill>
                <a:latin typeface="New Century Schoolbook" pitchFamily="18" charset="0"/>
              </a:rPr>
              <a:t>шкіл</a:t>
            </a:r>
            <a: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  <a:t>»</a:t>
            </a:r>
            <a:br>
              <a:rPr lang="ru-RU" altLang="ru-RU" sz="2400" b="1" dirty="0" smtClean="0">
                <a:solidFill>
                  <a:srgbClr val="003399"/>
                </a:solidFill>
                <a:latin typeface="New Century Schoolbook" pitchFamily="18" charset="0"/>
              </a:rPr>
            </a:br>
            <a:endParaRPr lang="ru-RU" altLang="ru-RU" sz="2400" b="1" dirty="0" smtClean="0">
              <a:solidFill>
                <a:srgbClr val="003399"/>
              </a:solidFill>
              <a:latin typeface="New Century Schoolbook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9144000" cy="461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5229200"/>
            <a:ext cx="38164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uk-UA" dirty="0" smtClean="0">
                <a:solidFill>
                  <a:srgbClr val="800000"/>
                </a:solidFill>
              </a:rPr>
              <a:t> </a:t>
            </a:r>
            <a:r>
              <a:rPr lang="uk-UA" sz="2000" dirty="0" smtClean="0">
                <a:solidFill>
                  <a:srgbClr val="800000"/>
                </a:solidFill>
              </a:rPr>
              <a:t>пошук підходящої роботи та сприяння у працевлаштуванні, </a:t>
            </a:r>
            <a:r>
              <a:rPr lang="ru-RU" sz="2000" dirty="0" smtClean="0">
                <a:solidFill>
                  <a:srgbClr val="990000"/>
                </a:solidFill>
              </a:rPr>
              <a:t>у </a:t>
            </a:r>
            <a:r>
              <a:rPr lang="ru-RU" sz="2000" dirty="0" smtClean="0">
                <a:solidFill>
                  <a:srgbClr val="990000"/>
                </a:solidFill>
              </a:rPr>
              <a:t>тому </a:t>
            </a:r>
            <a:r>
              <a:rPr lang="ru-RU" sz="2000" dirty="0" err="1" smtClean="0">
                <a:solidFill>
                  <a:srgbClr val="990000"/>
                </a:solidFill>
              </a:rPr>
              <a:t>числі</a:t>
            </a:r>
            <a:r>
              <a:rPr lang="ru-RU" sz="2000" dirty="0" smtClean="0">
                <a:solidFill>
                  <a:srgbClr val="990000"/>
                </a:solidFill>
              </a:rPr>
              <a:t> шляхом </a:t>
            </a:r>
            <a:r>
              <a:rPr lang="ru-RU" sz="2000" dirty="0" err="1" smtClean="0">
                <a:solidFill>
                  <a:srgbClr val="990000"/>
                </a:solidFill>
              </a:rPr>
              <a:t>організації</a:t>
            </a:r>
            <a:r>
              <a:rPr lang="ru-RU" sz="2000" dirty="0" smtClean="0">
                <a:solidFill>
                  <a:srgbClr val="990000"/>
                </a:solidFill>
              </a:rPr>
              <a:t> </a:t>
            </a:r>
            <a:r>
              <a:rPr lang="ru-RU" sz="2000" dirty="0" err="1" smtClean="0">
                <a:solidFill>
                  <a:srgbClr val="990000"/>
                </a:solidFill>
              </a:rPr>
              <a:t>громадських</a:t>
            </a:r>
            <a:r>
              <a:rPr lang="ru-RU" sz="2000" dirty="0" smtClean="0">
                <a:solidFill>
                  <a:srgbClr val="990000"/>
                </a:solidFill>
              </a:rPr>
              <a:t> </a:t>
            </a:r>
            <a:r>
              <a:rPr lang="ru-RU" sz="2000" dirty="0" err="1" smtClean="0">
                <a:solidFill>
                  <a:srgbClr val="990000"/>
                </a:solidFill>
              </a:rPr>
              <a:t>робіт</a:t>
            </a:r>
            <a:r>
              <a:rPr lang="ru-RU" sz="2000" dirty="0" smtClean="0">
                <a:solidFill>
                  <a:srgbClr val="990000"/>
                </a:solidFill>
              </a:rPr>
              <a:t> для </a:t>
            </a:r>
            <a:r>
              <a:rPr lang="ru-RU" sz="2000" dirty="0" err="1" smtClean="0">
                <a:solidFill>
                  <a:srgbClr val="990000"/>
                </a:solidFill>
              </a:rPr>
              <a:t>безробітних</a:t>
            </a:r>
            <a:endParaRPr lang="ru-RU" sz="2000" dirty="0">
              <a:solidFill>
                <a:srgbClr val="990000"/>
              </a:solidFill>
            </a:endParaRPr>
          </a:p>
        </p:txBody>
      </p:sp>
      <p:pic>
        <p:nvPicPr>
          <p:cNvPr id="4101" name="Picture 5" descr="C:\Users\User\Downloads\f7d983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420888"/>
            <a:ext cx="1872208" cy="187561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404664"/>
            <a:ext cx="33123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rgbClr val="800000"/>
                </a:solidFill>
              </a:rPr>
              <a:t>професійна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dirty="0" err="1" smtClean="0">
                <a:solidFill>
                  <a:srgbClr val="800000"/>
                </a:solidFill>
              </a:rPr>
              <a:t>підготовка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dirty="0" err="1" smtClean="0">
                <a:solidFill>
                  <a:srgbClr val="800000"/>
                </a:solidFill>
              </a:rPr>
              <a:t>або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dirty="0" err="1" smtClean="0">
                <a:solidFill>
                  <a:srgbClr val="800000"/>
                </a:solidFill>
              </a:rPr>
              <a:t>перепідготовка</a:t>
            </a:r>
            <a:r>
              <a:rPr lang="ru-RU" dirty="0" smtClean="0">
                <a:solidFill>
                  <a:srgbClr val="800000"/>
                </a:solidFill>
              </a:rPr>
              <a:t>, </a:t>
            </a:r>
            <a:r>
              <a:rPr lang="ru-RU" dirty="0" err="1" smtClean="0">
                <a:solidFill>
                  <a:srgbClr val="800000"/>
                </a:solidFill>
              </a:rPr>
              <a:t>підвищення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br>
              <a:rPr lang="ru-RU" dirty="0" smtClean="0">
                <a:solidFill>
                  <a:srgbClr val="800000"/>
                </a:solidFill>
              </a:rPr>
            </a:br>
            <a:r>
              <a:rPr lang="ru-RU" dirty="0" err="1" smtClean="0">
                <a:solidFill>
                  <a:srgbClr val="800000"/>
                </a:solidFill>
              </a:rPr>
              <a:t>кваліфікації</a:t>
            </a:r>
            <a:r>
              <a:rPr lang="ru-RU" dirty="0" smtClean="0">
                <a:solidFill>
                  <a:srgbClr val="800000"/>
                </a:solidFill>
              </a:rPr>
              <a:t> у </a:t>
            </a:r>
            <a:r>
              <a:rPr lang="ru-RU" dirty="0" err="1" smtClean="0">
                <a:solidFill>
                  <a:srgbClr val="800000"/>
                </a:solidFill>
              </a:rPr>
              <a:t>професійно-технічних</a:t>
            </a:r>
            <a:r>
              <a:rPr lang="ru-RU" dirty="0" smtClean="0">
                <a:solidFill>
                  <a:srgbClr val="800000"/>
                </a:solidFill>
              </a:rPr>
              <a:t> та </a:t>
            </a:r>
            <a:r>
              <a:rPr lang="ru-RU" dirty="0" err="1" smtClean="0">
                <a:solidFill>
                  <a:srgbClr val="800000"/>
                </a:solidFill>
              </a:rPr>
              <a:t>вищих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dirty="0" err="1" smtClean="0">
                <a:solidFill>
                  <a:srgbClr val="800000"/>
                </a:solidFill>
              </a:rPr>
              <a:t>навчальних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dirty="0" smtClean="0">
                <a:solidFill>
                  <a:srgbClr val="800000"/>
                </a:solidFill>
              </a:rPr>
              <a:t>закладах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1844824"/>
            <a:ext cx="23679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dirty="0" smtClean="0">
                <a:solidFill>
                  <a:srgbClr val="800000"/>
                </a:solidFill>
              </a:rPr>
              <a:t>профорієнтація</a:t>
            </a:r>
            <a:endParaRPr lang="ru-RU" sz="2400" dirty="0"/>
          </a:p>
        </p:txBody>
      </p:sp>
      <p:pic>
        <p:nvPicPr>
          <p:cNvPr id="29" name="Picture 16" descr="IMAG12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636912"/>
            <a:ext cx="1726257" cy="144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1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869160"/>
            <a:ext cx="1471595" cy="139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s://scontent-waw1-1.xx.fbcdn.net/v/t1.0-9/22688318_1741254309241628_1861648464787559118_n.jpg?oh=eae44d8e484e504d40db0483bec3bc1a&amp;oe=5A9985A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708920"/>
            <a:ext cx="1872208" cy="1404156"/>
          </a:xfrm>
          <a:prstGeom prst="rect">
            <a:avLst/>
          </a:prstGeom>
          <a:noFill/>
        </p:spPr>
      </p:pic>
      <p:pic>
        <p:nvPicPr>
          <p:cNvPr id="5124" name="Picture 4" descr="Фото Донецький міський центр зайнятості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3861048"/>
            <a:ext cx="2048227" cy="1152128"/>
          </a:xfrm>
          <a:prstGeom prst="rect">
            <a:avLst/>
          </a:prstGeom>
          <a:noFill/>
        </p:spPr>
      </p:pic>
      <p:pic>
        <p:nvPicPr>
          <p:cNvPr id="5126" name="Picture 6" descr="Фото Донецький міський центр зайнятості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60648"/>
            <a:ext cx="2160240" cy="1296144"/>
          </a:xfrm>
          <a:prstGeom prst="rect">
            <a:avLst/>
          </a:prstGeom>
          <a:noFill/>
        </p:spPr>
      </p:pic>
      <p:pic>
        <p:nvPicPr>
          <p:cNvPr id="5130" name="Picture 10" descr="Фото Донецький міський центр зайнятості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188640"/>
            <a:ext cx="1920214" cy="1440160"/>
          </a:xfrm>
          <a:prstGeom prst="rect">
            <a:avLst/>
          </a:prstGeom>
          <a:noFill/>
        </p:spPr>
      </p:pic>
      <p:pic>
        <p:nvPicPr>
          <p:cNvPr id="5132" name="Picture 12" descr="Фото Донецький міський центр зайнятості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152" y="3573016"/>
            <a:ext cx="1972878" cy="1181030"/>
          </a:xfrm>
          <a:prstGeom prst="rect">
            <a:avLst/>
          </a:prstGeom>
          <a:noFill/>
        </p:spPr>
      </p:pic>
      <p:pic>
        <p:nvPicPr>
          <p:cNvPr id="5128" name="Picture 8" descr="Фото Донецький міський центр зайнятості.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76256" y="4653136"/>
            <a:ext cx="2076838" cy="1243263"/>
          </a:xfrm>
          <a:prstGeom prst="rect">
            <a:avLst/>
          </a:prstGeom>
          <a:noFill/>
        </p:spPr>
      </p:pic>
      <p:pic>
        <p:nvPicPr>
          <p:cNvPr id="5134" name="Picture 14" descr="https://lh3.googleusercontent.com/zQ_4YfnY6bO7CbAaT7RoiYNiugUP5r50IwE0fZ2BwLxkh0JI8zlM2w_gM1U2pyw_LDgW5puPI-4DNJ2B1XWl8FsWe0pdHsjaQ5Wotq8ygQ0nP4b_BgsYcMdnVpRVTX7ZeAYvBSXTa_4bpQaDyau72Brvc8WkPBN7CEP0VNOmPeqD-ZuUUs11_KJmSslnh-GYIL0m1kgEvJzVWguJgqvsnxzxlV14GODb3Ba6jPNRwznK476q2SKGZ9PM4KVDsUfbn4feKHBZOJhBtnlNd2x99CSqp1eFzy7yCTnmHfw20t-9UYJDtpx1kO0vxHL9CpAqZPFm1XybXzwU2UvafASXIap8yFEwZJxM77VwV-_gfrjyGFhyy5DEbpglVTEiw6DMZnsiV05m3azbYN6OjbZDkyw_2Qp6je8SxDoHVjWespFnfzZHwPWqErrGR-69IF-f_EnrPAcMtMOAbENsIkQxDm2xlgiynx4rz517OgNtST5QpydEHxwWtndY3pY7VucLi5sJc14yBGTqtWC5AsImqwFbqs4dM0cVjagBDfVNAlF3QzfNRdVVT6JqDFcg-MlpXOhyJl1zQfo3gY_R6kLffH6LH1OMKurnYA-w__jgnQ=w1732-h974-n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7984" y="908720"/>
            <a:ext cx="1920706" cy="1080120"/>
          </a:xfrm>
          <a:prstGeom prst="rect">
            <a:avLst/>
          </a:prstGeom>
          <a:noFill/>
        </p:spPr>
      </p:pic>
      <p:sp>
        <p:nvSpPr>
          <p:cNvPr id="39" name="Стрелка вниз 38"/>
          <p:cNvSpPr/>
          <p:nvPr/>
        </p:nvSpPr>
        <p:spPr>
          <a:xfrm rot="7855717">
            <a:off x="2844822" y="1910615"/>
            <a:ext cx="79208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 rot="13658319">
            <a:off x="5508741" y="2056796"/>
            <a:ext cx="79208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низ 40"/>
          <p:cNvSpPr/>
          <p:nvPr/>
        </p:nvSpPr>
        <p:spPr>
          <a:xfrm>
            <a:off x="4211960" y="4365104"/>
            <a:ext cx="79208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269875">
              <a:buNone/>
            </a:pPr>
            <a:r>
              <a:rPr lang="en-US" sz="1800" dirty="0" smtClean="0">
                <a:solidFill>
                  <a:srgbClr val="800000"/>
                </a:solidFill>
                <a:effectLst/>
              </a:rPr>
              <a:t>    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Метою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профорієнтації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є: 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ознайомлення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учнів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з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професіями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та правилами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вибору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професії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;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виховання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в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молоді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спрямованості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на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самопізнання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і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власну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активність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як основу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професійного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самовизначення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;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формування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вміння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зіставляти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свої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здібності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з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вимогами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,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необхідними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для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набуття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конкретної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професії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,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складати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на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цій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основі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реальний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план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оволодіння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професією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;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забезпечення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розвитку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професійно-важливих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якостей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 </a:t>
            </a:r>
            <a:r>
              <a:rPr lang="ru-RU" sz="1800" dirty="0" err="1" smtClean="0">
                <a:solidFill>
                  <a:srgbClr val="800000"/>
                </a:solidFill>
                <a:effectLst/>
              </a:rPr>
              <a:t>особистості</a:t>
            </a:r>
            <a:r>
              <a:rPr lang="ru-RU" sz="1800" dirty="0" smtClean="0">
                <a:solidFill>
                  <a:srgbClr val="800000"/>
                </a:solidFill>
                <a:effectLst/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5" descr="C:\Users\User\Downloads\f7d983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0"/>
            <a:ext cx="1872208" cy="1875613"/>
          </a:xfrm>
          <a:prstGeom prst="rect">
            <a:avLst/>
          </a:prstGeom>
          <a:noFill/>
        </p:spPr>
      </p:pic>
      <p:pic>
        <p:nvPicPr>
          <p:cNvPr id="1026" name="Picture 2" descr="Результат пошуку зображень за запитом &quot;профориентация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149080"/>
            <a:ext cx="8830122" cy="2340664"/>
          </a:xfrm>
          <a:prstGeom prst="rect">
            <a:avLst/>
          </a:prstGeom>
          <a:noFill/>
        </p:spPr>
      </p:pic>
      <p:pic>
        <p:nvPicPr>
          <p:cNvPr id="1028" name="Picture 4" descr="Результат пошуку зображень за запитом &quot;профориентация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2304256" cy="1434377"/>
          </a:xfrm>
          <a:prstGeom prst="rect">
            <a:avLst/>
          </a:prstGeom>
          <a:noFill/>
        </p:spPr>
      </p:pic>
      <p:pic>
        <p:nvPicPr>
          <p:cNvPr id="1030" name="Picture 6" descr="Результат пошуку зображень за запитом &quot;школьники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60648"/>
            <a:ext cx="2548777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395536" y="2348880"/>
            <a:ext cx="2952328" cy="15841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algn="ctr">
              <a:defRPr/>
            </a:pPr>
            <a:r>
              <a:rPr lang="uk-UA" sz="1400" i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Чисельність населення Покровського регіону</a:t>
            </a:r>
          </a:p>
          <a:p>
            <a:pPr algn="ctr">
              <a:defRPr/>
            </a:pP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м. </a:t>
            </a:r>
            <a:r>
              <a:rPr lang="uk-UA" sz="14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Покровськ</a:t>
            </a: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– 76518</a:t>
            </a:r>
          </a:p>
          <a:p>
            <a:pPr algn="ctr">
              <a:defRPr/>
            </a:pP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м. </a:t>
            </a:r>
            <a:r>
              <a:rPr lang="uk-UA" sz="14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Родинське</a:t>
            </a: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– 10512</a:t>
            </a:r>
          </a:p>
          <a:p>
            <a:pPr algn="ctr">
              <a:defRPr/>
            </a:pPr>
            <a:r>
              <a:rPr lang="uk-UA" sz="14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смт</a:t>
            </a: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. Шевченко - 1755</a:t>
            </a:r>
          </a:p>
          <a:p>
            <a:pPr algn="ctr">
              <a:defRPr/>
            </a:pP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Покровський р-н - 31175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259632" y="1484784"/>
            <a:ext cx="6840885" cy="576064"/>
          </a:xfrm>
          <a:prstGeom prst="rect">
            <a:avLst/>
          </a:prstGeom>
        </p:spPr>
        <p:txBody>
          <a:bodyPr lIns="0" rIns="18288">
            <a:normAutofit/>
          </a:bodyPr>
          <a:lstStyle/>
          <a:p>
            <a:pPr algn="r">
              <a:defRPr/>
            </a:pPr>
            <a:r>
              <a:rPr lang="uk-UA" sz="2000" i="1" dirty="0">
                <a:solidFill>
                  <a:srgbClr val="C00000"/>
                </a:solidFill>
              </a:rPr>
              <a:t>вулиця Поштова, 3, м. </a:t>
            </a:r>
            <a:r>
              <a:rPr lang="uk-UA" sz="2000" i="1" dirty="0" err="1">
                <a:solidFill>
                  <a:srgbClr val="C00000"/>
                </a:solidFill>
              </a:rPr>
              <a:t>Покровськ</a:t>
            </a:r>
            <a:r>
              <a:rPr lang="uk-UA" sz="2000" i="1" dirty="0">
                <a:solidFill>
                  <a:srgbClr val="C00000"/>
                </a:solidFill>
              </a:rPr>
              <a:t>, Донецька область 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uk-UA" sz="2400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755576" y="620688"/>
            <a:ext cx="81373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3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Донецький міський центр зайнятості</a:t>
            </a:r>
            <a:endParaRPr lang="ru-RU" sz="36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Подзаголовок 2"/>
          <p:cNvSpPr txBox="1">
            <a:spLocks/>
          </p:cNvSpPr>
          <p:nvPr/>
        </p:nvSpPr>
        <p:spPr>
          <a:xfrm>
            <a:off x="3419872" y="2348880"/>
            <a:ext cx="5616624" cy="15841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18288">
            <a:noAutofit/>
          </a:bodyPr>
          <a:lstStyle/>
          <a:p>
            <a:pPr marL="87313" indent="87313" algn="just">
              <a:defRPr/>
            </a:pP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</a:t>
            </a:r>
            <a:r>
              <a:rPr lang="uk-UA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З </a:t>
            </a: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01.12.2014 Донецький міський центр зайнятості на виконання постанови Кабінету Міністрів України від 07.11.2014 №595 </a:t>
            </a:r>
            <a:r>
              <a:rPr lang="uk-UA" sz="14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“Деякі</a:t>
            </a: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питання фінансування бюджетних установ здійснення соціальних виплат населенню та надання фінансової підтримки окремим підприємствам і організаціям Донецької та Луганської </a:t>
            </a:r>
            <a:r>
              <a:rPr lang="uk-UA" sz="14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областей”</a:t>
            </a: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, змінив своє місцезнаходження та виконує покладені на нього </a:t>
            </a:r>
            <a:r>
              <a:rPr lang="uk-UA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функції</a:t>
            </a:r>
            <a:r>
              <a:rPr lang="en-US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uk-UA" sz="1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у </a:t>
            </a:r>
            <a:r>
              <a:rPr lang="uk-UA" sz="14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місті </a:t>
            </a:r>
            <a:r>
              <a:rPr lang="uk-UA" sz="1400" dirty="0" err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Покровськ</a:t>
            </a:r>
            <a:endParaRPr lang="ru-RU" sz="14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4025532"/>
            <a:ext cx="856895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Служба зайнятості допоможе: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визначитися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майбутньою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спеціальністю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довести,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професійно-технічні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спеціальності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можуть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бути так само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успішні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  як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престижна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вища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освіта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нерозривний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зв'язок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між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бажаною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професією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необхідною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освітою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розкрити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тенденції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розвитку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ринку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праці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різних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регіонах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України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описати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специфіку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різних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спеціальностей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иправити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негативний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імідж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"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непрестижних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"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спеціальностей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988840"/>
            <a:ext cx="34671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D:\я\ира\QR - код\QR_код_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3840647" cy="2520280"/>
          </a:xfrm>
          <a:prstGeom prst="rect">
            <a:avLst/>
          </a:prstGeom>
          <a:noFill/>
          <a:ln w="25400">
            <a:solidFill>
              <a:srgbClr val="0062AC">
                <a:alpha val="56862"/>
              </a:srgb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96136" y="4221088"/>
            <a:ext cx="201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>
                    <a:lumMod val="40000"/>
                    <a:lumOff val="60000"/>
                  </a:schemeClr>
                </a:solidFill>
                <a:hlinkClick r:id="rId4"/>
              </a:rPr>
              <a:t>www.facebook.com/donmcz</a:t>
            </a:r>
            <a:endParaRPr lang="ru-RU" sz="10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04664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Інформацію про службу зайнятості та Донецький міський центр зайнятості Ви можете </a:t>
            </a:r>
            <a:r>
              <a:rPr lang="uk-UA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знайти у </a:t>
            </a:r>
            <a:r>
              <a:rPr lang="uk-UA" sz="28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мережі </a:t>
            </a:r>
            <a:r>
              <a:rPr lang="uk-UA" sz="28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І</a:t>
            </a:r>
            <a:r>
              <a:rPr lang="uk-UA" sz="28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нтернет </a:t>
            </a:r>
            <a:r>
              <a:rPr lang="uk-UA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на наших сторінках </a:t>
            </a:r>
            <a:endParaRPr lang="ru-RU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4581128"/>
            <a:ext cx="806489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sz="20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Якщо у вас виникли питання, просимо звертатися до спеціаліста з профорієнтації Донецького міського центру зайнятості:</a:t>
            </a:r>
          </a:p>
          <a:p>
            <a:pPr algn="ctr"/>
            <a:r>
              <a:rPr lang="uk-UA" sz="20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тел. (095) 363-49-13 – </a:t>
            </a:r>
            <a:r>
              <a:rPr lang="uk-UA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Пітінова</a:t>
            </a:r>
            <a:r>
              <a:rPr lang="uk-UA" sz="20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Світлана Іванівна</a:t>
            </a: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uk-UA" sz="2000" dirty="0" smtClean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uk-UA" sz="20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 залишайте свої питання на нашій сторінці у </a:t>
            </a:r>
            <a:r>
              <a:rPr lang="en-US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Facebook</a:t>
            </a:r>
            <a:r>
              <a:rPr lang="uk-UA" sz="20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9">
        <a:dk1>
          <a:srgbClr val="000066"/>
        </a:dk1>
        <a:lt1>
          <a:srgbClr val="FFFFFF"/>
        </a:lt1>
        <a:dk2>
          <a:srgbClr val="7FD4DD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C0E6EB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0">
        <a:dk1>
          <a:srgbClr val="000066"/>
        </a:dk1>
        <a:lt1>
          <a:srgbClr val="FFFFFF"/>
        </a:lt1>
        <a:dk2>
          <a:srgbClr val="CCA390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E2CEC6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1">
        <a:dk1>
          <a:srgbClr val="000066"/>
        </a:dk1>
        <a:lt1>
          <a:srgbClr val="FFFFFF"/>
        </a:lt1>
        <a:dk2>
          <a:srgbClr val="C693C7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DFC8E0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2">
        <a:dk1>
          <a:srgbClr val="000066"/>
        </a:dk1>
        <a:lt1>
          <a:srgbClr val="FFFFFF"/>
        </a:lt1>
        <a:dk2>
          <a:srgbClr val="A4C91D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CFE1AB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13">
        <a:dk1>
          <a:srgbClr val="000066"/>
        </a:dk1>
        <a:lt1>
          <a:srgbClr val="FFFFFF"/>
        </a:lt1>
        <a:dk2>
          <a:srgbClr val="4549F1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0B1F7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9720</TotalTime>
  <Words>402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Океан</vt:lpstr>
      <vt:lpstr>Слайд 1</vt:lpstr>
      <vt:lpstr>Слайд 2</vt:lpstr>
      <vt:lpstr>Слайд 3</vt:lpstr>
      <vt:lpstr>ВЕБ- портал Донцької обласної служби зайнятости www.dcz.gov.ua  Рубрика «Служба зайнятості – випускникам шкіл» 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y_savchenko</dc:creator>
  <cp:lastModifiedBy>User</cp:lastModifiedBy>
  <cp:revision>693</cp:revision>
  <dcterms:created xsi:type="dcterms:W3CDTF">2009-06-09T06:00:06Z</dcterms:created>
  <dcterms:modified xsi:type="dcterms:W3CDTF">2017-11-23T07:35:18Z</dcterms:modified>
</cp:coreProperties>
</file>