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6" r:id="rId3"/>
    <p:sldId id="275" r:id="rId4"/>
    <p:sldId id="258" r:id="rId5"/>
    <p:sldId id="277" r:id="rId6"/>
    <p:sldId id="259" r:id="rId7"/>
    <p:sldId id="261" r:id="rId8"/>
    <p:sldId id="278" r:id="rId9"/>
    <p:sldId id="284" r:id="rId10"/>
    <p:sldId id="281" r:id="rId11"/>
    <p:sldId id="282" r:id="rId12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7B9"/>
    <a:srgbClr val="B2D75F"/>
    <a:srgbClr val="CA0816"/>
    <a:srgbClr val="2D03DF"/>
    <a:srgbClr val="006C31"/>
    <a:srgbClr val="F64040"/>
    <a:srgbClr val="C52D1D"/>
    <a:srgbClr val="D56161"/>
    <a:srgbClr val="61D5A1"/>
    <a:srgbClr val="50A9E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F811DB-8BA7-4285-85B0-E67641C6580A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09A934C-4464-4218-B9B7-621CC6F0C0D2}" type="pres">
      <dgm:prSet presAssocID="{2CF811DB-8BA7-4285-85B0-E67641C6580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BF3F28BE-A6A2-40C2-A093-3D3074ADA681}" type="presOf" srcId="{2CF811DB-8BA7-4285-85B0-E67641C6580A}" destId="{E09A934C-4464-4218-B9B7-621CC6F0C0D2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93959E6-847B-4937-8C3D-49CDB5BA4EF3}" type="datetimeFigureOut">
              <a:rPr lang="uk-UA" smtClean="0"/>
              <a:pPr/>
              <a:t>11.12.2017</a:t>
            </a:fld>
            <a:endParaRPr lang="uk-UA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uk-UA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11.12.2017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11.12.2017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93959E6-847B-4937-8C3D-49CDB5BA4EF3}" type="datetimeFigureOut">
              <a:rPr lang="uk-UA" smtClean="0"/>
              <a:pPr/>
              <a:t>11.12.2017</a:t>
            </a:fld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93959E6-847B-4937-8C3D-49CDB5BA4EF3}" type="datetimeFigureOut">
              <a:rPr lang="uk-UA" smtClean="0"/>
              <a:pPr/>
              <a:t>11.12.2017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uk-UA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11.12.2017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11.12.2017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93959E6-847B-4937-8C3D-49CDB5BA4EF3}" type="datetimeFigureOut">
              <a:rPr lang="uk-UA" smtClean="0"/>
              <a:pPr/>
              <a:t>11.12.2017</a:t>
            </a:fld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11.12.2017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93959E6-847B-4937-8C3D-49CDB5BA4EF3}" type="datetimeFigureOut">
              <a:rPr lang="uk-UA" smtClean="0"/>
              <a:pPr/>
              <a:t>11.12.2017</a:t>
            </a:fld>
            <a:endParaRPr lang="uk-UA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93959E6-847B-4937-8C3D-49CDB5BA4EF3}" type="datetimeFigureOut">
              <a:rPr lang="uk-UA" smtClean="0"/>
              <a:pPr/>
              <a:t>11.12.2017</a:t>
            </a:fld>
            <a:endParaRPr lang="uk-UA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93959E6-847B-4937-8C3D-49CDB5BA4EF3}" type="datetimeFigureOut">
              <a:rPr lang="uk-UA" smtClean="0"/>
              <a:pPr/>
              <a:t>11.12.2017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9BD255C-740D-4BFE-A60D-37750E3706AB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r5p7SUNPPhQ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tudy.com/academy/lesson/how-to-improve-soft-skills.html" TargetMode="External"/><Relationship Id="rId5" Type="http://schemas.openxmlformats.org/officeDocument/2006/relationships/hyperlink" Target="https://www.youtube.com/watch?v=Tiy2LONr050" TargetMode="External"/><Relationship Id="rId4" Type="http://schemas.openxmlformats.org/officeDocument/2006/relationships/hyperlink" Target="http://study.com/academy/lesson/what-are-soft-skills-definition-examples.html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facebook.com/donmcz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mycareer.org.ua/test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leverdia.com/index.php?lang=uk" TargetMode="External"/><Relationship Id="rId5" Type="http://schemas.openxmlformats.org/officeDocument/2006/relationships/hyperlink" Target="http://proforientator.com.ua/ua/" TargetMode="External"/><Relationship Id="rId4" Type="http://schemas.openxmlformats.org/officeDocument/2006/relationships/hyperlink" Target="http://prof.osvita.org.ua/uk/determine/testing/index.html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tp0R5gT3Ml4&amp;list=PLp4MP48cY_nP2yFp0-Y7SP8BHUEMgdifu&amp;index=11" TargetMode="External"/><Relationship Id="rId13" Type="http://schemas.openxmlformats.org/officeDocument/2006/relationships/hyperlink" Target="https://www.youtube.com/watch?v=yuswIisJmy8&amp;list=PLp4MP48cY_nP2yFp0-Y7SP8BHUEMgdifu&amp;index=12" TargetMode="External"/><Relationship Id="rId18" Type="http://schemas.openxmlformats.org/officeDocument/2006/relationships/hyperlink" Target="https://www.youtube.com/watch?v=yZ2P_agk7k4&amp;list=PLp4MP48cY_nP2yFp0-Y7SP8BHUEMgdifu&amp;index=4" TargetMode="External"/><Relationship Id="rId26" Type="http://schemas.openxmlformats.org/officeDocument/2006/relationships/hyperlink" Target="https://www.youtube.com/watch?v=_61WqASyHcw&amp;list=PLp4MP48cY_nP2yFp0-Y7SP8BHUEMgdifu&amp;index=10" TargetMode="External"/><Relationship Id="rId3" Type="http://schemas.openxmlformats.org/officeDocument/2006/relationships/image" Target="../media/image11.jpeg"/><Relationship Id="rId21" Type="http://schemas.openxmlformats.org/officeDocument/2006/relationships/hyperlink" Target="https://www.youtube.com/watch?v=i-fqENLfWVM&amp;list=PLp4MP48cY_nP2yFp0-Y7SP8BHUEMgdifu&amp;index=3" TargetMode="External"/><Relationship Id="rId7" Type="http://schemas.openxmlformats.org/officeDocument/2006/relationships/hyperlink" Target="https://www.youtube.com/watch?v=hjHC_QpHMCs&amp;list=PLp4MP48cY_nP2yFp0-Y7SP8BHUEMgdifu&amp;index=7" TargetMode="External"/><Relationship Id="rId12" Type="http://schemas.openxmlformats.org/officeDocument/2006/relationships/hyperlink" Target="https://www.youtube.com/watch?v=E_y38oIF1iE&amp;list=PLp4MP48cY_nP2yFp0-Y7SP8BHUEMgdifu&amp;index=13" TargetMode="External"/><Relationship Id="rId17" Type="http://schemas.openxmlformats.org/officeDocument/2006/relationships/hyperlink" Target="https://www.youtube.com/watch?v=1LrzKiGKgWA&amp;t=15s&amp;list=PLp4MP48cY_nP2yFp0-Y7SP8BHUEMgdifu&amp;index=1" TargetMode="External"/><Relationship Id="rId25" Type="http://schemas.openxmlformats.org/officeDocument/2006/relationships/hyperlink" Target="https://www.youtube.com/watch?v=b3v2Lr2DjxM&amp;list=PLp4MP48cY_nP2yFp0-Y7SP8BHUEMgdifu&amp;index=18" TargetMode="External"/><Relationship Id="rId2" Type="http://schemas.openxmlformats.org/officeDocument/2006/relationships/hyperlink" Target="https://www.youtube.com/watch?v=3W9-lon4DPc" TargetMode="External"/><Relationship Id="rId16" Type="http://schemas.openxmlformats.org/officeDocument/2006/relationships/hyperlink" Target="https://www.youtube.com/watch?v=36_rVRVMKNI&amp;list=PLp4MP48cY_nP2yFp0-Y7SP8BHUEMgdifu&amp;index=6" TargetMode="External"/><Relationship Id="rId20" Type="http://schemas.openxmlformats.org/officeDocument/2006/relationships/hyperlink" Target="https://www.youtube.com/watch?v=UyUStnlmFq8&amp;list=PLp4MP48cY_nP2yFp0-Y7SP8BHUEMgdifu&amp;index=5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hyperlink" Target="https://www.youtube.com/watch?v=GXAUV2ieHRg&amp;list=PLp4MP48cY_nP2yFp0-Y7SP8BHUEMgdifu&amp;index=17" TargetMode="External"/><Relationship Id="rId24" Type="http://schemas.openxmlformats.org/officeDocument/2006/relationships/hyperlink" Target="https://www.youtube.com/watch?v=Sits2EXlI8A&amp;list=PLp4MP48cY_nP2yFp0-Y7SP8BHUEMgdifu&amp;index=20" TargetMode="External"/><Relationship Id="rId5" Type="http://schemas.openxmlformats.org/officeDocument/2006/relationships/hyperlink" Target="https://www.youtube.com/playlist?list=PLp4MP48cY_nP2yFp0-Y7SP8BHUEMgdifu" TargetMode="External"/><Relationship Id="rId15" Type="http://schemas.openxmlformats.org/officeDocument/2006/relationships/hyperlink" Target="https://www.youtube.com/watch?v=OfIywnBJwxY&amp;t=44s&amp;list=PLp4MP48cY_nP2yFp0-Y7SP8BHUEMgdifu&amp;index=19" TargetMode="External"/><Relationship Id="rId23" Type="http://schemas.openxmlformats.org/officeDocument/2006/relationships/hyperlink" Target="https://www.youtube.com/watch?v=b6Bv9PjiiUA&amp;list=PLp4MP48cY_nP2yFp0-Y7SP8BHUEMgdifu&amp;index=14" TargetMode="External"/><Relationship Id="rId10" Type="http://schemas.openxmlformats.org/officeDocument/2006/relationships/hyperlink" Target="https://www.youtube.com/watch?v=fI3YWm_Ecfc&amp;list=PLp4MP48cY_nP2yFp0-Y7SP8BHUEMgdifu&amp;index=2" TargetMode="External"/><Relationship Id="rId19" Type="http://schemas.openxmlformats.org/officeDocument/2006/relationships/hyperlink" Target="https://www.youtube.com/watch?v=33DMz4jZj24&amp;list=PLp4MP48cY_nP2yFp0-Y7SP8BHUEMgdifu&amp;index=15" TargetMode="External"/><Relationship Id="rId4" Type="http://schemas.openxmlformats.org/officeDocument/2006/relationships/image" Target="../media/image12.jpeg"/><Relationship Id="rId9" Type="http://schemas.openxmlformats.org/officeDocument/2006/relationships/hyperlink" Target="https://www.youtube.com/watch?v=sTeY-B4bh1o&amp;list=PLp4MP48cY_nP2yFp0-Y7SP8BHUEMgdifu&amp;index=16" TargetMode="External"/><Relationship Id="rId14" Type="http://schemas.openxmlformats.org/officeDocument/2006/relationships/hyperlink" Target="https://www.youtube.com/watch?v=Gbl2VqMgC2o&amp;list=PLp4MP48cY_nP2yFp0-Y7SP8BHUEMgdifu&amp;index=8" TargetMode="External"/><Relationship Id="rId22" Type="http://schemas.openxmlformats.org/officeDocument/2006/relationships/hyperlink" Target="https://www.youtube.com/watch?v=mgnh_HepODA&amp;list=PLp4MP48cY_nP2yFp0-Y7SP8BHUEMgdifu&amp;index=9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547720" cy="652934"/>
          </a:xfrm>
        </p:spPr>
        <p:txBody>
          <a:bodyPr>
            <a:normAutofit/>
          </a:bodyPr>
          <a:lstStyle/>
          <a:p>
            <a:pPr algn="ctr"/>
            <a:r>
              <a:rPr lang="uk-UA" sz="3600" b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Урок  </a:t>
            </a:r>
            <a:r>
              <a:rPr lang="uk-UA" sz="3600" b="1" dirty="0" err="1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“Подорож</a:t>
            </a:r>
            <a:r>
              <a:rPr lang="uk-UA" sz="3600" b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 у світ </a:t>
            </a:r>
            <a:r>
              <a:rPr lang="uk-UA" sz="3600" b="1" dirty="0" err="1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професій”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692696"/>
            <a:ext cx="7467600" cy="4873752"/>
          </a:xfrm>
        </p:spPr>
        <p:txBody>
          <a:bodyPr/>
          <a:lstStyle/>
          <a:p>
            <a:pPr marL="1588" indent="-1588">
              <a:buNone/>
            </a:pPr>
            <a:r>
              <a:rPr lang="uk-UA" dirty="0" smtClean="0"/>
              <a:t>У житті кожного є момент, коли необхідно прийняти для себе одне із найважливіших рішень – вибрати справу до душі, за покликанням, тобто професію.</a:t>
            </a:r>
            <a:endParaRPr lang="ru-RU" dirty="0"/>
          </a:p>
        </p:txBody>
      </p:sp>
      <p:pic>
        <p:nvPicPr>
          <p:cNvPr id="2050" name="Picture 2" descr="C:\Users\User\Desktop\-1-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060848"/>
            <a:ext cx="6076951" cy="456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7" name="Схема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620688"/>
            <a:ext cx="6624736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331640" y="4995664"/>
          <a:ext cx="7416824" cy="1862336"/>
        </p:xfrm>
        <a:graphic>
          <a:graphicData uri="http://schemas.openxmlformats.org/drawingml/2006/table">
            <a:tbl>
              <a:tblPr/>
              <a:tblGrid>
                <a:gridCol w="7416824"/>
              </a:tblGrid>
              <a:tr h="186233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462915" algn="l"/>
                        </a:tabLst>
                      </a:pPr>
                      <a:r>
                        <a:rPr lang="uk-UA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Серіал «Пошук роботи» / Серія 3. Особисті якості</a:t>
                      </a:r>
                      <a:r>
                        <a:rPr lang="uk-UA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uk-UA" sz="1600" u="sng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3"/>
                        </a:rPr>
                        <a:t>https://www.youtube.com/watch?v=r5p7SUNPPhQ</a:t>
                      </a:r>
                      <a:r>
                        <a:rPr lang="uk-UA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endParaRPr lang="en-US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462915" algn="l"/>
                        </a:tabLst>
                      </a:pPr>
                      <a:r>
                        <a:rPr lang="uk-UA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Що таке «м’які» навички? (</a:t>
                      </a:r>
                      <a:r>
                        <a:rPr lang="uk-UA" sz="1600" i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англ</a:t>
                      </a:r>
                      <a:r>
                        <a:rPr lang="uk-UA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.)</a:t>
                      </a:r>
                      <a:endParaRPr lang="en-US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462915" algn="l"/>
                        </a:tabLst>
                      </a:pPr>
                      <a:r>
                        <a:rPr lang="uk-UA" sz="1600" u="sng" dirty="0">
                          <a:solidFill>
                            <a:srgbClr val="0563C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4"/>
                        </a:rPr>
                        <a:t>http://study.com/academy/lesson/what-are-soft-skills-definition-examples.html</a:t>
                      </a:r>
                      <a:r>
                        <a:rPr lang="uk-UA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endParaRPr lang="en-US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600" u="sng" dirty="0">
                          <a:solidFill>
                            <a:srgbClr val="0563C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5"/>
                        </a:rPr>
                        <a:t>https://www.youtube.com/watch?v=Tiy2LONr050</a:t>
                      </a:r>
                      <a:r>
                        <a:rPr lang="uk-UA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endParaRPr lang="en-US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Як розвинути «м’які» навички? (</a:t>
                      </a:r>
                      <a:r>
                        <a:rPr lang="uk-UA" sz="1600" i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англ.)</a:t>
                      </a:r>
                      <a:endParaRPr lang="en-US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600" u="sng" dirty="0">
                          <a:solidFill>
                            <a:srgbClr val="0563C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6"/>
                        </a:rPr>
                        <a:t>http://study.com/academy/lesson/how-to-improve-soft-skills.html#lesson</a:t>
                      </a:r>
                      <a:r>
                        <a:rPr lang="uk-UA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endParaRPr lang="en-US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B9"/>
                    </a:solidFill>
                  </a:tcPr>
                </a:tc>
              </a:tr>
            </a:tbl>
          </a:graphicData>
        </a:graphic>
      </p:graphicFrame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-12822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rgbClr val="3818AC"/>
                </a:solidFill>
                <a:effectLst/>
                <a:latin typeface="Arial" pitchFamily="34" charset="0"/>
                <a:cs typeface="Arial" pitchFamily="34" charset="0"/>
              </a:rPr>
              <a:t>ТОП – 10 навичок (здібностей) ХХІ сторіччя (2020 р.)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(за версією експертів Світового економічного форуму)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67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404664"/>
            <a:ext cx="734481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Дякуємо за увагу!</a:t>
            </a:r>
            <a:endParaRPr lang="en-US" sz="2800" b="1" i="1" dirty="0" smtClean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endParaRPr lang="en-US" sz="2800" b="1" i="1" dirty="0" smtClean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uk-UA" sz="28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Бажаємо успіхів </a:t>
            </a:r>
          </a:p>
          <a:p>
            <a:pPr algn="ctr"/>
            <a:r>
              <a:rPr lang="uk-UA" sz="28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 професійному самовизначенні !!!</a:t>
            </a:r>
          </a:p>
          <a:p>
            <a:endParaRPr lang="uk-UA" sz="2800" dirty="0">
              <a:solidFill>
                <a:prstClr val="black"/>
              </a:solidFill>
            </a:endParaRPr>
          </a:p>
        </p:txBody>
      </p:sp>
      <p:pic>
        <p:nvPicPr>
          <p:cNvPr id="4098" name="Picture 2" descr="Результат пошуку зображень за запитом &quot;успіхів у кар'єрі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2708920"/>
            <a:ext cx="3168352" cy="2522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6355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564904"/>
            <a:ext cx="3467100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796136" y="4797152"/>
            <a:ext cx="20162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bg2">
                    <a:lumMod val="40000"/>
                    <a:lumOff val="60000"/>
                  </a:schemeClr>
                </a:solidFill>
                <a:hlinkClick r:id="rId4"/>
              </a:rPr>
              <a:t>www.facebook.com/donmcz</a:t>
            </a:r>
            <a:endParaRPr lang="ru-RU" sz="1000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435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8147248" cy="708008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4000" b="1" spc="50" dirty="0" smtClean="0">
                <a:ln w="11430">
                  <a:solidFill>
                    <a:schemeClr val="tx1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Формула вибору професії</a:t>
            </a:r>
            <a:endParaRPr lang="uk-UA" sz="4000" b="1" spc="50" dirty="0">
              <a:ln w="11430">
                <a:solidFill>
                  <a:schemeClr val="tx1"/>
                </a:solidFill>
              </a:ln>
              <a:solidFill>
                <a:srgbClr val="FF0000"/>
              </a:solidFill>
              <a:latin typeface="Bookman Old Style" pitchFamily="18" charset="0"/>
            </a:endParaRPr>
          </a:p>
        </p:txBody>
      </p:sp>
      <p:grpSp>
        <p:nvGrpSpPr>
          <p:cNvPr id="4" name="Группа 16"/>
          <p:cNvGrpSpPr>
            <a:grpSpLocks/>
          </p:cNvGrpSpPr>
          <p:nvPr/>
        </p:nvGrpSpPr>
        <p:grpSpPr bwMode="auto">
          <a:xfrm>
            <a:off x="1043608" y="836713"/>
            <a:ext cx="6912768" cy="5635787"/>
            <a:chOff x="164285" y="1124744"/>
            <a:chExt cx="8691683" cy="5886698"/>
          </a:xfrm>
        </p:grpSpPr>
        <p:pic>
          <p:nvPicPr>
            <p:cNvPr id="5124" name="Picture 2" descr="C:\Users\chugueva.ms\Documents\Додатково\Для презентаций\МОЁ\молодь\Venn_diagram_cmyk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23528" y="1556792"/>
              <a:ext cx="8208912" cy="5031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" name="TextBox 2"/>
            <p:cNvSpPr txBox="1"/>
            <p:nvPr/>
          </p:nvSpPr>
          <p:spPr>
            <a:xfrm>
              <a:off x="164285" y="1124744"/>
              <a:ext cx="2932060" cy="6649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sz="2800" b="1" cap="all" spc="300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  <a:latin typeface="+mn-lt"/>
                  <a:cs typeface="+mn-cs"/>
                </a:rPr>
                <a:t>Інтереси</a:t>
              </a:r>
              <a:endParaRPr lang="ru-RU" sz="2800" b="1" cap="all" spc="3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79130" y="6464928"/>
              <a:ext cx="6703518" cy="54651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sz="2800" b="1" cap="all" spc="300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  <a:latin typeface="+mn-lt"/>
                  <a:cs typeface="+mn-cs"/>
                </a:rPr>
                <a:t>Ринок праці</a:t>
              </a:r>
              <a:endParaRPr lang="ru-RU" sz="2800" b="1" cap="all" spc="3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507555" y="1124744"/>
              <a:ext cx="3348413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sz="2800" b="1" cap="all" spc="300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  <a:latin typeface="+mn-lt"/>
                  <a:cs typeface="+mn-cs"/>
                </a:rPr>
                <a:t>здібності</a:t>
              </a:r>
              <a:endParaRPr lang="ru-RU" sz="2800" b="1" cap="all" spc="3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51200" y="2132856"/>
              <a:ext cx="3353542" cy="1525419"/>
            </a:xfrm>
            <a:prstGeom prst="rect">
              <a:avLst/>
            </a:prstGeom>
            <a:solidFill>
              <a:srgbClr val="66FFFF"/>
            </a:solidFill>
            <a:effectLst>
              <a:softEdge rad="317500"/>
            </a:effectLst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sz="3200" b="1" dirty="0">
                  <a:latin typeface="+mn-lt"/>
                  <a:cs typeface="+mn-cs"/>
                </a:rPr>
                <a:t>«ХОЧУ» </a:t>
              </a:r>
              <a:endParaRPr lang="uk-UA" sz="3200" b="1" dirty="0" smtClean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sz="2000" b="1" dirty="0" smtClean="0">
                  <a:latin typeface="+mn-lt"/>
                  <a:cs typeface="+mn-cs"/>
                </a:rPr>
                <a:t>(</a:t>
              </a:r>
              <a:r>
                <a:rPr lang="uk-UA" sz="2000" b="1" dirty="0">
                  <a:latin typeface="+mn-lt"/>
                  <a:cs typeface="+mn-cs"/>
                </a:rPr>
                <a:t>те, що подобається)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508103" y="2132856"/>
              <a:ext cx="3239669" cy="1569660"/>
            </a:xfrm>
            <a:prstGeom prst="rect">
              <a:avLst/>
            </a:prstGeom>
            <a:solidFill>
              <a:srgbClr val="FF66FF"/>
            </a:solidFill>
            <a:effectLst>
              <a:softEdge rad="317500"/>
            </a:effectLst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sz="3200" b="1" dirty="0">
                  <a:latin typeface="+mn-lt"/>
                  <a:cs typeface="+mn-cs"/>
                </a:rPr>
                <a:t>«МОЖУ»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sz="2000" b="1" dirty="0">
                  <a:latin typeface="+mn-lt"/>
                  <a:cs typeface="+mn-cs"/>
                </a:rPr>
                <a:t>(те, що гарно виходить)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123327" y="4725144"/>
              <a:ext cx="4320291" cy="1569660"/>
            </a:xfrm>
            <a:prstGeom prst="rect">
              <a:avLst/>
            </a:prstGeom>
            <a:solidFill>
              <a:srgbClr val="FFFF99"/>
            </a:solidFill>
            <a:effectLst>
              <a:softEdge rad="317500"/>
            </a:effectLst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sz="3200" b="1" dirty="0">
                  <a:latin typeface="+mn-lt"/>
                  <a:cs typeface="+mn-cs"/>
                </a:rPr>
                <a:t>«ТРЕБА»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sz="2000" b="1" dirty="0">
                  <a:latin typeface="+mn-lt"/>
                  <a:cs typeface="+mn-cs"/>
                </a:rPr>
                <a:t>(але, за що добре платять)</a:t>
              </a:r>
            </a:p>
          </p:txBody>
        </p:sp>
        <p:sp>
          <p:nvSpPr>
            <p:cNvPr id="5137" name="TextBox 12"/>
            <p:cNvSpPr txBox="1">
              <a:spLocks noChangeArrowheads="1"/>
            </p:cNvSpPr>
            <p:nvPr/>
          </p:nvSpPr>
          <p:spPr bwMode="auto">
            <a:xfrm>
              <a:off x="4932040" y="3504009"/>
              <a:ext cx="1656184" cy="12907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uk-UA" altLang="ru-RU" sz="2000" b="1" dirty="0">
                  <a:latin typeface="Calibri" pitchFamily="34" charset="0"/>
                </a:rPr>
                <a:t>багатий, але нещасний</a:t>
              </a:r>
            </a:p>
          </p:txBody>
        </p:sp>
        <p:sp>
          <p:nvSpPr>
            <p:cNvPr id="5138" name="TextBox 13"/>
            <p:cNvSpPr txBox="1">
              <a:spLocks noChangeArrowheads="1"/>
            </p:cNvSpPr>
            <p:nvPr/>
          </p:nvSpPr>
          <p:spPr bwMode="auto">
            <a:xfrm>
              <a:off x="2411760" y="3870050"/>
              <a:ext cx="1656184" cy="8996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uk-UA" altLang="ru-RU" sz="2000" b="1" dirty="0">
                  <a:latin typeface="Calibri" pitchFamily="34" charset="0"/>
                </a:rPr>
                <a:t>просто мрія</a:t>
              </a:r>
            </a:p>
          </p:txBody>
        </p:sp>
        <p:sp>
          <p:nvSpPr>
            <p:cNvPr id="5139" name="TextBox 14"/>
            <p:cNvSpPr txBox="1">
              <a:spLocks noChangeArrowheads="1"/>
            </p:cNvSpPr>
            <p:nvPr/>
          </p:nvSpPr>
          <p:spPr bwMode="auto">
            <a:xfrm>
              <a:off x="3563888" y="2405887"/>
              <a:ext cx="1761084" cy="8996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uk-UA" altLang="ru-RU" sz="2000" b="1" dirty="0">
                  <a:latin typeface="Calibri" pitchFamily="34" charset="0"/>
                </a:rPr>
                <a:t>щасливий, але бідний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061513" y="3356992"/>
              <a:ext cx="2263459" cy="82137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sz="3600" b="1" cap="all" dirty="0" smtClean="0">
                  <a:ln w="3175" cmpd="sng">
                    <a:solidFill>
                      <a:schemeClr val="tx1"/>
                    </a:solidFill>
                    <a:prstDash val="sysDot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+mn-lt"/>
                  <a:cs typeface="+mn-cs"/>
                </a:rPr>
                <a:t>Успіх </a:t>
              </a:r>
              <a:endParaRPr lang="uk-UA" sz="3600" b="1" cap="all" dirty="0">
                <a:ln w="3175" cmpd="sng">
                  <a:solidFill>
                    <a:schemeClr val="tx1"/>
                  </a:solidFill>
                  <a:prstDash val="sysDot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0" y="260648"/>
            <a:ext cx="914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>
                <a:solidFill>
                  <a:srgbClr val="0070C0"/>
                </a:solidFill>
              </a:rPr>
              <a:t>Формула </a:t>
            </a:r>
            <a:r>
              <a:rPr lang="ru-RU" sz="3600" b="1" dirty="0" err="1" smtClean="0">
                <a:solidFill>
                  <a:srgbClr val="0070C0"/>
                </a:solidFill>
              </a:rPr>
              <a:t>вибору</a:t>
            </a:r>
            <a:r>
              <a:rPr lang="ru-RU" sz="3600" b="1" dirty="0" smtClean="0">
                <a:solidFill>
                  <a:srgbClr val="0070C0"/>
                </a:solidFill>
              </a:rPr>
              <a:t> </a:t>
            </a:r>
            <a:r>
              <a:rPr lang="ru-RU" sz="3600" b="1" dirty="0" err="1" smtClean="0">
                <a:solidFill>
                  <a:srgbClr val="0070C0"/>
                </a:solidFill>
              </a:rPr>
              <a:t>професії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50825" y="1627486"/>
            <a:ext cx="1584325" cy="59848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>
                <a:solidFill>
                  <a:srgbClr val="FF3300"/>
                </a:solidFill>
                <a:latin typeface="Times New Roman" pitchFamily="18" charset="0"/>
              </a:rPr>
              <a:t>Хочу</a:t>
            </a: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179388" y="2924473"/>
            <a:ext cx="1658937" cy="59848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 err="1" smtClean="0">
                <a:solidFill>
                  <a:srgbClr val="339933"/>
                </a:solidFill>
                <a:latin typeface="Times New Roman" pitchFamily="18" charset="0"/>
              </a:rPr>
              <a:t>Можу</a:t>
            </a:r>
            <a:endParaRPr lang="ru-RU" sz="3200" b="1" dirty="0">
              <a:solidFill>
                <a:srgbClr val="339933"/>
              </a:solidFill>
              <a:latin typeface="Times New Roman" pitchFamily="18" charset="0"/>
            </a:endParaRP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250825" y="4580236"/>
            <a:ext cx="1655763" cy="59848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 smtClean="0">
                <a:solidFill>
                  <a:srgbClr val="0066FF"/>
                </a:solidFill>
                <a:latin typeface="Times New Roman" pitchFamily="18" charset="0"/>
              </a:rPr>
              <a:t>Треба</a:t>
            </a:r>
            <a:endParaRPr lang="ru-RU" sz="3200" b="1" dirty="0">
              <a:solidFill>
                <a:srgbClr val="0066FF"/>
              </a:solidFill>
              <a:latin typeface="Times New Roman" pitchFamily="18" charset="0"/>
            </a:endParaRP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2700338" y="1268711"/>
            <a:ext cx="5938837" cy="119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ru-RU" sz="1600" b="1" dirty="0"/>
              <a:t> </a:t>
            </a:r>
            <a:r>
              <a:rPr lang="ru-RU" sz="1600" b="1" dirty="0" smtClean="0"/>
              <a:t> </a:t>
            </a:r>
            <a:r>
              <a:rPr lang="ru-RU" b="1" dirty="0" err="1" smtClean="0">
                <a:latin typeface="Times New Roman" pitchFamily="18" charset="0"/>
              </a:rPr>
              <a:t>Життєві</a:t>
            </a:r>
            <a:r>
              <a:rPr lang="ru-RU" b="1" dirty="0" smtClean="0">
                <a:latin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</a:rPr>
              <a:t>цінності</a:t>
            </a:r>
            <a:endParaRPr lang="ru-RU" b="1" dirty="0" smtClean="0">
              <a:latin typeface="Times New Roman" pitchFamily="18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b="1" dirty="0" smtClean="0">
                <a:latin typeface="Times New Roman" pitchFamily="18" charset="0"/>
              </a:rPr>
              <a:t>  </a:t>
            </a:r>
            <a:r>
              <a:rPr lang="ru-RU" b="1" dirty="0" err="1" smtClean="0">
                <a:latin typeface="Times New Roman" pitchFamily="18" charset="0"/>
              </a:rPr>
              <a:t>Захоплення</a:t>
            </a:r>
            <a:r>
              <a:rPr lang="ru-RU" b="1" dirty="0" smtClean="0">
                <a:latin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</a:rPr>
              <a:t>і</a:t>
            </a:r>
            <a:r>
              <a:rPr lang="ru-RU" b="1" dirty="0" smtClean="0">
                <a:latin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</a:rPr>
              <a:t>професійні</a:t>
            </a:r>
            <a:r>
              <a:rPr lang="ru-RU" b="1" dirty="0" smtClean="0">
                <a:latin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</a:rPr>
              <a:t>інтереси</a:t>
            </a:r>
            <a:endParaRPr lang="ru-RU" b="1" dirty="0" smtClean="0">
              <a:latin typeface="Times New Roman" pitchFamily="18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b="1" dirty="0" smtClean="0">
                <a:latin typeface="Times New Roman" pitchFamily="18" charset="0"/>
              </a:rPr>
              <a:t>  </a:t>
            </a:r>
            <a:r>
              <a:rPr lang="ru-RU" b="1" dirty="0" err="1">
                <a:latin typeface="Times New Roman" pitchFamily="18" charset="0"/>
              </a:rPr>
              <a:t>П</a:t>
            </a:r>
            <a:r>
              <a:rPr lang="ru-RU" b="1" dirty="0" err="1" smtClean="0">
                <a:latin typeface="Times New Roman" pitchFamily="18" charset="0"/>
              </a:rPr>
              <a:t>рофесійні</a:t>
            </a:r>
            <a:r>
              <a:rPr lang="ru-RU" b="1" dirty="0" smtClean="0">
                <a:latin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</a:rPr>
              <a:t>схильності</a:t>
            </a:r>
            <a:endParaRPr lang="ru-RU" b="1" dirty="0">
              <a:latin typeface="Times New Roman" pitchFamily="18" charset="0"/>
            </a:endParaRPr>
          </a:p>
        </p:txBody>
      </p:sp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2627313" y="2635548"/>
            <a:ext cx="6264275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dirty="0" err="1" smtClean="0">
                <a:latin typeface="Times New Roman" pitchFamily="18" charset="0"/>
              </a:rPr>
              <a:t>Здібності</a:t>
            </a:r>
            <a:r>
              <a:rPr lang="ru-RU" sz="1600" b="1" dirty="0" smtClean="0">
                <a:latin typeface="Times New Roman" pitchFamily="18" charset="0"/>
              </a:rPr>
              <a:t>:</a:t>
            </a:r>
          </a:p>
          <a:p>
            <a:pPr marL="179388">
              <a:buFontTx/>
              <a:buChar char="•"/>
            </a:pPr>
            <a:r>
              <a:rPr lang="ru-RU" sz="1600" b="1" dirty="0" smtClean="0">
                <a:latin typeface="Times New Roman" pitchFamily="18" charset="0"/>
              </a:rPr>
              <a:t>  </a:t>
            </a:r>
            <a:r>
              <a:rPr lang="ru-RU" sz="1400" b="1" dirty="0" err="1" smtClean="0">
                <a:latin typeface="Times New Roman" pitchFamily="18" charset="0"/>
              </a:rPr>
              <a:t>Загальні</a:t>
            </a:r>
            <a:r>
              <a:rPr lang="ru-RU" sz="1400" b="1" dirty="0" smtClean="0">
                <a:latin typeface="Times New Roman" pitchFamily="18" charset="0"/>
              </a:rPr>
              <a:t> (</a:t>
            </a:r>
            <a:r>
              <a:rPr lang="ru-RU" sz="1400" b="1" dirty="0" err="1" smtClean="0">
                <a:latin typeface="Times New Roman" pitchFamily="18" charset="0"/>
              </a:rPr>
              <a:t>інтелектуальні</a:t>
            </a:r>
            <a:r>
              <a:rPr lang="ru-RU" sz="1400" b="1" dirty="0" smtClean="0">
                <a:latin typeface="Times New Roman" pitchFamily="18" charset="0"/>
              </a:rPr>
              <a:t>, </a:t>
            </a:r>
            <a:r>
              <a:rPr lang="ru-RU" sz="1400" b="1" dirty="0" err="1" smtClean="0">
                <a:latin typeface="Times New Roman" pitchFamily="18" charset="0"/>
              </a:rPr>
              <a:t>комунікативні</a:t>
            </a:r>
            <a:r>
              <a:rPr lang="ru-RU" sz="1400" b="1" dirty="0" smtClean="0">
                <a:latin typeface="Times New Roman" pitchFamily="18" charset="0"/>
              </a:rPr>
              <a:t>, </a:t>
            </a:r>
            <a:r>
              <a:rPr lang="ru-RU" sz="1400" b="1" dirty="0" err="1" smtClean="0">
                <a:latin typeface="Times New Roman" pitchFamily="18" charset="0"/>
              </a:rPr>
              <a:t>здатність</a:t>
            </a:r>
            <a:r>
              <a:rPr lang="ru-RU" sz="1400" b="1" dirty="0" smtClean="0">
                <a:latin typeface="Times New Roman" pitchFamily="18" charset="0"/>
              </a:rPr>
              <a:t> до </a:t>
            </a:r>
            <a:r>
              <a:rPr lang="ru-RU" sz="1400" b="1" dirty="0" err="1" smtClean="0">
                <a:latin typeface="Times New Roman" pitchFamily="18" charset="0"/>
              </a:rPr>
              <a:t>саморегуляції</a:t>
            </a:r>
            <a:r>
              <a:rPr lang="ru-RU" sz="1400" b="1" dirty="0" smtClean="0">
                <a:latin typeface="Times New Roman" pitchFamily="18" charset="0"/>
              </a:rPr>
              <a:t>)</a:t>
            </a:r>
          </a:p>
          <a:p>
            <a:pPr marL="179388">
              <a:buFontTx/>
              <a:buChar char="•"/>
              <a:tabLst>
                <a:tab pos="179388" algn="l"/>
              </a:tabLst>
            </a:pPr>
            <a:r>
              <a:rPr lang="ru-RU" sz="1400" b="1" dirty="0" smtClean="0">
                <a:latin typeface="Times New Roman" pitchFamily="18" charset="0"/>
              </a:rPr>
              <a:t>  </a:t>
            </a:r>
            <a:r>
              <a:rPr lang="ru-RU" sz="1400" b="1" dirty="0" err="1" smtClean="0">
                <a:latin typeface="Times New Roman" pitchFamily="18" charset="0"/>
              </a:rPr>
              <a:t>Спеціальні</a:t>
            </a:r>
            <a:r>
              <a:rPr lang="ru-RU" sz="1400" b="1" dirty="0" smtClean="0">
                <a:latin typeface="Times New Roman" pitchFamily="18" charset="0"/>
              </a:rPr>
              <a:t> (</a:t>
            </a:r>
            <a:r>
              <a:rPr lang="ru-RU" sz="1400" b="1" dirty="0" err="1" smtClean="0">
                <a:latin typeface="Times New Roman" pitchFamily="18" charset="0"/>
              </a:rPr>
              <a:t>математичні</a:t>
            </a:r>
            <a:r>
              <a:rPr lang="ru-RU" sz="1400" b="1" dirty="0" smtClean="0">
                <a:latin typeface="Times New Roman" pitchFamily="18" charset="0"/>
              </a:rPr>
              <a:t>, </a:t>
            </a:r>
            <a:r>
              <a:rPr lang="ru-RU" sz="1400" b="1" dirty="0" err="1" smtClean="0">
                <a:latin typeface="Times New Roman" pitchFamily="18" charset="0"/>
              </a:rPr>
              <a:t>літературні</a:t>
            </a:r>
            <a:r>
              <a:rPr lang="ru-RU" sz="1400" b="1" dirty="0" smtClean="0">
                <a:latin typeface="Times New Roman" pitchFamily="18" charset="0"/>
              </a:rPr>
              <a:t>, </a:t>
            </a:r>
            <a:r>
              <a:rPr lang="ru-RU" sz="1400" b="1" dirty="0" err="1" smtClean="0">
                <a:latin typeface="Times New Roman" pitchFamily="18" charset="0"/>
              </a:rPr>
              <a:t>художні</a:t>
            </a:r>
            <a:r>
              <a:rPr lang="ru-RU" sz="1400" b="1" dirty="0" smtClean="0">
                <a:latin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</a:rPr>
              <a:t>і</a:t>
            </a:r>
            <a:r>
              <a:rPr lang="ru-RU" sz="1400" b="1" dirty="0" smtClean="0">
                <a:latin typeface="Times New Roman" pitchFamily="18" charset="0"/>
              </a:rPr>
              <a:t> т.п.)</a:t>
            </a:r>
          </a:p>
          <a:p>
            <a:pPr marL="179388">
              <a:buFontTx/>
              <a:buChar char="•"/>
              <a:tabLst>
                <a:tab pos="179388" algn="l"/>
              </a:tabLst>
            </a:pPr>
            <a:r>
              <a:rPr lang="ru-RU" sz="1400" b="1" dirty="0" smtClean="0">
                <a:latin typeface="Times New Roman" pitchFamily="18" charset="0"/>
              </a:rPr>
              <a:t>  </a:t>
            </a:r>
            <a:r>
              <a:rPr lang="ru-RU" sz="1400" b="1" dirty="0" err="1" smtClean="0">
                <a:latin typeface="Times New Roman" pitchFamily="18" charset="0"/>
              </a:rPr>
              <a:t>Особистісні</a:t>
            </a:r>
            <a:r>
              <a:rPr lang="ru-RU" sz="1400" b="1" dirty="0" smtClean="0">
                <a:latin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</a:rPr>
              <a:t>особливості</a:t>
            </a:r>
            <a:r>
              <a:rPr lang="ru-RU" sz="1400" b="1" dirty="0" smtClean="0">
                <a:latin typeface="Times New Roman" pitchFamily="18" charset="0"/>
              </a:rPr>
              <a:t> (темперамент, характер)</a:t>
            </a:r>
          </a:p>
          <a:p>
            <a:pPr marL="179388">
              <a:buFontTx/>
              <a:buChar char="•"/>
              <a:tabLst>
                <a:tab pos="179388" algn="l"/>
              </a:tabLst>
            </a:pPr>
            <a:r>
              <a:rPr lang="ru-RU" sz="1400" b="1" dirty="0" smtClean="0">
                <a:latin typeface="Times New Roman" pitchFamily="18" charset="0"/>
              </a:rPr>
              <a:t>  Стан </a:t>
            </a:r>
            <a:r>
              <a:rPr lang="ru-RU" sz="1400" b="1" dirty="0" err="1" smtClean="0">
                <a:latin typeface="Times New Roman" pitchFamily="18" charset="0"/>
              </a:rPr>
              <a:t>здоров'я</a:t>
            </a:r>
            <a:r>
              <a:rPr lang="ru-RU" sz="1400" b="1" dirty="0" smtClean="0">
                <a:latin typeface="Times New Roman" pitchFamily="18" charset="0"/>
              </a:rPr>
              <a:t> (</a:t>
            </a:r>
            <a:r>
              <a:rPr lang="ru-RU" sz="1400" b="1" dirty="0" err="1" smtClean="0">
                <a:latin typeface="Times New Roman" pitchFamily="18" charset="0"/>
              </a:rPr>
              <a:t>медичні</a:t>
            </a:r>
            <a:r>
              <a:rPr lang="ru-RU" sz="1400" b="1" dirty="0" smtClean="0">
                <a:latin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</a:rPr>
              <a:t>протипоказання</a:t>
            </a:r>
            <a:r>
              <a:rPr lang="ru-RU" sz="1400" b="1" dirty="0" smtClean="0">
                <a:latin typeface="Times New Roman" pitchFamily="18" charset="0"/>
              </a:rPr>
              <a:t> до </a:t>
            </a:r>
            <a:r>
              <a:rPr lang="ru-RU" sz="1400" b="1" dirty="0" err="1" smtClean="0">
                <a:latin typeface="Times New Roman" pitchFamily="18" charset="0"/>
              </a:rPr>
              <a:t>праці</a:t>
            </a:r>
            <a:r>
              <a:rPr lang="ru-RU" sz="1400" b="1" dirty="0" smtClean="0">
                <a:latin typeface="Times New Roman" pitchFamily="18" charset="0"/>
              </a:rPr>
              <a:t>)</a:t>
            </a:r>
            <a:endParaRPr lang="ru-RU" sz="1400" dirty="0">
              <a:latin typeface="Times New Roman" pitchFamily="18" charset="0"/>
            </a:endParaRP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2699792" y="4004469"/>
            <a:ext cx="5832475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err="1" smtClean="0">
                <a:latin typeface="Times New Roman" pitchFamily="18" charset="0"/>
              </a:rPr>
              <a:t>Ринок</a:t>
            </a:r>
            <a:r>
              <a:rPr lang="ru-RU" b="1" dirty="0" smtClean="0">
                <a:latin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</a:rPr>
              <a:t>праці</a:t>
            </a:r>
            <a:endParaRPr lang="ru-RU" b="1" dirty="0" smtClean="0">
              <a:latin typeface="Times New Roman" pitchFamily="18" charset="0"/>
            </a:endParaRPr>
          </a:p>
          <a:p>
            <a:pPr marL="88900" indent="179388">
              <a:buFontTx/>
              <a:buChar char="•"/>
            </a:pPr>
            <a:r>
              <a:rPr lang="ru-RU" sz="1400" b="1" dirty="0" smtClean="0">
                <a:latin typeface="Times New Roman" pitchFamily="18" charset="0"/>
              </a:rPr>
              <a:t> </a:t>
            </a:r>
            <a:r>
              <a:rPr lang="ru-RU" sz="1400" b="1" dirty="0" err="1" smtClean="0">
                <a:latin typeface="Times New Roman" pitchFamily="18" charset="0"/>
              </a:rPr>
              <a:t>Затребуваність</a:t>
            </a:r>
            <a:r>
              <a:rPr lang="ru-RU" sz="1400" b="1" dirty="0" smtClean="0">
                <a:latin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</a:rPr>
              <a:t>професії</a:t>
            </a:r>
            <a:r>
              <a:rPr lang="ru-RU" sz="1400" b="1" dirty="0" smtClean="0">
                <a:latin typeface="Times New Roman" pitchFamily="18" charset="0"/>
              </a:rPr>
              <a:t> на ринку </a:t>
            </a:r>
            <a:r>
              <a:rPr lang="ru-RU" sz="1400" b="1" dirty="0" err="1" smtClean="0">
                <a:latin typeface="Times New Roman" pitchFamily="18" charset="0"/>
              </a:rPr>
              <a:t>праці</a:t>
            </a:r>
            <a:endParaRPr lang="ru-RU" sz="1400" b="1" dirty="0" smtClean="0">
              <a:latin typeface="Times New Roman" pitchFamily="18" charset="0"/>
            </a:endParaRPr>
          </a:p>
          <a:p>
            <a:r>
              <a:rPr lang="ru-RU" b="1" dirty="0" err="1" smtClean="0">
                <a:latin typeface="Times New Roman" pitchFamily="18" charset="0"/>
              </a:rPr>
              <a:t>Зміст</a:t>
            </a:r>
            <a:r>
              <a:rPr lang="ru-RU" b="1" dirty="0" smtClean="0">
                <a:latin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</a:rPr>
              <a:t>професії</a:t>
            </a:r>
            <a:r>
              <a:rPr lang="ru-RU" b="1" dirty="0" smtClean="0">
                <a:latin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</a:rPr>
              <a:t>і</a:t>
            </a:r>
            <a:r>
              <a:rPr lang="ru-RU" b="1" dirty="0" smtClean="0">
                <a:latin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</a:rPr>
              <a:t>основні</a:t>
            </a:r>
            <a:r>
              <a:rPr lang="ru-RU" b="1" dirty="0" smtClean="0">
                <a:latin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</a:rPr>
              <a:t>дії</a:t>
            </a:r>
            <a:r>
              <a:rPr lang="ru-RU" b="1" dirty="0" smtClean="0">
                <a:latin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</a:rPr>
              <a:t>професіонала</a:t>
            </a:r>
            <a:endParaRPr lang="ru-RU" b="1" dirty="0" smtClean="0">
              <a:latin typeface="Times New Roman" pitchFamily="18" charset="0"/>
            </a:endParaRPr>
          </a:p>
          <a:p>
            <a:pPr marL="88900" indent="179388">
              <a:buFontTx/>
              <a:buChar char="•"/>
            </a:pPr>
            <a:r>
              <a:rPr lang="ru-RU" sz="1400" b="1" dirty="0" smtClean="0">
                <a:latin typeface="Times New Roman" pitchFamily="18" charset="0"/>
              </a:rPr>
              <a:t> </a:t>
            </a:r>
            <a:r>
              <a:rPr lang="ru-RU" sz="1400" b="1" dirty="0" err="1" smtClean="0">
                <a:latin typeface="Times New Roman" pitchFamily="18" charset="0"/>
              </a:rPr>
              <a:t>Умови</a:t>
            </a:r>
            <a:r>
              <a:rPr lang="ru-RU" sz="1400" b="1" dirty="0" smtClean="0">
                <a:latin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</a:rPr>
              <a:t>і</a:t>
            </a:r>
            <a:r>
              <a:rPr lang="ru-RU" sz="1400" b="1" dirty="0" smtClean="0">
                <a:latin typeface="Times New Roman" pitchFamily="18" charset="0"/>
              </a:rPr>
              <a:t> характер </a:t>
            </a:r>
            <a:r>
              <a:rPr lang="ru-RU" sz="1400" b="1" dirty="0" err="1" smtClean="0">
                <a:latin typeface="Times New Roman" pitchFamily="18" charset="0"/>
              </a:rPr>
              <a:t>праці</a:t>
            </a:r>
            <a:endParaRPr lang="ru-RU" sz="1400" b="1" dirty="0" smtClean="0">
              <a:latin typeface="Times New Roman" pitchFamily="18" charset="0"/>
            </a:endParaRPr>
          </a:p>
          <a:p>
            <a:pPr marL="88900" indent="179388">
              <a:buFontTx/>
              <a:buChar char="•"/>
            </a:pPr>
            <a:r>
              <a:rPr lang="ru-RU" sz="1400" b="1" dirty="0" smtClean="0">
                <a:latin typeface="Times New Roman" pitchFamily="18" charset="0"/>
              </a:rPr>
              <a:t> </a:t>
            </a:r>
            <a:r>
              <a:rPr lang="ru-RU" sz="1400" b="1" dirty="0" err="1" smtClean="0">
                <a:latin typeface="Times New Roman" pitchFamily="18" charset="0"/>
              </a:rPr>
              <a:t>Вимоги</a:t>
            </a:r>
            <a:r>
              <a:rPr lang="ru-RU" sz="1400" b="1" dirty="0" smtClean="0">
                <a:latin typeface="Times New Roman" pitchFamily="18" charset="0"/>
              </a:rPr>
              <a:t> до </a:t>
            </a:r>
            <a:r>
              <a:rPr lang="ru-RU" sz="1400" b="1" dirty="0" err="1" smtClean="0">
                <a:latin typeface="Times New Roman" pitchFamily="18" charset="0"/>
              </a:rPr>
              <a:t>якості</a:t>
            </a:r>
            <a:r>
              <a:rPr lang="ru-RU" sz="1400" b="1" dirty="0" smtClean="0">
                <a:latin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</a:rPr>
              <a:t>з</a:t>
            </a:r>
            <a:r>
              <a:rPr lang="ru-RU" sz="1400" b="1" dirty="0" smtClean="0">
                <a:latin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</a:rPr>
              <a:t>підготовки</a:t>
            </a:r>
            <a:r>
              <a:rPr lang="ru-RU" sz="1400" b="1" dirty="0" smtClean="0">
                <a:latin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</a:rPr>
              <a:t>професіонала</a:t>
            </a:r>
            <a:endParaRPr lang="ru-RU" sz="1400" b="1" dirty="0" smtClean="0">
              <a:latin typeface="Times New Roman" pitchFamily="18" charset="0"/>
            </a:endParaRPr>
          </a:p>
          <a:p>
            <a:pPr marL="88900" indent="179388">
              <a:buFontTx/>
              <a:buChar char="•"/>
            </a:pPr>
            <a:r>
              <a:rPr lang="ru-RU" sz="1400" b="1" dirty="0" smtClean="0">
                <a:latin typeface="Times New Roman" pitchFamily="18" charset="0"/>
              </a:rPr>
              <a:t> </a:t>
            </a:r>
            <a:r>
              <a:rPr lang="ru-RU" sz="1400" b="1" dirty="0" err="1" smtClean="0">
                <a:latin typeface="Times New Roman" pitchFamily="18" charset="0"/>
              </a:rPr>
              <a:t>Вимоги</a:t>
            </a:r>
            <a:r>
              <a:rPr lang="ru-RU" sz="1400" b="1" dirty="0" smtClean="0">
                <a:latin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</a:rPr>
              <a:t>професії</a:t>
            </a:r>
            <a:r>
              <a:rPr lang="ru-RU" sz="1400" b="1" dirty="0" smtClean="0">
                <a:latin typeface="Times New Roman" pitchFamily="18" charset="0"/>
              </a:rPr>
              <a:t> до </a:t>
            </a:r>
            <a:r>
              <a:rPr lang="ru-RU" sz="1400" b="1" dirty="0" err="1" smtClean="0">
                <a:latin typeface="Times New Roman" pitchFamily="18" charset="0"/>
              </a:rPr>
              <a:t>особистісних</a:t>
            </a:r>
            <a:r>
              <a:rPr lang="ru-RU" sz="1400" b="1" dirty="0" smtClean="0">
                <a:latin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</a:rPr>
              <a:t>якостей</a:t>
            </a:r>
            <a:endParaRPr lang="ru-RU" sz="1400" b="1" dirty="0" smtClean="0">
              <a:latin typeface="Times New Roman" pitchFamily="18" charset="0"/>
            </a:endParaRPr>
          </a:p>
          <a:p>
            <a:r>
              <a:rPr lang="ru-RU" b="1" dirty="0" err="1" smtClean="0">
                <a:latin typeface="Times New Roman" pitchFamily="18" charset="0"/>
              </a:rPr>
              <a:t>Ринок</a:t>
            </a:r>
            <a:r>
              <a:rPr lang="ru-RU" b="1" dirty="0" smtClean="0">
                <a:latin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</a:rPr>
              <a:t>освіти</a:t>
            </a:r>
            <a:endParaRPr lang="ru-RU" b="1" dirty="0" smtClean="0">
              <a:latin typeface="Times New Roman" pitchFamily="18" charset="0"/>
            </a:endParaRPr>
          </a:p>
          <a:p>
            <a:pPr marL="88900" indent="179388">
              <a:buFont typeface="Arial" pitchFamily="34" charset="0"/>
              <a:buChar char="•"/>
            </a:pPr>
            <a:r>
              <a:rPr lang="ru-RU" sz="1400" b="1" dirty="0" smtClean="0">
                <a:latin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</a:rPr>
              <a:t>Перелік</a:t>
            </a:r>
            <a:r>
              <a:rPr lang="ru-RU" sz="1400" b="1" dirty="0" smtClean="0">
                <a:latin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</a:rPr>
              <a:t>навчальних</a:t>
            </a:r>
            <a:r>
              <a:rPr lang="ru-RU" sz="1400" b="1" dirty="0" smtClean="0">
                <a:latin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</a:rPr>
              <a:t>закладів</a:t>
            </a:r>
            <a:r>
              <a:rPr lang="ru-RU" sz="1400" b="1" dirty="0" smtClean="0">
                <a:latin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</a:rPr>
              <a:t>регіону</a:t>
            </a:r>
            <a:endParaRPr lang="ru-RU" sz="1400" b="1" dirty="0" smtClean="0">
              <a:latin typeface="Times New Roman" pitchFamily="18" charset="0"/>
            </a:endParaRPr>
          </a:p>
          <a:p>
            <a:pPr marL="88900" indent="179388">
              <a:buFontTx/>
              <a:buChar char="•"/>
            </a:pPr>
            <a:r>
              <a:rPr lang="ru-RU" sz="1400" b="1" dirty="0" smtClean="0">
                <a:latin typeface="Times New Roman" pitchFamily="18" charset="0"/>
              </a:rPr>
              <a:t> </a:t>
            </a:r>
            <a:r>
              <a:rPr lang="ru-RU" sz="1400" b="1" dirty="0" err="1" smtClean="0">
                <a:latin typeface="Times New Roman" pitchFamily="18" charset="0"/>
              </a:rPr>
              <a:t>Умови</a:t>
            </a:r>
            <a:r>
              <a:rPr lang="ru-RU" sz="1400" b="1" dirty="0" smtClean="0">
                <a:latin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</a:rPr>
              <a:t>вступу</a:t>
            </a:r>
            <a:r>
              <a:rPr lang="ru-RU" sz="1400" b="1" dirty="0" smtClean="0">
                <a:latin typeface="Times New Roman" pitchFamily="18" charset="0"/>
              </a:rPr>
              <a:t> до </a:t>
            </a:r>
            <a:r>
              <a:rPr lang="ru-RU" sz="1400" b="1" dirty="0" err="1" smtClean="0">
                <a:latin typeface="Times New Roman" pitchFamily="18" charset="0"/>
              </a:rPr>
              <a:t>навчальних</a:t>
            </a:r>
            <a:r>
              <a:rPr lang="ru-RU" sz="1400" b="1" dirty="0" smtClean="0">
                <a:latin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</a:rPr>
              <a:t>закладів</a:t>
            </a:r>
            <a:r>
              <a:rPr lang="ru-RU" sz="1400" b="1" dirty="0" smtClean="0">
                <a:latin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</a:rPr>
              <a:t>професійної</a:t>
            </a:r>
            <a:r>
              <a:rPr lang="ru-RU" sz="1400" b="1" dirty="0" smtClean="0">
                <a:latin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</a:rPr>
              <a:t>освіти</a:t>
            </a:r>
            <a:endParaRPr lang="ru-RU" sz="1400" b="1" dirty="0">
              <a:latin typeface="Times New Roman" pitchFamily="18" charset="0"/>
            </a:endParaRPr>
          </a:p>
        </p:txBody>
      </p:sp>
      <p:sp>
        <p:nvSpPr>
          <p:cNvPr id="21" name="Line 11"/>
          <p:cNvSpPr>
            <a:spLocks noChangeShapeType="1"/>
          </p:cNvSpPr>
          <p:nvPr/>
        </p:nvSpPr>
        <p:spPr bwMode="auto">
          <a:xfrm>
            <a:off x="1835150" y="1916411"/>
            <a:ext cx="7620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" name="Line 12"/>
          <p:cNvSpPr>
            <a:spLocks noChangeShapeType="1"/>
          </p:cNvSpPr>
          <p:nvPr/>
        </p:nvSpPr>
        <p:spPr bwMode="auto">
          <a:xfrm>
            <a:off x="1835150" y="3211811"/>
            <a:ext cx="7620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3" name="Line 13"/>
          <p:cNvSpPr>
            <a:spLocks noChangeShapeType="1"/>
          </p:cNvSpPr>
          <p:nvPr/>
        </p:nvSpPr>
        <p:spPr bwMode="auto">
          <a:xfrm>
            <a:off x="1908175" y="4869161"/>
            <a:ext cx="7620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/>
      <p:bldP spid="19" grpId="0"/>
      <p:bldP spid="20" grpId="0"/>
      <p:bldP spid="21" grpId="0" animBg="1"/>
      <p:bldP spid="22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39552" y="332656"/>
            <a:ext cx="77768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dirty="0" smtClean="0"/>
              <a:t>На основі аналізу накопиченого досвіду в цій справі, можна порадити при виборі професії  послідовно виконати наступні кроки: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1340768"/>
            <a:ext cx="532859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313" indent="-1588">
              <a:buNone/>
            </a:pPr>
            <a:r>
              <a:rPr lang="uk-UA" sz="2000" dirty="0" smtClean="0"/>
              <a:t>1. Вивчити свої можливості, індивідуально-психологічні особливості (інтереси, нахили, здібності, темперамент, риси характеру…</a:t>
            </a:r>
            <a:r>
              <a:rPr lang="en-US" sz="2000" dirty="0" smtClean="0"/>
              <a:t>)</a:t>
            </a:r>
            <a:endParaRPr lang="uk-UA" sz="2000" dirty="0" smtClean="0"/>
          </a:p>
          <a:p>
            <a:pPr marL="87313" indent="-1588" algn="just">
              <a:buNone/>
            </a:pPr>
            <a:endParaRPr lang="uk-UA" sz="2000" dirty="0" smtClean="0"/>
          </a:p>
        </p:txBody>
      </p:sp>
      <p:pic>
        <p:nvPicPr>
          <p:cNvPr id="1026" name="Picture 2" descr="C:\Users\User\Desktop\0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1340768"/>
            <a:ext cx="1944216" cy="136815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539552" y="2924944"/>
            <a:ext cx="7704856" cy="446276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uk-UA" sz="1700" b="1" dirty="0" err="1" smtClean="0"/>
              <a:t>Насьогодні</a:t>
            </a:r>
            <a:r>
              <a:rPr lang="uk-UA" sz="1700" b="1" dirty="0" smtClean="0"/>
              <a:t> можливо пройти он-лайн тестування на сайтах:</a:t>
            </a:r>
            <a:endParaRPr lang="ru-RU" sz="1700" dirty="0" smtClean="0"/>
          </a:p>
          <a:p>
            <a:r>
              <a:rPr lang="uk-UA" sz="1700" b="1" dirty="0" smtClean="0"/>
              <a:t>Моя кар’єра: </a:t>
            </a:r>
            <a:r>
              <a:rPr lang="uk-UA" sz="1700" b="1" u="sng" dirty="0" smtClean="0">
                <a:hlinkClick r:id="rId3"/>
              </a:rPr>
              <a:t>http://mycareer.org.ua/test</a:t>
            </a:r>
            <a:r>
              <a:rPr lang="uk-UA" sz="1700" b="1" dirty="0" smtClean="0"/>
              <a:t> </a:t>
            </a:r>
            <a:endParaRPr lang="ru-RU" sz="1700" dirty="0" smtClean="0"/>
          </a:p>
          <a:p>
            <a:r>
              <a:rPr lang="uk-UA" sz="1700" b="1" dirty="0" smtClean="0"/>
              <a:t>Профорієнтація: зробимо свідомий вибір: </a:t>
            </a:r>
            <a:endParaRPr lang="ru-RU" sz="1700" dirty="0" smtClean="0"/>
          </a:p>
          <a:p>
            <a:r>
              <a:rPr lang="en-US" sz="1700" b="1" u="sng" dirty="0" smtClean="0">
                <a:hlinkClick r:id="rId4"/>
              </a:rPr>
              <a:t>http</a:t>
            </a:r>
            <a:r>
              <a:rPr lang="uk-UA" sz="1700" b="1" u="sng" dirty="0" smtClean="0">
                <a:hlinkClick r:id="rId4"/>
              </a:rPr>
              <a:t>://</a:t>
            </a:r>
            <a:r>
              <a:rPr lang="en-US" sz="1700" b="1" u="sng" dirty="0" err="1" smtClean="0">
                <a:hlinkClick r:id="rId4"/>
              </a:rPr>
              <a:t>prof</a:t>
            </a:r>
            <a:r>
              <a:rPr lang="uk-UA" sz="1700" b="1" u="sng" dirty="0" smtClean="0">
                <a:hlinkClick r:id="rId4"/>
              </a:rPr>
              <a:t>.</a:t>
            </a:r>
            <a:r>
              <a:rPr lang="en-US" sz="1700" b="1" u="sng" dirty="0" err="1" smtClean="0">
                <a:hlinkClick r:id="rId4"/>
              </a:rPr>
              <a:t>osvita</a:t>
            </a:r>
            <a:r>
              <a:rPr lang="uk-UA" sz="1700" b="1" u="sng" dirty="0" smtClean="0">
                <a:hlinkClick r:id="rId4"/>
              </a:rPr>
              <a:t>.</a:t>
            </a:r>
            <a:r>
              <a:rPr lang="en-US" sz="1700" b="1" u="sng" dirty="0" smtClean="0">
                <a:hlinkClick r:id="rId4"/>
              </a:rPr>
              <a:t>org</a:t>
            </a:r>
            <a:r>
              <a:rPr lang="uk-UA" sz="1700" b="1" u="sng" dirty="0" smtClean="0">
                <a:hlinkClick r:id="rId4"/>
              </a:rPr>
              <a:t>.</a:t>
            </a:r>
            <a:r>
              <a:rPr lang="en-US" sz="1700" b="1" u="sng" dirty="0" err="1" smtClean="0">
                <a:hlinkClick r:id="rId4"/>
              </a:rPr>
              <a:t>ua</a:t>
            </a:r>
            <a:r>
              <a:rPr lang="uk-UA" sz="1700" b="1" u="sng" dirty="0" smtClean="0">
                <a:hlinkClick r:id="rId4"/>
              </a:rPr>
              <a:t>/</a:t>
            </a:r>
            <a:r>
              <a:rPr lang="en-US" sz="1700" b="1" u="sng" dirty="0" err="1" smtClean="0">
                <a:hlinkClick r:id="rId4"/>
              </a:rPr>
              <a:t>uk</a:t>
            </a:r>
            <a:r>
              <a:rPr lang="uk-UA" sz="1700" b="1" u="sng" dirty="0" smtClean="0">
                <a:hlinkClick r:id="rId4"/>
              </a:rPr>
              <a:t>/</a:t>
            </a:r>
            <a:r>
              <a:rPr lang="en-US" sz="1700" b="1" u="sng" dirty="0" smtClean="0">
                <a:hlinkClick r:id="rId4"/>
              </a:rPr>
              <a:t>determine</a:t>
            </a:r>
            <a:r>
              <a:rPr lang="uk-UA" sz="1700" b="1" u="sng" dirty="0" smtClean="0">
                <a:hlinkClick r:id="rId4"/>
              </a:rPr>
              <a:t>/</a:t>
            </a:r>
            <a:r>
              <a:rPr lang="en-US" sz="1700" b="1" u="sng" dirty="0" smtClean="0">
                <a:hlinkClick r:id="rId4"/>
              </a:rPr>
              <a:t>testing</a:t>
            </a:r>
            <a:r>
              <a:rPr lang="uk-UA" sz="1700" b="1" u="sng" dirty="0" smtClean="0">
                <a:hlinkClick r:id="rId4"/>
              </a:rPr>
              <a:t>/</a:t>
            </a:r>
            <a:r>
              <a:rPr lang="en-US" sz="1700" b="1" u="sng" dirty="0" smtClean="0">
                <a:hlinkClick r:id="rId4"/>
              </a:rPr>
              <a:t>index</a:t>
            </a:r>
            <a:r>
              <a:rPr lang="uk-UA" sz="1700" b="1" u="sng" dirty="0" smtClean="0">
                <a:hlinkClick r:id="rId4"/>
              </a:rPr>
              <a:t>.</a:t>
            </a:r>
            <a:r>
              <a:rPr lang="en-US" sz="1700" b="1" u="sng" dirty="0" smtClean="0">
                <a:hlinkClick r:id="rId4"/>
              </a:rPr>
              <a:t>html</a:t>
            </a:r>
            <a:r>
              <a:rPr lang="uk-UA" sz="1700" b="1" dirty="0" smtClean="0"/>
              <a:t> , </a:t>
            </a:r>
            <a:endParaRPr lang="ru-RU" sz="1700" dirty="0" smtClean="0"/>
          </a:p>
          <a:p>
            <a:r>
              <a:rPr lang="en-US" sz="1700" b="1" u="sng" dirty="0" smtClean="0">
                <a:hlinkClick r:id="rId5"/>
              </a:rPr>
              <a:t>http</a:t>
            </a:r>
            <a:r>
              <a:rPr lang="uk-UA" sz="1700" b="1" u="sng" dirty="0" smtClean="0">
                <a:hlinkClick r:id="rId5"/>
              </a:rPr>
              <a:t>://</a:t>
            </a:r>
            <a:r>
              <a:rPr lang="en-US" sz="1700" b="1" u="sng" dirty="0" err="1" smtClean="0">
                <a:hlinkClick r:id="rId5"/>
              </a:rPr>
              <a:t>proforientator</a:t>
            </a:r>
            <a:r>
              <a:rPr lang="uk-UA" sz="1700" b="1" u="sng" dirty="0" smtClean="0">
                <a:hlinkClick r:id="rId5"/>
              </a:rPr>
              <a:t>.</a:t>
            </a:r>
            <a:r>
              <a:rPr lang="en-US" sz="1700" b="1" u="sng" dirty="0" smtClean="0">
                <a:hlinkClick r:id="rId5"/>
              </a:rPr>
              <a:t>com</a:t>
            </a:r>
            <a:r>
              <a:rPr lang="uk-UA" sz="1700" b="1" u="sng" dirty="0" smtClean="0">
                <a:hlinkClick r:id="rId5"/>
              </a:rPr>
              <a:t>.</a:t>
            </a:r>
            <a:r>
              <a:rPr lang="en-US" sz="1700" b="1" u="sng" dirty="0" err="1" smtClean="0">
                <a:hlinkClick r:id="rId5"/>
              </a:rPr>
              <a:t>ua</a:t>
            </a:r>
            <a:r>
              <a:rPr lang="uk-UA" sz="1700" b="1" u="sng" dirty="0" smtClean="0">
                <a:hlinkClick r:id="rId5"/>
              </a:rPr>
              <a:t>/</a:t>
            </a:r>
            <a:r>
              <a:rPr lang="en-US" sz="1700" b="1" u="sng" dirty="0" err="1" smtClean="0">
                <a:hlinkClick r:id="rId5"/>
              </a:rPr>
              <a:t>ua</a:t>
            </a:r>
            <a:r>
              <a:rPr lang="uk-UA" sz="1700" b="1" u="sng" dirty="0" smtClean="0">
                <a:hlinkClick r:id="rId5"/>
              </a:rPr>
              <a:t>/</a:t>
            </a:r>
            <a:r>
              <a:rPr lang="uk-UA" sz="1700" b="1" dirty="0" smtClean="0"/>
              <a:t>;</a:t>
            </a:r>
            <a:endParaRPr lang="ru-RU" sz="1700" dirty="0" smtClean="0"/>
          </a:p>
          <a:p>
            <a:r>
              <a:rPr lang="uk-UA" sz="1700" b="1" dirty="0" smtClean="0"/>
              <a:t>Комплексна профорієнтаційна діагностика «Абітурієнт»:   </a:t>
            </a:r>
            <a:endParaRPr lang="ru-RU" sz="1700" dirty="0" smtClean="0"/>
          </a:p>
          <a:p>
            <a:r>
              <a:rPr lang="uk-UA" sz="1700" b="1" u="sng" dirty="0" smtClean="0">
                <a:hlinkClick r:id="rId6"/>
              </a:rPr>
              <a:t>http://cleverdia.com/index.php?lang=uk</a:t>
            </a:r>
            <a:r>
              <a:rPr lang="uk-UA" sz="1700" b="1" dirty="0" smtClean="0"/>
              <a:t>.</a:t>
            </a:r>
            <a:endParaRPr lang="en-US" sz="1700" b="1" dirty="0" smtClean="0"/>
          </a:p>
          <a:p>
            <a:endParaRPr lang="uk-UA" sz="1700" b="1" dirty="0" smtClean="0"/>
          </a:p>
          <a:p>
            <a:pPr indent="358775" algn="just"/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В Донецькому міському центру зайнятості можливо пройти тестування та отримати індивідуальну консультацію фахівця з профорієнтації. 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indent="358775" algn="just"/>
            <a:endParaRPr lang="uk-UA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тел. (095) 363-49-13 – </a:t>
            </a:r>
            <a:r>
              <a:rPr lang="uk-UA" b="1" dirty="0" err="1" smtClean="0">
                <a:solidFill>
                  <a:schemeClr val="accent1">
                    <a:lumMod val="75000"/>
                  </a:schemeClr>
                </a:solidFill>
              </a:rPr>
              <a:t>Пітінова</a:t>
            </a: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 Світлана Іванівна </a:t>
            </a:r>
          </a:p>
          <a:p>
            <a:pPr algn="ctr"/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електронна адреса: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dongcz@donocz.gov.ua</a:t>
            </a:r>
          </a:p>
          <a:p>
            <a:pPr algn="just"/>
            <a:endParaRPr lang="uk-UA" sz="2000" b="1" dirty="0" smtClean="0">
              <a:solidFill>
                <a:srgbClr val="F64040"/>
              </a:solidFill>
            </a:endParaRPr>
          </a:p>
          <a:p>
            <a:pPr algn="just"/>
            <a:endParaRPr lang="ru-RU" sz="2000" b="1" dirty="0" smtClean="0">
              <a:solidFill>
                <a:srgbClr val="F6404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4906888" cy="60692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2000" dirty="0" smtClean="0"/>
              <a:t>2.</a:t>
            </a:r>
            <a:r>
              <a:rPr lang="en-US" sz="2000" dirty="0" smtClean="0"/>
              <a:t> </a:t>
            </a:r>
            <a:r>
              <a:rPr lang="uk-UA" sz="2000" dirty="0" smtClean="0"/>
              <a:t>Вивчити якомога</a:t>
            </a:r>
            <a:r>
              <a:rPr lang="en-US" sz="2000" dirty="0" smtClean="0"/>
              <a:t> </a:t>
            </a:r>
            <a:r>
              <a:rPr lang="uk-UA" sz="2000" dirty="0" smtClean="0"/>
              <a:t>більше професій, визначити, які з них актуальні на ринку праці</a:t>
            </a:r>
          </a:p>
          <a:p>
            <a:pPr>
              <a:buNone/>
            </a:pPr>
            <a:endParaRPr lang="uk-UA" sz="2000" dirty="0" smtClean="0"/>
          </a:p>
          <a:p>
            <a:pPr>
              <a:buNone/>
            </a:pPr>
            <a:r>
              <a:rPr lang="uk-UA" sz="2000" dirty="0" smtClean="0"/>
              <a:t>3.</a:t>
            </a:r>
            <a:r>
              <a:rPr lang="en-US" sz="2000" dirty="0" smtClean="0"/>
              <a:t> </a:t>
            </a:r>
            <a:r>
              <a:rPr lang="uk-UA" sz="2000" dirty="0" smtClean="0"/>
              <a:t>Вибрати найбільш привабливу професію і детально її вивчити.</a:t>
            </a:r>
          </a:p>
          <a:p>
            <a:pPr>
              <a:buNone/>
            </a:pPr>
            <a:endParaRPr lang="uk-UA" sz="2000" dirty="0" smtClean="0"/>
          </a:p>
          <a:p>
            <a:pPr>
              <a:buNone/>
            </a:pPr>
            <a:r>
              <a:rPr lang="uk-UA" sz="2000" dirty="0" smtClean="0"/>
              <a:t>4.</a:t>
            </a:r>
            <a:r>
              <a:rPr lang="en-US" sz="2000" dirty="0" smtClean="0"/>
              <a:t> </a:t>
            </a:r>
            <a:r>
              <a:rPr lang="uk-UA" sz="2000" dirty="0" smtClean="0"/>
              <a:t>Зробити висновок, вимоги якої професії найбільш відповідають рівню розвитку в даний момент індивідуально-психологічних якостей.</a:t>
            </a: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5</a:t>
            </a:r>
            <a:r>
              <a:rPr lang="uk-UA" sz="2000" dirty="0" smtClean="0"/>
              <a:t>.</a:t>
            </a:r>
            <a:r>
              <a:rPr lang="en-US" sz="2000" dirty="0" smtClean="0"/>
              <a:t> </a:t>
            </a:r>
            <a:r>
              <a:rPr lang="uk-UA" sz="2000" dirty="0" smtClean="0"/>
              <a:t>За відсутності відповідних можливостей вимогам вибраної професії слід вивчити запасний варіант.</a:t>
            </a:r>
          </a:p>
          <a:p>
            <a:pPr>
              <a:buNone/>
            </a:pPr>
            <a:endParaRPr lang="ru-RU" sz="2000" dirty="0"/>
          </a:p>
        </p:txBody>
      </p:sp>
      <p:pic>
        <p:nvPicPr>
          <p:cNvPr id="4" name="Picture 3" descr="C:\Users\User\Desktop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2924944"/>
            <a:ext cx="2026255" cy="1728192"/>
          </a:xfrm>
          <a:prstGeom prst="rect">
            <a:avLst/>
          </a:prstGeom>
          <a:noFill/>
        </p:spPr>
      </p:pic>
      <p:pic>
        <p:nvPicPr>
          <p:cNvPr id="5" name="Picture 3" descr="C:\Users\User\Desktop\3221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628800"/>
            <a:ext cx="2592288" cy="1368152"/>
          </a:xfrm>
          <a:prstGeom prst="rect">
            <a:avLst/>
          </a:prstGeom>
          <a:noFill/>
        </p:spPr>
      </p:pic>
      <p:pic>
        <p:nvPicPr>
          <p:cNvPr id="6" name="Picture 2" descr="C:\Users\User\Desktop\profession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260648"/>
            <a:ext cx="2941527" cy="1368152"/>
          </a:xfrm>
          <a:prstGeom prst="rect">
            <a:avLst/>
          </a:prstGeom>
          <a:noFill/>
        </p:spPr>
      </p:pic>
      <p:pic>
        <p:nvPicPr>
          <p:cNvPr id="7" name="Picture 2" descr="C:\Users\User\Desktop\imag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4653136"/>
            <a:ext cx="2318658" cy="1656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dont-like-teacher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836712"/>
            <a:ext cx="3075732" cy="2376265"/>
          </a:xfrm>
          <a:prstGeom prst="rect">
            <a:avLst/>
          </a:prstGeom>
          <a:noFill/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395536" y="404664"/>
            <a:ext cx="5184576" cy="33123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just"/>
            <a:r>
              <a:rPr lang="en-US" sz="2000" dirty="0" smtClean="0"/>
              <a:t>6</a:t>
            </a:r>
            <a:r>
              <a:rPr lang="uk-UA" sz="2000" dirty="0" smtClean="0"/>
              <a:t>. Постаратися зробити </a:t>
            </a:r>
            <a:r>
              <a:rPr lang="uk-UA" sz="2000" dirty="0" err="1" smtClean="0"/>
              <a:t>“пробу</a:t>
            </a:r>
            <a:r>
              <a:rPr lang="uk-UA" sz="2000" dirty="0" smtClean="0"/>
              <a:t> </a:t>
            </a:r>
            <a:r>
              <a:rPr lang="uk-UA" sz="2000" dirty="0" err="1" smtClean="0"/>
              <a:t>сил”</a:t>
            </a:r>
            <a:r>
              <a:rPr lang="uk-UA" sz="2000" dirty="0" smtClean="0"/>
              <a:t> у вибраній професії або у схожій з нею  (</a:t>
            </a:r>
            <a:r>
              <a:rPr lang="uk-UA" sz="2000" dirty="0" err="1" smtClean="0"/>
              <a:t>співставити</a:t>
            </a:r>
            <a:r>
              <a:rPr lang="uk-UA" sz="2000" dirty="0" smtClean="0"/>
              <a:t>  свої сильні якості і можливості з вимогами професії), і якщо вони співпадають, то професія</a:t>
            </a:r>
            <a:r>
              <a:rPr lang="en-US" sz="2000" dirty="0" smtClean="0"/>
              <a:t> </a:t>
            </a:r>
            <a:r>
              <a:rPr lang="uk-UA" sz="2000" dirty="0" smtClean="0"/>
              <a:t>вибрана правильно, а якщо ні, то слід розібратися ось в чому: якщо індивідуально - психологічні особливості не співпадають повністю, тоді необхідно порадитися з профконсультантом, класним керівником</a:t>
            </a:r>
            <a:endParaRPr lang="ru-RU" sz="2000" dirty="0" smtClean="0"/>
          </a:p>
          <a:p>
            <a:pPr algn="just">
              <a:buNone/>
            </a:pPr>
            <a:endParaRPr lang="ru-RU" sz="2000" dirty="0" smtClean="0"/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uk-UA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3861048"/>
            <a:ext cx="5184576" cy="28289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000" dirty="0" smtClean="0"/>
              <a:t>7</a:t>
            </a:r>
            <a:r>
              <a:rPr lang="uk-UA" dirty="0" smtClean="0"/>
              <a:t>. </a:t>
            </a:r>
            <a:r>
              <a:rPr lang="uk-UA" sz="2000" dirty="0" smtClean="0"/>
              <a:t>Перш  ніж зробити остаточний висновок про вибір професії, необхідно порадитися з класним керівником, батьками, лікарем.</a:t>
            </a:r>
          </a:p>
          <a:p>
            <a:endParaRPr lang="uk-UA" dirty="0" smtClean="0"/>
          </a:p>
          <a:p>
            <a:endParaRPr lang="ru-RU" dirty="0"/>
          </a:p>
        </p:txBody>
      </p:sp>
      <p:pic>
        <p:nvPicPr>
          <p:cNvPr id="11" name="Picture 3" descr="C:\Users\User\Desktop\images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4005064"/>
            <a:ext cx="3024336" cy="22914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67544" y="548680"/>
          <a:ext cx="7776864" cy="45843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11560" y="260648"/>
            <a:ext cx="77048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dirty="0" smtClean="0"/>
              <a:t>У психологічних дослідженнях встановлено, що від того, як проходить самовизначення , залежить формування певних рис характеру, які є визначальними для подальшого особистісного розвитку людини.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971600" y="4536504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076056" y="453650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4320480"/>
            <a:ext cx="3312368" cy="201622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419872" y="1872208"/>
            <a:ext cx="5328592" cy="1584176"/>
          </a:xfrm>
          <a:prstGeom prst="rect">
            <a:avLst/>
          </a:prstGeom>
          <a:solidFill>
            <a:srgbClr val="50A9E6"/>
          </a:solidFill>
          <a:ln>
            <a:solidFill>
              <a:srgbClr val="2D03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Молода людина  свідомо намагалась дати собі  відповідь на питання : хто я? який я? для чого прийшов на цій світ і чого хочу досягти?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419872" y="4680520"/>
            <a:ext cx="5328592" cy="1412776"/>
          </a:xfrm>
          <a:prstGeom prst="rect">
            <a:avLst/>
          </a:prstGeom>
          <a:solidFill>
            <a:srgbClr val="F64040"/>
          </a:solidFill>
          <a:ln>
            <a:solidFill>
              <a:srgbClr val="2D03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Молода людина включається  в </a:t>
            </a:r>
            <a:r>
              <a:rPr lang="uk-UA" dirty="0" err="1" smtClean="0"/>
              <a:t>“доросле</a:t>
            </a:r>
            <a:r>
              <a:rPr lang="uk-UA" dirty="0" smtClean="0"/>
              <a:t> </a:t>
            </a:r>
            <a:r>
              <a:rPr lang="uk-UA" dirty="0" err="1" smtClean="0"/>
              <a:t>життя”</a:t>
            </a:r>
            <a:r>
              <a:rPr lang="uk-UA" dirty="0" smtClean="0"/>
              <a:t>,  підкоряючись обставинам чи чужій волі (випадковий вступ до навчального закладу, воля батьків, наслідування друзів)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07504" y="1268760"/>
            <a:ext cx="792088" cy="5400600"/>
          </a:xfrm>
          <a:prstGeom prst="rect">
            <a:avLst/>
          </a:prstGeom>
          <a:solidFill>
            <a:srgbClr val="00B050"/>
          </a:solidFill>
          <a:ln>
            <a:solidFill>
              <a:srgbClr val="2D03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algn="ctr"/>
            <a:r>
              <a:rPr lang="ru-RU" sz="2200" dirty="0" smtClean="0"/>
              <a:t>Самовизначення</a:t>
            </a:r>
            <a:endParaRPr lang="ru-RU" sz="2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259632" y="5040560"/>
            <a:ext cx="1800200" cy="576064"/>
          </a:xfrm>
          <a:prstGeom prst="rect">
            <a:avLst/>
          </a:prstGeom>
          <a:solidFill>
            <a:srgbClr val="F64040"/>
          </a:solidFill>
          <a:ln>
            <a:solidFill>
              <a:srgbClr val="2D03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Пасивн</a:t>
            </a:r>
            <a:r>
              <a:rPr lang="uk-UA" dirty="0" smtClean="0"/>
              <a:t>о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259632" y="2448272"/>
            <a:ext cx="1800200" cy="576064"/>
          </a:xfrm>
          <a:prstGeom prst="rect">
            <a:avLst/>
          </a:prstGeom>
          <a:solidFill>
            <a:srgbClr val="50A9E6"/>
          </a:solidFill>
          <a:ln>
            <a:solidFill>
              <a:srgbClr val="2D03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Активно</a:t>
            </a:r>
            <a:endParaRPr lang="ru-RU" dirty="0"/>
          </a:p>
        </p:txBody>
      </p:sp>
      <p:sp>
        <p:nvSpPr>
          <p:cNvPr id="14" name="Стрелка вправо 13"/>
          <p:cNvSpPr/>
          <p:nvPr/>
        </p:nvSpPr>
        <p:spPr>
          <a:xfrm>
            <a:off x="899592" y="2664296"/>
            <a:ext cx="360040" cy="45719"/>
          </a:xfrm>
          <a:prstGeom prst="rightArrow">
            <a:avLst/>
          </a:prstGeom>
          <a:ln>
            <a:solidFill>
              <a:srgbClr val="2D03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3059832" y="2664296"/>
            <a:ext cx="360040" cy="45719"/>
          </a:xfrm>
          <a:prstGeom prst="rightArrow">
            <a:avLst/>
          </a:prstGeom>
          <a:ln>
            <a:solidFill>
              <a:srgbClr val="2D03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899592" y="5328592"/>
            <a:ext cx="360040" cy="45719"/>
          </a:xfrm>
          <a:prstGeom prst="rightArrow">
            <a:avLst/>
          </a:prstGeom>
          <a:ln>
            <a:solidFill>
              <a:srgbClr val="2D03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3059832" y="5328592"/>
            <a:ext cx="360040" cy="45719"/>
          </a:xfrm>
          <a:prstGeom prst="rightArrow">
            <a:avLst/>
          </a:prstGeom>
          <a:ln>
            <a:solidFill>
              <a:srgbClr val="2D03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езультат пошуку зображень за запитом &quot;робота мрії&quot;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1052736"/>
            <a:ext cx="2857500" cy="160020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619672" y="332656"/>
            <a:ext cx="66247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dirty="0" smtClean="0">
                <a:solidFill>
                  <a:srgbClr val="9933FF"/>
                </a:solidFill>
                <a:latin typeface="+mj-lt"/>
                <a:cs typeface="Arial" pitchFamily="34" charset="0"/>
              </a:rPr>
              <a:t>ЯКУ  ПРОФЕСІЮ  ОБРАТИ?</a:t>
            </a:r>
            <a:endParaRPr lang="en-US" sz="3200" dirty="0">
              <a:solidFill>
                <a:srgbClr val="0000CC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1030" name="Picture 6" descr="Результат пошуку зображень за запитом &quot;професійна самореалізація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722194"/>
            <a:ext cx="1512168" cy="1135806"/>
          </a:xfrm>
          <a:prstGeom prst="rect">
            <a:avLst/>
          </a:prstGeom>
          <a:noFill/>
        </p:spPr>
      </p:pic>
      <p:sp>
        <p:nvSpPr>
          <p:cNvPr id="10242" name="AutoShape 2" descr="Результат пошуку зображень за запитом &quot;тест магеллано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244" name="AutoShape 4" descr="Результат пошуку зображень за запитом &quot;тест магеллано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246" name="AutoShape 6" descr="Результат пошуку зображень за запитом &quot;тест магеллано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248" name="AutoShape 8" descr="Результат пошуку зображень за запитом &quot;тест магеллано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Прямоугольный треугольник 3"/>
          <p:cNvSpPr/>
          <p:nvPr/>
        </p:nvSpPr>
        <p:spPr>
          <a:xfrm rot="13504590">
            <a:off x="4967044" y="1465463"/>
            <a:ext cx="577041" cy="541743"/>
          </a:xfrm>
          <a:prstGeom prst="rt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prstClr val="white"/>
              </a:solidFill>
            </a:endParaRPr>
          </a:p>
        </p:txBody>
      </p:sp>
      <p:pic>
        <p:nvPicPr>
          <p:cNvPr id="3077" name="Picture 5" descr="C:\Documents and Settings\L.M.Kapchenko\Рабочий стол\hqdefault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51720" y="2204864"/>
            <a:ext cx="3176364" cy="1777251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827584" y="4149080"/>
            <a:ext cx="151216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7"/>
              </a:rPr>
              <a:t>Автомеханік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8"/>
              </a:rPr>
              <a:t>Агроном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9"/>
              </a:rPr>
              <a:t>Аналітик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10"/>
              </a:rPr>
              <a:t>Архітектор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11"/>
              </a:rPr>
              <a:t>Біотехнолог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2627784" y="4149080"/>
            <a:ext cx="1584176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uk-UA" u="sng" dirty="0" smtClean="0">
                <a:latin typeface="Arial" pitchFamily="34" charset="0"/>
                <a:cs typeface="Arial" pitchFamily="34" charset="0"/>
                <a:hlinkClick r:id="rId12"/>
              </a:rPr>
              <a:t>Будівельник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uk-UA" u="sng" dirty="0" smtClean="0">
                <a:latin typeface="Arial" pitchFamily="34" charset="0"/>
                <a:cs typeface="Arial" pitchFamily="34" charset="0"/>
                <a:hlinkClick r:id="rId13"/>
              </a:rPr>
              <a:t>Ветеринар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uk-UA" u="sng" dirty="0" smtClean="0">
                <a:latin typeface="Arial" pitchFamily="34" charset="0"/>
                <a:cs typeface="Arial" pitchFamily="34" charset="0"/>
                <a:hlinkClick r:id="rId14"/>
              </a:rPr>
              <a:t>Вчитель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uk-UA" u="sng" dirty="0" smtClean="0">
                <a:latin typeface="Arial" pitchFamily="34" charset="0"/>
                <a:cs typeface="Arial" pitchFamily="34" charset="0"/>
                <a:hlinkClick r:id="rId15"/>
              </a:rPr>
              <a:t>Газозварник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uk-UA" u="sng" dirty="0" smtClean="0">
                <a:latin typeface="Arial" pitchFamily="34" charset="0"/>
                <a:cs typeface="Arial" pitchFamily="34" charset="0"/>
                <a:hlinkClick r:id="rId16"/>
              </a:rPr>
              <a:t>Залізничник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3"/>
          <p:cNvSpPr>
            <a:spLocks noChangeArrowheads="1"/>
          </p:cNvSpPr>
          <p:nvPr/>
        </p:nvSpPr>
        <p:spPr bwMode="auto">
          <a:xfrm>
            <a:off x="4283968" y="4149080"/>
            <a:ext cx="1584176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uk-UA" u="sng" dirty="0" smtClean="0">
                <a:latin typeface="Arial" pitchFamily="34" charset="0"/>
                <a:cs typeface="Arial" pitchFamily="34" charset="0"/>
                <a:hlinkClick r:id="rId17"/>
              </a:rPr>
              <a:t>Інженер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uk-UA" u="sng" dirty="0" smtClean="0">
                <a:latin typeface="Arial" pitchFamily="34" charset="0"/>
                <a:cs typeface="Arial" pitchFamily="34" charset="0"/>
                <a:hlinkClick r:id="rId18"/>
              </a:rPr>
              <a:t>Лікар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uk-UA" u="sng" dirty="0" smtClean="0">
                <a:latin typeface="Arial" pitchFamily="34" charset="0"/>
                <a:cs typeface="Arial" pitchFamily="34" charset="0"/>
                <a:hlinkClick r:id="rId19"/>
              </a:rPr>
              <a:t>Мебляр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uk-UA" u="sng" dirty="0" smtClean="0">
                <a:latin typeface="Arial" pitchFamily="34" charset="0"/>
                <a:cs typeface="Arial" pitchFamily="34" charset="0"/>
                <a:hlinkClick r:id="rId20"/>
              </a:rPr>
              <a:t>Програміст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uk-UA" u="sng" dirty="0" smtClean="0">
                <a:latin typeface="Arial" pitchFamily="34" charset="0"/>
                <a:cs typeface="Arial" pitchFamily="34" charset="0"/>
                <a:hlinkClick r:id="rId21"/>
              </a:rPr>
              <a:t>Ресторатор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5940152" y="4149080"/>
            <a:ext cx="27718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uk-UA" u="sng" dirty="0" smtClean="0">
                <a:latin typeface="Arial" pitchFamily="34" charset="0"/>
                <a:cs typeface="Arial" pitchFamily="34" charset="0"/>
                <a:hlinkClick r:id="rId22"/>
              </a:rPr>
              <a:t>Робототехнік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uk-UA" u="sng" dirty="0" smtClean="0">
                <a:latin typeface="Arial" pitchFamily="34" charset="0"/>
                <a:cs typeface="Arial" pitchFamily="34" charset="0"/>
                <a:hlinkClick r:id="rId23"/>
              </a:rPr>
              <a:t>Соціальний працівник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uk-UA" u="sng" dirty="0" smtClean="0">
                <a:latin typeface="Arial" pitchFamily="34" charset="0"/>
                <a:cs typeface="Arial" pitchFamily="34" charset="0"/>
                <a:hlinkClick r:id="rId24"/>
              </a:rPr>
              <a:t>Соціолог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uk-UA" u="sng" dirty="0" smtClean="0">
                <a:latin typeface="Arial" pitchFamily="34" charset="0"/>
                <a:cs typeface="Arial" pitchFamily="34" charset="0"/>
                <a:hlinkClick r:id="rId25"/>
              </a:rPr>
              <a:t>Фермер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uk-UA" u="sng" dirty="0" smtClean="0">
                <a:latin typeface="Arial" pitchFamily="34" charset="0"/>
                <a:cs typeface="Arial" pitchFamily="34" charset="0"/>
                <a:hlinkClick r:id="rId26"/>
              </a:rPr>
              <a:t>Швачка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ый треугольник 16"/>
          <p:cNvSpPr/>
          <p:nvPr/>
        </p:nvSpPr>
        <p:spPr>
          <a:xfrm rot="13504590">
            <a:off x="1366644" y="2905622"/>
            <a:ext cx="577041" cy="541743"/>
          </a:xfrm>
          <a:prstGeom prst="rt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051720" y="1340768"/>
            <a:ext cx="3096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 smtClean="0"/>
              <a:t>Натисни, щоб подивитися відеоролики</a:t>
            </a: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394105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Пов’язане зображенн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16832"/>
            <a:ext cx="2808312" cy="2808312"/>
          </a:xfrm>
          <a:prstGeom prst="rect">
            <a:avLst/>
          </a:prstGeom>
          <a:noFill/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1700808"/>
            <a:ext cx="429582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2276872"/>
            <a:ext cx="463749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2924944"/>
            <a:ext cx="360040" cy="357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47864" y="3501008"/>
            <a:ext cx="400146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59832" y="4221088"/>
            <a:ext cx="432048" cy="448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6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71800" y="4725144"/>
            <a:ext cx="383442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7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051720" y="5301208"/>
            <a:ext cx="419727" cy="400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8" name="Picture 1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403648" y="5805264"/>
            <a:ext cx="43204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9" name="Picture 1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763688" y="1124744"/>
            <a:ext cx="45637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179512" y="332656"/>
            <a:ext cx="8496944" cy="6480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rgbClr val="CA0816"/>
                </a:solidFill>
              </a:rPr>
              <a:t>Основні помилки при виборі професії</a:t>
            </a:r>
            <a:endParaRPr lang="ru-RU" sz="2400" dirty="0">
              <a:solidFill>
                <a:srgbClr val="CA0816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915816" y="1628800"/>
            <a:ext cx="59046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CA0816"/>
              </a:buClr>
            </a:pPr>
            <a:r>
              <a:rPr lang="uk-UA" b="1" dirty="0" smtClean="0"/>
              <a:t>Помилкове уявлення  про зміст  деяких професій</a:t>
            </a:r>
          </a:p>
          <a:p>
            <a:pPr>
              <a:buClr>
                <a:srgbClr val="CA0816"/>
              </a:buClr>
            </a:pPr>
            <a:r>
              <a:rPr lang="uk-UA" sz="1000" b="1" dirty="0" smtClean="0"/>
              <a:t>………………………………………………………………………………………………………………………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286000" y="1124744"/>
            <a:ext cx="64624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/>
              <a:t>Захоплення зовнішньою характеристикою професії</a:t>
            </a:r>
          </a:p>
          <a:p>
            <a:r>
              <a:rPr lang="uk-UA" sz="1000" b="1" dirty="0" smtClean="0"/>
              <a:t>………………………………………………………………………………………………………………………………</a:t>
            </a:r>
            <a:endParaRPr lang="ru-RU" sz="10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419872" y="2132857"/>
            <a:ext cx="5328592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CA0816"/>
              </a:buClr>
            </a:pPr>
            <a:r>
              <a:rPr lang="uk-UA" b="1" dirty="0" smtClean="0"/>
              <a:t>Вибір професії під впливом товаришів, друзів   (за компанію)</a:t>
            </a:r>
          </a:p>
          <a:p>
            <a:pPr>
              <a:buClr>
                <a:srgbClr val="CA0816"/>
              </a:buClr>
            </a:pPr>
            <a:r>
              <a:rPr lang="uk-UA" sz="900" b="1" dirty="0" smtClean="0"/>
              <a:t>…………………………………………………………………………………………………………………….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779912" y="2852936"/>
            <a:ext cx="3600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CA0816"/>
              </a:buClr>
            </a:pPr>
            <a:r>
              <a:rPr lang="uk-UA" b="1" dirty="0" smtClean="0"/>
              <a:t>Недостатнє знання професії</a:t>
            </a:r>
          </a:p>
          <a:p>
            <a:pPr>
              <a:buClr>
                <a:srgbClr val="CA0816"/>
              </a:buClr>
            </a:pPr>
            <a:r>
              <a:rPr lang="uk-UA" sz="1000" b="1" dirty="0" smtClean="0"/>
              <a:t>……………………………………………………………………..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3563888" y="3429000"/>
            <a:ext cx="5112568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CA0816"/>
              </a:buClr>
            </a:pPr>
            <a:r>
              <a:rPr lang="uk-UA" dirty="0" smtClean="0"/>
              <a:t>  </a:t>
            </a:r>
            <a:r>
              <a:rPr lang="uk-UA" b="1" dirty="0" smtClean="0"/>
              <a:t>Вибір професії під впливом випадкових обставин</a:t>
            </a:r>
          </a:p>
          <a:p>
            <a:pPr>
              <a:buClr>
                <a:srgbClr val="CA0816"/>
              </a:buClr>
            </a:pPr>
            <a:r>
              <a:rPr lang="uk-UA" sz="1000" b="1" dirty="0" smtClean="0"/>
              <a:t>……………………………………………………………………………………………….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491880" y="4221088"/>
            <a:ext cx="410445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/>
              <a:t>Вплив</a:t>
            </a:r>
            <a:r>
              <a:rPr lang="ru-RU" b="1" dirty="0" smtClean="0"/>
              <a:t> </a:t>
            </a:r>
            <a:r>
              <a:rPr lang="ru-RU" b="1" dirty="0" err="1" smtClean="0"/>
              <a:t>престижності</a:t>
            </a:r>
            <a:r>
              <a:rPr lang="ru-RU" b="1" dirty="0" smtClean="0"/>
              <a:t> </a:t>
            </a:r>
            <a:r>
              <a:rPr lang="ru-RU" b="1" dirty="0" err="1" smtClean="0"/>
              <a:t>професії</a:t>
            </a:r>
            <a:endParaRPr lang="ru-RU" b="1" dirty="0" smtClean="0"/>
          </a:p>
          <a:p>
            <a:r>
              <a:rPr lang="ru-RU" sz="900" b="1" dirty="0" smtClean="0"/>
              <a:t>………………………………………………………………………………….</a:t>
            </a:r>
            <a:endParaRPr lang="ru-RU" sz="9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131840" y="4725144"/>
            <a:ext cx="561662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Неправильна </a:t>
            </a:r>
            <a:r>
              <a:rPr lang="ru-RU" b="1" dirty="0" err="1" smtClean="0"/>
              <a:t>оцінка</a:t>
            </a:r>
            <a:r>
              <a:rPr lang="ru-RU" b="1" dirty="0" smtClean="0"/>
              <a:t> </a:t>
            </a:r>
            <a:r>
              <a:rPr lang="ru-RU" b="1" dirty="0" err="1" smtClean="0"/>
              <a:t>своїх</a:t>
            </a:r>
            <a:r>
              <a:rPr lang="ru-RU" b="1" dirty="0" smtClean="0"/>
              <a:t> </a:t>
            </a:r>
            <a:r>
              <a:rPr lang="ru-RU" b="1" dirty="0" err="1" smtClean="0"/>
              <a:t>можливостей</a:t>
            </a:r>
            <a:endParaRPr lang="ru-RU" b="1" dirty="0" smtClean="0"/>
          </a:p>
          <a:p>
            <a:r>
              <a:rPr lang="ru-RU" sz="900" b="1" dirty="0" smtClean="0"/>
              <a:t>…………………………………………………………………………………………………………….</a:t>
            </a:r>
            <a:endParaRPr lang="ru-RU" sz="9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2555776" y="5157192"/>
            <a:ext cx="6336704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/>
              <a:t>Відношення</a:t>
            </a:r>
            <a:r>
              <a:rPr lang="ru-RU" b="1" dirty="0" smtClean="0"/>
              <a:t> до </a:t>
            </a:r>
            <a:r>
              <a:rPr lang="ru-RU" b="1" dirty="0" err="1" smtClean="0"/>
              <a:t>вибору</a:t>
            </a:r>
            <a:r>
              <a:rPr lang="ru-RU" b="1" dirty="0" smtClean="0"/>
              <a:t> </a:t>
            </a:r>
            <a:r>
              <a:rPr lang="ru-RU" b="1" dirty="0" err="1" smtClean="0"/>
              <a:t>професії</a:t>
            </a:r>
            <a:r>
              <a:rPr lang="ru-RU" b="1" dirty="0" smtClean="0"/>
              <a:t>  як остаточному </a:t>
            </a:r>
            <a:r>
              <a:rPr lang="ru-RU" b="1" dirty="0" err="1" smtClean="0"/>
              <a:t>і</a:t>
            </a:r>
            <a:r>
              <a:rPr lang="ru-RU" b="1" dirty="0" smtClean="0"/>
              <a:t> </a:t>
            </a:r>
            <a:r>
              <a:rPr lang="ru-RU" b="1" dirty="0" err="1" smtClean="0"/>
              <a:t>довічному</a:t>
            </a:r>
            <a:endParaRPr lang="ru-RU" b="1" dirty="0" smtClean="0"/>
          </a:p>
          <a:p>
            <a:r>
              <a:rPr lang="ru-RU" sz="1000" b="1" dirty="0" smtClean="0"/>
              <a:t>…………………………………………………………………………………………………………………</a:t>
            </a:r>
            <a:endParaRPr lang="ru-RU" sz="1000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1979712" y="5877272"/>
            <a:ext cx="61926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/>
              <a:t>Невміння</a:t>
            </a:r>
            <a:r>
              <a:rPr lang="ru-RU" b="1" dirty="0" smtClean="0"/>
              <a:t> </a:t>
            </a:r>
            <a:r>
              <a:rPr lang="ru-RU" b="1" dirty="0" err="1" smtClean="0"/>
              <a:t>розібратися</a:t>
            </a:r>
            <a:r>
              <a:rPr lang="ru-RU" b="1" dirty="0" smtClean="0"/>
              <a:t> в </a:t>
            </a:r>
            <a:r>
              <a:rPr lang="ru-RU" b="1" dirty="0" err="1" smtClean="0"/>
              <a:t>схильностях</a:t>
            </a:r>
            <a:r>
              <a:rPr lang="ru-RU" b="1" dirty="0" smtClean="0"/>
              <a:t>, </a:t>
            </a:r>
            <a:r>
              <a:rPr lang="ru-RU" b="1" dirty="0" err="1" smtClean="0"/>
              <a:t>здібностях</a:t>
            </a:r>
            <a:endParaRPr lang="ru-RU" b="1" dirty="0" smtClean="0"/>
          </a:p>
          <a:p>
            <a:r>
              <a:rPr lang="ru-RU" sz="1000" b="1" dirty="0" smtClean="0"/>
              <a:t>…………………………………………………………………………………………………………………………</a:t>
            </a:r>
            <a:endParaRPr lang="ru-RU" sz="1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2416</TotalTime>
  <Words>626</Words>
  <Application>Microsoft Office PowerPoint</Application>
  <PresentationFormat>Экран (4:3)</PresentationFormat>
  <Paragraphs>120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Урок  “Подорож у світ професій”</vt:lpstr>
      <vt:lpstr>Формула вибору професії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Формула вибору професії</dc:title>
  <dc:creator>User</dc:creator>
  <cp:lastModifiedBy>User</cp:lastModifiedBy>
  <cp:revision>93</cp:revision>
  <dcterms:created xsi:type="dcterms:W3CDTF">2017-11-29T13:54:49Z</dcterms:created>
  <dcterms:modified xsi:type="dcterms:W3CDTF">2017-12-11T14:15:57Z</dcterms:modified>
</cp:coreProperties>
</file>