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6"/>
  </p:handoutMasterIdLst>
  <p:sldIdLst>
    <p:sldId id="256" r:id="rId2"/>
    <p:sldId id="272" r:id="rId3"/>
    <p:sldId id="267" r:id="rId4"/>
    <p:sldId id="261" r:id="rId5"/>
    <p:sldId id="263" r:id="rId6"/>
    <p:sldId id="262" r:id="rId7"/>
    <p:sldId id="268" r:id="rId8"/>
    <p:sldId id="265" r:id="rId9"/>
    <p:sldId id="264" r:id="rId10"/>
    <p:sldId id="266" r:id="rId11"/>
    <p:sldId id="269" r:id="rId12"/>
    <p:sldId id="270" r:id="rId13"/>
    <p:sldId id="271" r:id="rId14"/>
    <p:sldId id="27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CFF"/>
    <a:srgbClr val="E40000"/>
    <a:srgbClr val="97000B"/>
    <a:srgbClr val="0041B6"/>
    <a:srgbClr val="F9D600"/>
    <a:srgbClr val="324057"/>
    <a:srgbClr val="007CCE"/>
    <a:srgbClr val="2A1255"/>
    <a:srgbClr val="A58C51"/>
    <a:srgbClr val="21396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hyperlink" Target="https://dnews.dn.ua/news/652892" TargetMode="External"/><Relationship Id="rId2" Type="http://schemas.openxmlformats.org/officeDocument/2006/relationships/hyperlink" Target="http://&#1087;&#1103;&#1090;&#1072;&#1095;&#1086;&#1082;.dp.ua/obrazovanie/802-komu-polozheny-lgoty-pri-postuplenii-v-vuz/" TargetMode="External"/><Relationship Id="rId1" Type="http://schemas.openxmlformats.org/officeDocument/2006/relationships/hyperlink" Target="https://abiturients.info/ru/poleznoe/usloviya-priema-2018-izmeneniya" TargetMode="External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7;&#1103;&#1090;&#1072;&#1095;&#1086;&#1082;.dp.ua/obrazovanie/802-komu-polozheny-lgoty-pri-postuplenii-v-vuz/" TargetMode="External"/><Relationship Id="rId2" Type="http://schemas.openxmlformats.org/officeDocument/2006/relationships/hyperlink" Target="https://dnews.dn.ua/news/652892" TargetMode="External"/><Relationship Id="rId1" Type="http://schemas.openxmlformats.org/officeDocument/2006/relationships/hyperlink" Target="https://abiturients.info/ru/poleznoe/usloviya-priema-2018-izmeneniya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0C0FF7-D89C-4C9E-A523-0C33AB83993D}" type="doc">
      <dgm:prSet loTypeId="urn:microsoft.com/office/officeart/2005/8/layout/process1" loCatId="process" qsTypeId="urn:microsoft.com/office/officeart/2005/8/quickstyle/3d5" qsCatId="3D" csTypeId="urn:microsoft.com/office/officeart/2005/8/colors/colorful5" csCatId="colorful"/>
      <dgm:spPr/>
      <dgm:t>
        <a:bodyPr/>
        <a:lstStyle/>
        <a:p>
          <a:endParaRPr lang="ru-RU"/>
        </a:p>
      </dgm:t>
    </dgm:pt>
    <dgm:pt modelId="{FC5C59BC-2678-44D6-8538-AA8AE79FE3E9}">
      <dgm:prSet/>
      <dgm:spPr/>
      <dgm:t>
        <a:bodyPr/>
        <a:lstStyle/>
        <a:p>
          <a:pPr rtl="0"/>
          <a:r>
            <a:rPr lang="uk-UA" b="1" dirty="0" smtClean="0"/>
            <a:t>Корисна інформація</a:t>
          </a:r>
          <a:endParaRPr lang="en-US" b="1" dirty="0"/>
        </a:p>
      </dgm:t>
    </dgm:pt>
    <dgm:pt modelId="{E6B11DB5-2C9D-4415-BDE6-D9AAFF555848}" type="parTrans" cxnId="{19BD0E30-D9B8-44CC-A650-99CDB10E08A2}">
      <dgm:prSet/>
      <dgm:spPr/>
      <dgm:t>
        <a:bodyPr/>
        <a:lstStyle/>
        <a:p>
          <a:endParaRPr lang="ru-RU"/>
        </a:p>
      </dgm:t>
    </dgm:pt>
    <dgm:pt modelId="{AC607124-EC5B-4A95-ADE1-957A78B94FF1}" type="sibTrans" cxnId="{19BD0E30-D9B8-44CC-A650-99CDB10E08A2}">
      <dgm:prSet/>
      <dgm:spPr/>
      <dgm:t>
        <a:bodyPr/>
        <a:lstStyle/>
        <a:p>
          <a:endParaRPr lang="ru-RU"/>
        </a:p>
      </dgm:t>
    </dgm:pt>
    <dgm:pt modelId="{12BE5633-EA6B-4CBE-92E1-79CC22A9D69B}" type="pres">
      <dgm:prSet presAssocID="{BB0C0FF7-D89C-4C9E-A523-0C33AB83993D}" presName="Name0" presStyleCnt="0">
        <dgm:presLayoutVars>
          <dgm:dir/>
          <dgm:resizeHandles val="exact"/>
        </dgm:presLayoutVars>
      </dgm:prSet>
      <dgm:spPr/>
    </dgm:pt>
    <dgm:pt modelId="{D377CBF3-84C5-447B-BF15-543B7B6328B8}" type="pres">
      <dgm:prSet presAssocID="{FC5C59BC-2678-44D6-8538-AA8AE79FE3E9}" presName="node" presStyleLbl="node1" presStyleIdx="0" presStyleCnt="1" custLinFactNeighborY="-23822">
        <dgm:presLayoutVars>
          <dgm:bulletEnabled val="1"/>
        </dgm:presLayoutVars>
      </dgm:prSet>
      <dgm:spPr/>
    </dgm:pt>
  </dgm:ptLst>
  <dgm:cxnLst>
    <dgm:cxn modelId="{19BD0E30-D9B8-44CC-A650-99CDB10E08A2}" srcId="{BB0C0FF7-D89C-4C9E-A523-0C33AB83993D}" destId="{FC5C59BC-2678-44D6-8538-AA8AE79FE3E9}" srcOrd="0" destOrd="0" parTransId="{E6B11DB5-2C9D-4415-BDE6-D9AAFF555848}" sibTransId="{AC607124-EC5B-4A95-ADE1-957A78B94FF1}"/>
    <dgm:cxn modelId="{AC690164-6DD9-48E7-9808-BA285ABEF945}" type="presOf" srcId="{FC5C59BC-2678-44D6-8538-AA8AE79FE3E9}" destId="{D377CBF3-84C5-447B-BF15-543B7B6328B8}" srcOrd="0" destOrd="0" presId="urn:microsoft.com/office/officeart/2005/8/layout/process1"/>
    <dgm:cxn modelId="{590228C2-5D6A-4365-B281-EA0B6AD0A19A}" type="presOf" srcId="{BB0C0FF7-D89C-4C9E-A523-0C33AB83993D}" destId="{12BE5633-EA6B-4CBE-92E1-79CC22A9D69B}" srcOrd="0" destOrd="0" presId="urn:microsoft.com/office/officeart/2005/8/layout/process1"/>
    <dgm:cxn modelId="{99BC3B10-9B18-4FBA-B4C0-F33BCDBA78AA}" type="presParOf" srcId="{12BE5633-EA6B-4CBE-92E1-79CC22A9D69B}" destId="{D377CBF3-84C5-447B-BF15-543B7B6328B8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6E3E81-62AC-4255-9D1C-7D690EC27496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821BC29-C2B5-45E7-B466-43C888B4C0B9}">
      <dgm:prSet phldrT="[Текст]"/>
      <dgm:spPr/>
      <dgm:t>
        <a:bodyPr/>
        <a:lstStyle/>
        <a:p>
          <a:r>
            <a:rPr lang="uk-UA" dirty="0" smtClean="0"/>
            <a:t>1</a:t>
          </a:r>
          <a:endParaRPr lang="ru-RU" dirty="0"/>
        </a:p>
      </dgm:t>
    </dgm:pt>
    <dgm:pt modelId="{4EE2481A-5B5B-4115-A967-FEB50D89CC6B}" type="parTrans" cxnId="{284BD6A4-C730-46A0-863D-7ED7F9858553}">
      <dgm:prSet/>
      <dgm:spPr/>
      <dgm:t>
        <a:bodyPr/>
        <a:lstStyle/>
        <a:p>
          <a:endParaRPr lang="ru-RU"/>
        </a:p>
      </dgm:t>
    </dgm:pt>
    <dgm:pt modelId="{5B0420D1-2B8D-4B56-BD3E-8579DC021A22}" type="sibTrans" cxnId="{284BD6A4-C730-46A0-863D-7ED7F9858553}">
      <dgm:prSet/>
      <dgm:spPr/>
      <dgm:t>
        <a:bodyPr/>
        <a:lstStyle/>
        <a:p>
          <a:endParaRPr lang="ru-RU"/>
        </a:p>
      </dgm:t>
    </dgm:pt>
    <dgm:pt modelId="{F7D402D5-7B47-46D3-9E54-27C283B46EFB}">
      <dgm:prSet phldrT="[Текст]"/>
      <dgm:spPr/>
      <dgm:t>
        <a:bodyPr/>
        <a:lstStyle/>
        <a:p>
          <a:r>
            <a:rPr lang="ru-RU" dirty="0" err="1" smtClean="0"/>
            <a:t>Умови</a:t>
          </a:r>
          <a:r>
            <a:rPr lang="ru-RU" dirty="0" smtClean="0"/>
            <a:t> </a:t>
          </a:r>
          <a:r>
            <a:rPr lang="ru-RU" dirty="0" err="1" smtClean="0"/>
            <a:t>прийому</a:t>
          </a:r>
          <a:r>
            <a:rPr lang="ru-RU" dirty="0" smtClean="0"/>
            <a:t> у 2018: </a:t>
          </a:r>
          <a:r>
            <a:rPr lang="ru-RU" dirty="0" err="1" smtClean="0"/>
            <a:t>Зм</a:t>
          </a:r>
          <a:r>
            <a:rPr lang="uk-UA" dirty="0" err="1" smtClean="0"/>
            <a:t>іни</a:t>
          </a:r>
          <a:r>
            <a:rPr lang="uk-UA" dirty="0" smtClean="0"/>
            <a:t>.</a:t>
          </a:r>
          <a:br>
            <a:rPr lang="uk-UA" dirty="0" smtClean="0"/>
          </a:br>
          <a:r>
            <a:rPr lang="en-US" dirty="0" smtClean="0">
              <a:hlinkClick xmlns:r="http://schemas.openxmlformats.org/officeDocument/2006/relationships" r:id="rId1"/>
            </a:rPr>
            <a:t>abiturients.info</a:t>
          </a:r>
          <a:endParaRPr lang="ru-RU" dirty="0"/>
        </a:p>
      </dgm:t>
    </dgm:pt>
    <dgm:pt modelId="{92F2A1A9-69DF-41AD-8DC7-F83EA4CFE7DE}" type="parTrans" cxnId="{A4465735-A5A9-4C94-AC9F-841D78CAD157}">
      <dgm:prSet/>
      <dgm:spPr/>
      <dgm:t>
        <a:bodyPr/>
        <a:lstStyle/>
        <a:p>
          <a:endParaRPr lang="ru-RU"/>
        </a:p>
      </dgm:t>
    </dgm:pt>
    <dgm:pt modelId="{44783C2D-66CF-4171-909A-42566D46C373}" type="sibTrans" cxnId="{A4465735-A5A9-4C94-AC9F-841D78CAD157}">
      <dgm:prSet/>
      <dgm:spPr/>
      <dgm:t>
        <a:bodyPr/>
        <a:lstStyle/>
        <a:p>
          <a:endParaRPr lang="ru-RU"/>
        </a:p>
      </dgm:t>
    </dgm:pt>
    <dgm:pt modelId="{0D0A7F4B-2ED0-4CBE-A38A-D8F371AD6E86}">
      <dgm:prSet phldrT="[Текст]"/>
      <dgm:spPr/>
      <dgm:t>
        <a:bodyPr/>
        <a:lstStyle/>
        <a:p>
          <a:r>
            <a:rPr lang="uk-UA" dirty="0" smtClean="0"/>
            <a:t>2</a:t>
          </a:r>
          <a:endParaRPr lang="ru-RU" dirty="0"/>
        </a:p>
      </dgm:t>
    </dgm:pt>
    <dgm:pt modelId="{DD15DE5E-155F-4CC3-95AF-7D899EB47984}" type="parTrans" cxnId="{32BC66DD-DD04-4570-B1F8-77152E21FC79}">
      <dgm:prSet/>
      <dgm:spPr/>
      <dgm:t>
        <a:bodyPr/>
        <a:lstStyle/>
        <a:p>
          <a:endParaRPr lang="ru-RU"/>
        </a:p>
      </dgm:t>
    </dgm:pt>
    <dgm:pt modelId="{27408724-2BD0-4B69-AF2A-9A3B64BBD720}" type="sibTrans" cxnId="{32BC66DD-DD04-4570-B1F8-77152E21FC79}">
      <dgm:prSet/>
      <dgm:spPr/>
      <dgm:t>
        <a:bodyPr/>
        <a:lstStyle/>
        <a:p>
          <a:endParaRPr lang="ru-RU"/>
        </a:p>
      </dgm:t>
    </dgm:pt>
    <dgm:pt modelId="{FB978D89-AAD4-436A-8EC2-6558C322CDE8}">
      <dgm:prSet phldrT="[Текст]"/>
      <dgm:spPr/>
      <dgm:t>
        <a:bodyPr/>
        <a:lstStyle/>
        <a:p>
          <a:r>
            <a:rPr lang="uk-UA" dirty="0" smtClean="0"/>
            <a:t>Для абітурієнтів з зони АТО</a:t>
          </a:r>
          <a:endParaRPr lang="ru-RU" dirty="0"/>
        </a:p>
      </dgm:t>
    </dgm:pt>
    <dgm:pt modelId="{CB119B4A-1548-47D4-988F-50B09CAA4889}" type="parTrans" cxnId="{AC807B0F-A2E4-47FA-8202-9C61FAB17467}">
      <dgm:prSet/>
      <dgm:spPr/>
      <dgm:t>
        <a:bodyPr/>
        <a:lstStyle/>
        <a:p>
          <a:endParaRPr lang="ru-RU"/>
        </a:p>
      </dgm:t>
    </dgm:pt>
    <dgm:pt modelId="{40671A76-7D40-4CF0-B53D-AFBECCCF5526}" type="sibTrans" cxnId="{AC807B0F-A2E4-47FA-8202-9C61FAB17467}">
      <dgm:prSet/>
      <dgm:spPr/>
      <dgm:t>
        <a:bodyPr/>
        <a:lstStyle/>
        <a:p>
          <a:endParaRPr lang="ru-RU"/>
        </a:p>
      </dgm:t>
    </dgm:pt>
    <dgm:pt modelId="{035A3167-CD21-49B9-A484-25A30AFE1FD7}">
      <dgm:prSet phldrT="[Текст]"/>
      <dgm:spPr/>
      <dgm:t>
        <a:bodyPr/>
        <a:lstStyle/>
        <a:p>
          <a:r>
            <a:rPr lang="uk-UA" dirty="0" smtClean="0"/>
            <a:t>3</a:t>
          </a:r>
          <a:endParaRPr lang="ru-RU" dirty="0"/>
        </a:p>
      </dgm:t>
    </dgm:pt>
    <dgm:pt modelId="{396E8836-C3BC-4D06-9A56-5E72F7519AC2}" type="parTrans" cxnId="{B9AB0B2E-76F1-4BBB-B388-B8E39D154543}">
      <dgm:prSet/>
      <dgm:spPr/>
      <dgm:t>
        <a:bodyPr/>
        <a:lstStyle/>
        <a:p>
          <a:endParaRPr lang="ru-RU"/>
        </a:p>
      </dgm:t>
    </dgm:pt>
    <dgm:pt modelId="{8FFF3126-7218-4E88-B533-04655951D470}" type="sibTrans" cxnId="{B9AB0B2E-76F1-4BBB-B388-B8E39D154543}">
      <dgm:prSet/>
      <dgm:spPr/>
      <dgm:t>
        <a:bodyPr/>
        <a:lstStyle/>
        <a:p>
          <a:endParaRPr lang="ru-RU"/>
        </a:p>
      </dgm:t>
    </dgm:pt>
    <dgm:pt modelId="{60CE1D1C-3EA9-40F0-BF27-31379B2CEC88}">
      <dgm:prSet phldrT="[Текст]"/>
      <dgm:spPr/>
      <dgm:t>
        <a:bodyPr/>
        <a:lstStyle/>
        <a:p>
          <a:r>
            <a:rPr lang="uk-UA" dirty="0" smtClean="0"/>
            <a:t>Пільгові категорії</a:t>
          </a:r>
          <a:endParaRPr lang="ru-RU" dirty="0"/>
        </a:p>
      </dgm:t>
    </dgm:pt>
    <dgm:pt modelId="{91E942A8-A8E2-4157-B97E-F31810C093B0}" type="parTrans" cxnId="{D2FDF8B8-1E6A-4B3A-9EB3-E8B5C41D9584}">
      <dgm:prSet/>
      <dgm:spPr/>
      <dgm:t>
        <a:bodyPr/>
        <a:lstStyle/>
        <a:p>
          <a:endParaRPr lang="ru-RU"/>
        </a:p>
      </dgm:t>
    </dgm:pt>
    <dgm:pt modelId="{EC8F64D3-5C7D-4E4B-BF22-D874EE9B7E78}" type="sibTrans" cxnId="{D2FDF8B8-1E6A-4B3A-9EB3-E8B5C41D9584}">
      <dgm:prSet/>
      <dgm:spPr/>
      <dgm:t>
        <a:bodyPr/>
        <a:lstStyle/>
        <a:p>
          <a:endParaRPr lang="ru-RU"/>
        </a:p>
      </dgm:t>
    </dgm:pt>
    <dgm:pt modelId="{AEFC22AA-2E8C-4F09-AD7B-45CBFB0A6AE3}">
      <dgm:prSet phldrT="[Текст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2"/>
            </a:rPr>
            <a:t>http://</a:t>
          </a:r>
          <a:r>
            <a:rPr lang="uk-UA" dirty="0" err="1" smtClean="0">
              <a:hlinkClick xmlns:r="http://schemas.openxmlformats.org/officeDocument/2006/relationships" r:id="rId2"/>
            </a:rPr>
            <a:t>пятачок</a:t>
          </a:r>
          <a:r>
            <a:rPr lang="en-US" dirty="0" smtClean="0">
              <a:hlinkClick xmlns:r="http://schemas.openxmlformats.org/officeDocument/2006/relationships" r:id="rId2"/>
            </a:rPr>
            <a:t>.</a:t>
          </a:r>
          <a:r>
            <a:rPr lang="en-US" dirty="0" err="1" smtClean="0">
              <a:hlinkClick xmlns:r="http://schemas.openxmlformats.org/officeDocument/2006/relationships" r:id="rId2"/>
            </a:rPr>
            <a:t>dp.ua</a:t>
          </a:r>
          <a:r>
            <a:rPr lang="en-US" dirty="0" smtClean="0">
              <a:hlinkClick xmlns:r="http://schemas.openxmlformats.org/officeDocument/2006/relationships" r:id="rId2"/>
            </a:rPr>
            <a:t>/</a:t>
          </a:r>
          <a:endParaRPr lang="ru-RU" dirty="0"/>
        </a:p>
      </dgm:t>
    </dgm:pt>
    <dgm:pt modelId="{FF674585-D7F7-4F4F-A922-CAC5D4A2B1C6}" type="parTrans" cxnId="{C89E3BE4-C6B4-42D3-9215-88F01B0C6B99}">
      <dgm:prSet/>
      <dgm:spPr/>
      <dgm:t>
        <a:bodyPr/>
        <a:lstStyle/>
        <a:p>
          <a:endParaRPr lang="ru-RU"/>
        </a:p>
      </dgm:t>
    </dgm:pt>
    <dgm:pt modelId="{C8DB62B2-3AFC-47ED-8E2D-5FEDF202427D}" type="sibTrans" cxnId="{C89E3BE4-C6B4-42D3-9215-88F01B0C6B99}">
      <dgm:prSet/>
      <dgm:spPr/>
      <dgm:t>
        <a:bodyPr/>
        <a:lstStyle/>
        <a:p>
          <a:endParaRPr lang="ru-RU"/>
        </a:p>
      </dgm:t>
    </dgm:pt>
    <dgm:pt modelId="{39EE982A-BF10-44F3-9F33-7438771745FF}">
      <dgm:prSet phldrT="[Текст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3"/>
            </a:rPr>
            <a:t>dnews.dn.ua</a:t>
          </a:r>
          <a:endParaRPr lang="ru-RU" dirty="0"/>
        </a:p>
      </dgm:t>
    </dgm:pt>
    <dgm:pt modelId="{68E75935-42C9-4B24-A1C2-B20BB4B035FB}" type="sibTrans" cxnId="{1D632156-30BB-4033-A927-5D888ABD86E0}">
      <dgm:prSet/>
      <dgm:spPr/>
      <dgm:t>
        <a:bodyPr/>
        <a:lstStyle/>
        <a:p>
          <a:endParaRPr lang="ru-RU"/>
        </a:p>
      </dgm:t>
    </dgm:pt>
    <dgm:pt modelId="{A1E2F3FD-40E3-45EE-AA2D-62FEB5F52D21}" type="parTrans" cxnId="{1D632156-30BB-4033-A927-5D888ABD86E0}">
      <dgm:prSet/>
      <dgm:spPr/>
      <dgm:t>
        <a:bodyPr/>
        <a:lstStyle/>
        <a:p>
          <a:endParaRPr lang="ru-RU"/>
        </a:p>
      </dgm:t>
    </dgm:pt>
    <dgm:pt modelId="{8B349710-EC7C-4B5F-8C47-13939EF7457D}" type="pres">
      <dgm:prSet presAssocID="{346E3E81-62AC-4255-9D1C-7D690EC2749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B011BE-6D5B-4DA4-BEE7-11D889F7B9B7}" type="pres">
      <dgm:prSet presAssocID="{1821BC29-C2B5-45E7-B466-43C888B4C0B9}" presName="composite" presStyleCnt="0"/>
      <dgm:spPr/>
    </dgm:pt>
    <dgm:pt modelId="{B3CA0331-32F6-4FEF-B049-603C6FB74D3E}" type="pres">
      <dgm:prSet presAssocID="{1821BC29-C2B5-45E7-B466-43C888B4C0B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92AD85-F489-4E88-8804-53C41CD97D0F}" type="pres">
      <dgm:prSet presAssocID="{1821BC29-C2B5-45E7-B466-43C888B4C0B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98061D-4E62-4414-90FA-B3EFB8FEB3A9}" type="pres">
      <dgm:prSet presAssocID="{5B0420D1-2B8D-4B56-BD3E-8579DC021A22}" presName="sp" presStyleCnt="0"/>
      <dgm:spPr/>
    </dgm:pt>
    <dgm:pt modelId="{ADC7DD86-CF68-4B5D-BA91-520972F75FA0}" type="pres">
      <dgm:prSet presAssocID="{0D0A7F4B-2ED0-4CBE-A38A-D8F371AD6E86}" presName="composite" presStyleCnt="0"/>
      <dgm:spPr/>
    </dgm:pt>
    <dgm:pt modelId="{036E5BB2-CBEB-4AAE-8BE5-90A682A265D5}" type="pres">
      <dgm:prSet presAssocID="{0D0A7F4B-2ED0-4CBE-A38A-D8F371AD6E8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107A52-4439-49FC-AD8A-9CB251233710}" type="pres">
      <dgm:prSet presAssocID="{0D0A7F4B-2ED0-4CBE-A38A-D8F371AD6E8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BF3BCB-F1F2-4F12-B56B-D6F6261F537E}" type="pres">
      <dgm:prSet presAssocID="{27408724-2BD0-4B69-AF2A-9A3B64BBD720}" presName="sp" presStyleCnt="0"/>
      <dgm:spPr/>
    </dgm:pt>
    <dgm:pt modelId="{C0CC75DF-7007-4E99-A6AC-BE2058201E90}" type="pres">
      <dgm:prSet presAssocID="{035A3167-CD21-49B9-A484-25A30AFE1FD7}" presName="composite" presStyleCnt="0"/>
      <dgm:spPr/>
    </dgm:pt>
    <dgm:pt modelId="{D13C3758-82B2-4C7A-8EB3-B3A8B9617A68}" type="pres">
      <dgm:prSet presAssocID="{035A3167-CD21-49B9-A484-25A30AFE1FD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9F8C2-085E-49F0-A959-26765AB8F695}" type="pres">
      <dgm:prSet presAssocID="{035A3167-CD21-49B9-A484-25A30AFE1FD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60331F-0310-4372-BDAC-503E2F725471}" type="presOf" srcId="{0D0A7F4B-2ED0-4CBE-A38A-D8F371AD6E86}" destId="{036E5BB2-CBEB-4AAE-8BE5-90A682A265D5}" srcOrd="0" destOrd="0" presId="urn:microsoft.com/office/officeart/2005/8/layout/chevron2"/>
    <dgm:cxn modelId="{2BF8BAD5-FBE3-442E-BA3D-08EB821C9929}" type="presOf" srcId="{AEFC22AA-2E8C-4F09-AD7B-45CBFB0A6AE3}" destId="{26B9F8C2-085E-49F0-A959-26765AB8F695}" srcOrd="0" destOrd="1" presId="urn:microsoft.com/office/officeart/2005/8/layout/chevron2"/>
    <dgm:cxn modelId="{32BC66DD-DD04-4570-B1F8-77152E21FC79}" srcId="{346E3E81-62AC-4255-9D1C-7D690EC27496}" destId="{0D0A7F4B-2ED0-4CBE-A38A-D8F371AD6E86}" srcOrd="1" destOrd="0" parTransId="{DD15DE5E-155F-4CC3-95AF-7D899EB47984}" sibTransId="{27408724-2BD0-4B69-AF2A-9A3B64BBD720}"/>
    <dgm:cxn modelId="{C89E3BE4-C6B4-42D3-9215-88F01B0C6B99}" srcId="{035A3167-CD21-49B9-A484-25A30AFE1FD7}" destId="{AEFC22AA-2E8C-4F09-AD7B-45CBFB0A6AE3}" srcOrd="1" destOrd="0" parTransId="{FF674585-D7F7-4F4F-A922-CAC5D4A2B1C6}" sibTransId="{C8DB62B2-3AFC-47ED-8E2D-5FEDF202427D}"/>
    <dgm:cxn modelId="{15DFD385-6EDF-4843-945B-4F8FA92DEA3D}" type="presOf" srcId="{60CE1D1C-3EA9-40F0-BF27-31379B2CEC88}" destId="{26B9F8C2-085E-49F0-A959-26765AB8F695}" srcOrd="0" destOrd="0" presId="urn:microsoft.com/office/officeart/2005/8/layout/chevron2"/>
    <dgm:cxn modelId="{6B42549E-C5DF-4D0D-A8D1-5448D16585DC}" type="presOf" srcId="{F7D402D5-7B47-46D3-9E54-27C283B46EFB}" destId="{E092AD85-F489-4E88-8804-53C41CD97D0F}" srcOrd="0" destOrd="0" presId="urn:microsoft.com/office/officeart/2005/8/layout/chevron2"/>
    <dgm:cxn modelId="{284BD6A4-C730-46A0-863D-7ED7F9858553}" srcId="{346E3E81-62AC-4255-9D1C-7D690EC27496}" destId="{1821BC29-C2B5-45E7-B466-43C888B4C0B9}" srcOrd="0" destOrd="0" parTransId="{4EE2481A-5B5B-4115-A967-FEB50D89CC6B}" sibTransId="{5B0420D1-2B8D-4B56-BD3E-8579DC021A22}"/>
    <dgm:cxn modelId="{93FA3B06-C433-413D-8B9B-98CF78D56E72}" type="presOf" srcId="{035A3167-CD21-49B9-A484-25A30AFE1FD7}" destId="{D13C3758-82B2-4C7A-8EB3-B3A8B9617A68}" srcOrd="0" destOrd="0" presId="urn:microsoft.com/office/officeart/2005/8/layout/chevron2"/>
    <dgm:cxn modelId="{2BCC904D-0910-4CCC-BF6F-7E078933F598}" type="presOf" srcId="{FB978D89-AAD4-436A-8EC2-6558C322CDE8}" destId="{40107A52-4439-49FC-AD8A-9CB251233710}" srcOrd="0" destOrd="0" presId="urn:microsoft.com/office/officeart/2005/8/layout/chevron2"/>
    <dgm:cxn modelId="{3CDF76AA-3F9C-4C2B-9DED-5264E346E89D}" type="presOf" srcId="{39EE982A-BF10-44F3-9F33-7438771745FF}" destId="{40107A52-4439-49FC-AD8A-9CB251233710}" srcOrd="0" destOrd="1" presId="urn:microsoft.com/office/officeart/2005/8/layout/chevron2"/>
    <dgm:cxn modelId="{BC48B8AF-9BD3-4CFF-821D-84907D2FEF8C}" type="presOf" srcId="{346E3E81-62AC-4255-9D1C-7D690EC27496}" destId="{8B349710-EC7C-4B5F-8C47-13939EF7457D}" srcOrd="0" destOrd="0" presId="urn:microsoft.com/office/officeart/2005/8/layout/chevron2"/>
    <dgm:cxn modelId="{B9AB0B2E-76F1-4BBB-B388-B8E39D154543}" srcId="{346E3E81-62AC-4255-9D1C-7D690EC27496}" destId="{035A3167-CD21-49B9-A484-25A30AFE1FD7}" srcOrd="2" destOrd="0" parTransId="{396E8836-C3BC-4D06-9A56-5E72F7519AC2}" sibTransId="{8FFF3126-7218-4E88-B533-04655951D470}"/>
    <dgm:cxn modelId="{A4465735-A5A9-4C94-AC9F-841D78CAD157}" srcId="{1821BC29-C2B5-45E7-B466-43C888B4C0B9}" destId="{F7D402D5-7B47-46D3-9E54-27C283B46EFB}" srcOrd="0" destOrd="0" parTransId="{92F2A1A9-69DF-41AD-8DC7-F83EA4CFE7DE}" sibTransId="{44783C2D-66CF-4171-909A-42566D46C373}"/>
    <dgm:cxn modelId="{AC807B0F-A2E4-47FA-8202-9C61FAB17467}" srcId="{0D0A7F4B-2ED0-4CBE-A38A-D8F371AD6E86}" destId="{FB978D89-AAD4-436A-8EC2-6558C322CDE8}" srcOrd="0" destOrd="0" parTransId="{CB119B4A-1548-47D4-988F-50B09CAA4889}" sibTransId="{40671A76-7D40-4CF0-B53D-AFBECCCF5526}"/>
    <dgm:cxn modelId="{73E2FA9C-E794-4C24-B11D-2045B613F28E}" type="presOf" srcId="{1821BC29-C2B5-45E7-B466-43C888B4C0B9}" destId="{B3CA0331-32F6-4FEF-B049-603C6FB74D3E}" srcOrd="0" destOrd="0" presId="urn:microsoft.com/office/officeart/2005/8/layout/chevron2"/>
    <dgm:cxn modelId="{1D632156-30BB-4033-A927-5D888ABD86E0}" srcId="{0D0A7F4B-2ED0-4CBE-A38A-D8F371AD6E86}" destId="{39EE982A-BF10-44F3-9F33-7438771745FF}" srcOrd="1" destOrd="0" parTransId="{A1E2F3FD-40E3-45EE-AA2D-62FEB5F52D21}" sibTransId="{68E75935-42C9-4B24-A1C2-B20BB4B035FB}"/>
    <dgm:cxn modelId="{D2FDF8B8-1E6A-4B3A-9EB3-E8B5C41D9584}" srcId="{035A3167-CD21-49B9-A484-25A30AFE1FD7}" destId="{60CE1D1C-3EA9-40F0-BF27-31379B2CEC88}" srcOrd="0" destOrd="0" parTransId="{91E942A8-A8E2-4157-B97E-F31810C093B0}" sibTransId="{EC8F64D3-5C7D-4E4B-BF22-D874EE9B7E78}"/>
    <dgm:cxn modelId="{EE7842FE-FF4D-490D-9BD5-231185882559}" type="presParOf" srcId="{8B349710-EC7C-4B5F-8C47-13939EF7457D}" destId="{27B011BE-6D5B-4DA4-BEE7-11D889F7B9B7}" srcOrd="0" destOrd="0" presId="urn:microsoft.com/office/officeart/2005/8/layout/chevron2"/>
    <dgm:cxn modelId="{68BF5E37-1F3E-4703-8DB8-AEE70B9944AE}" type="presParOf" srcId="{27B011BE-6D5B-4DA4-BEE7-11D889F7B9B7}" destId="{B3CA0331-32F6-4FEF-B049-603C6FB74D3E}" srcOrd="0" destOrd="0" presId="urn:microsoft.com/office/officeart/2005/8/layout/chevron2"/>
    <dgm:cxn modelId="{FFC9D76B-F134-49C5-BFEC-3BC7E79EF81B}" type="presParOf" srcId="{27B011BE-6D5B-4DA4-BEE7-11D889F7B9B7}" destId="{E092AD85-F489-4E88-8804-53C41CD97D0F}" srcOrd="1" destOrd="0" presId="urn:microsoft.com/office/officeart/2005/8/layout/chevron2"/>
    <dgm:cxn modelId="{6F2E5BAC-C542-48AD-B484-00D55A2B36DC}" type="presParOf" srcId="{8B349710-EC7C-4B5F-8C47-13939EF7457D}" destId="{A598061D-4E62-4414-90FA-B3EFB8FEB3A9}" srcOrd="1" destOrd="0" presId="urn:microsoft.com/office/officeart/2005/8/layout/chevron2"/>
    <dgm:cxn modelId="{D4916057-0BCE-439A-8A2D-D277FADBC5E6}" type="presParOf" srcId="{8B349710-EC7C-4B5F-8C47-13939EF7457D}" destId="{ADC7DD86-CF68-4B5D-BA91-520972F75FA0}" srcOrd="2" destOrd="0" presId="urn:microsoft.com/office/officeart/2005/8/layout/chevron2"/>
    <dgm:cxn modelId="{0F4D534A-484A-4981-BC6A-FB1B598F8F6B}" type="presParOf" srcId="{ADC7DD86-CF68-4B5D-BA91-520972F75FA0}" destId="{036E5BB2-CBEB-4AAE-8BE5-90A682A265D5}" srcOrd="0" destOrd="0" presId="urn:microsoft.com/office/officeart/2005/8/layout/chevron2"/>
    <dgm:cxn modelId="{C3D5AD9C-CFAA-4512-825F-A1C301B786C4}" type="presParOf" srcId="{ADC7DD86-CF68-4B5D-BA91-520972F75FA0}" destId="{40107A52-4439-49FC-AD8A-9CB251233710}" srcOrd="1" destOrd="0" presId="urn:microsoft.com/office/officeart/2005/8/layout/chevron2"/>
    <dgm:cxn modelId="{C381D390-94CD-4BD1-96E9-090825E0EFD8}" type="presParOf" srcId="{8B349710-EC7C-4B5F-8C47-13939EF7457D}" destId="{4BBF3BCB-F1F2-4F12-B56B-D6F6261F537E}" srcOrd="3" destOrd="0" presId="urn:microsoft.com/office/officeart/2005/8/layout/chevron2"/>
    <dgm:cxn modelId="{7BAB5019-C7C3-48B6-A77F-8BA870E8321E}" type="presParOf" srcId="{8B349710-EC7C-4B5F-8C47-13939EF7457D}" destId="{C0CC75DF-7007-4E99-A6AC-BE2058201E90}" srcOrd="4" destOrd="0" presId="urn:microsoft.com/office/officeart/2005/8/layout/chevron2"/>
    <dgm:cxn modelId="{8897820E-834C-42AE-8E0E-6DEB543B866C}" type="presParOf" srcId="{C0CC75DF-7007-4E99-A6AC-BE2058201E90}" destId="{D13C3758-82B2-4C7A-8EB3-B3A8B9617A68}" srcOrd="0" destOrd="0" presId="urn:microsoft.com/office/officeart/2005/8/layout/chevron2"/>
    <dgm:cxn modelId="{1CDBDA4C-5749-461E-BC39-13A702D1F8EC}" type="presParOf" srcId="{C0CC75DF-7007-4E99-A6AC-BE2058201E90}" destId="{26B9F8C2-085E-49F0-A959-26765AB8F69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F539D82-2DB5-45FA-997E-9068F3551180}" type="doc">
      <dgm:prSet loTypeId="urn:microsoft.com/office/officeart/2005/8/layout/vList2" loCatId="list" qsTypeId="urn:microsoft.com/office/officeart/2005/8/quickstyle/3d8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300B26-2D5A-4062-96B9-49CDFCBED6D8}">
      <dgm:prSet phldrT="[Текст]"/>
      <dgm:spPr>
        <a:solidFill>
          <a:srgbClr val="006CFF"/>
        </a:solidFill>
      </dgm:spPr>
      <dgm:t>
        <a:bodyPr/>
        <a:lstStyle/>
        <a:p>
          <a:pPr algn="ctr"/>
          <a:r>
            <a:rPr lang="uk-U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Інформація про </a:t>
          </a:r>
          <a:r>
            <a:rPr lang="uk-UA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ВУЗи</a:t>
          </a:r>
          <a:r>
            <a:rPr lang="uk-U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переміщені з тимчасово окупованих територій</a:t>
          </a:r>
          <a:endParaRPr lang="ru-RU" dirty="0"/>
        </a:p>
      </dgm:t>
    </dgm:pt>
    <dgm:pt modelId="{B7C4E746-DA3D-4A18-9108-77F96072C250}" type="parTrans" cxnId="{160B12BA-4BF2-40A8-9B3C-2A5E6E5464D1}">
      <dgm:prSet/>
      <dgm:spPr/>
      <dgm:t>
        <a:bodyPr/>
        <a:lstStyle/>
        <a:p>
          <a:endParaRPr lang="ru-RU"/>
        </a:p>
      </dgm:t>
    </dgm:pt>
    <dgm:pt modelId="{60B6DD18-C6DC-48EB-868A-498D424A879E}" type="sibTrans" cxnId="{160B12BA-4BF2-40A8-9B3C-2A5E6E5464D1}">
      <dgm:prSet/>
      <dgm:spPr/>
      <dgm:t>
        <a:bodyPr/>
        <a:lstStyle/>
        <a:p>
          <a:endParaRPr lang="ru-RU"/>
        </a:p>
      </dgm:t>
    </dgm:pt>
    <dgm:pt modelId="{D8185C7D-C95B-4293-AC6C-4DF154C854B1}" type="pres">
      <dgm:prSet presAssocID="{CF539D82-2DB5-45FA-997E-9068F35511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50CC14-F99D-4127-92A2-49070B807537}" type="pres">
      <dgm:prSet presAssocID="{B8300B26-2D5A-4062-96B9-49CDFCBED6D8}" presName="parentText" presStyleLbl="node1" presStyleIdx="0" presStyleCnt="1" custLinFactNeighborX="-12993" custLinFactNeighborY="-57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0B12BA-4BF2-40A8-9B3C-2A5E6E5464D1}" srcId="{CF539D82-2DB5-45FA-997E-9068F3551180}" destId="{B8300B26-2D5A-4062-96B9-49CDFCBED6D8}" srcOrd="0" destOrd="0" parTransId="{B7C4E746-DA3D-4A18-9108-77F96072C250}" sibTransId="{60B6DD18-C6DC-48EB-868A-498D424A879E}"/>
    <dgm:cxn modelId="{3EF15039-8F87-45C6-AC42-0563D655E931}" type="presOf" srcId="{CF539D82-2DB5-45FA-997E-9068F3551180}" destId="{D8185C7D-C95B-4293-AC6C-4DF154C854B1}" srcOrd="0" destOrd="0" presId="urn:microsoft.com/office/officeart/2005/8/layout/vList2"/>
    <dgm:cxn modelId="{D7CDAB61-A7F6-4DE1-B089-C1171BDFCAE0}" type="presOf" srcId="{B8300B26-2D5A-4062-96B9-49CDFCBED6D8}" destId="{3750CC14-F99D-4127-92A2-49070B807537}" srcOrd="0" destOrd="0" presId="urn:microsoft.com/office/officeart/2005/8/layout/vList2"/>
    <dgm:cxn modelId="{EA41DEE2-7672-4B88-A382-03F4C4DE9B80}" type="presParOf" srcId="{D8185C7D-C95B-4293-AC6C-4DF154C854B1}" destId="{3750CC14-F99D-4127-92A2-49070B80753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77CBF3-84C5-447B-BF15-543B7B6328B8}">
      <dsp:nvSpPr>
        <dsp:cNvPr id="0" name=""/>
        <dsp:cNvSpPr/>
      </dsp:nvSpPr>
      <dsp:spPr>
        <a:xfrm>
          <a:off x="4146" y="0"/>
          <a:ext cx="8483773" cy="243840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b="1" kern="1200" dirty="0" smtClean="0"/>
            <a:t>Корисна інформація</a:t>
          </a:r>
          <a:endParaRPr lang="en-US" sz="6500" b="1" kern="1200" dirty="0"/>
        </a:p>
      </dsp:txBody>
      <dsp:txXfrm>
        <a:off x="4146" y="0"/>
        <a:ext cx="8483773" cy="24384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CA0331-32F6-4FEF-B049-603C6FB74D3E}">
      <dsp:nvSpPr>
        <dsp:cNvPr id="0" name=""/>
        <dsp:cNvSpPr/>
      </dsp:nvSpPr>
      <dsp:spPr>
        <a:xfrm rot="5400000">
          <a:off x="-260962" y="261346"/>
          <a:ext cx="1739747" cy="121782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1</a:t>
          </a:r>
          <a:endParaRPr lang="ru-RU" sz="3400" kern="1200" dirty="0"/>
        </a:p>
      </dsp:txBody>
      <dsp:txXfrm rot="5400000">
        <a:off x="-260962" y="261346"/>
        <a:ext cx="1739747" cy="1217823"/>
      </dsp:txXfrm>
    </dsp:sp>
    <dsp:sp modelId="{E092AD85-F489-4E88-8804-53C41CD97D0F}">
      <dsp:nvSpPr>
        <dsp:cNvPr id="0" name=""/>
        <dsp:cNvSpPr/>
      </dsp:nvSpPr>
      <dsp:spPr>
        <a:xfrm rot="5400000">
          <a:off x="3747660" y="-2529453"/>
          <a:ext cx="1130835" cy="61905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err="1" smtClean="0"/>
            <a:t>Умови</a:t>
          </a:r>
          <a:r>
            <a:rPr lang="ru-RU" sz="3200" kern="1200" dirty="0" smtClean="0"/>
            <a:t> </a:t>
          </a:r>
          <a:r>
            <a:rPr lang="ru-RU" sz="3200" kern="1200" dirty="0" err="1" smtClean="0"/>
            <a:t>прийому</a:t>
          </a:r>
          <a:r>
            <a:rPr lang="ru-RU" sz="3200" kern="1200" dirty="0" smtClean="0"/>
            <a:t> у 2018: </a:t>
          </a:r>
          <a:r>
            <a:rPr lang="ru-RU" sz="3200" kern="1200" dirty="0" err="1" smtClean="0"/>
            <a:t>Зм</a:t>
          </a:r>
          <a:r>
            <a:rPr lang="uk-UA" sz="3200" kern="1200" dirty="0" err="1" smtClean="0"/>
            <a:t>іни</a:t>
          </a:r>
          <a:r>
            <a:rPr lang="uk-UA" sz="3200" kern="1200" dirty="0" smtClean="0"/>
            <a:t>.</a:t>
          </a:r>
          <a:br>
            <a:rPr lang="uk-UA" sz="3200" kern="1200" dirty="0" smtClean="0"/>
          </a:br>
          <a:r>
            <a:rPr lang="en-US" sz="3200" kern="1200" dirty="0" smtClean="0">
              <a:hlinkClick xmlns:r="http://schemas.openxmlformats.org/officeDocument/2006/relationships" r:id="rId1"/>
            </a:rPr>
            <a:t>abiturients.info</a:t>
          </a:r>
          <a:endParaRPr lang="ru-RU" sz="3200" kern="1200" dirty="0"/>
        </a:p>
      </dsp:txBody>
      <dsp:txXfrm rot="5400000">
        <a:off x="3747660" y="-2529453"/>
        <a:ext cx="1130835" cy="6190510"/>
      </dsp:txXfrm>
    </dsp:sp>
    <dsp:sp modelId="{036E5BB2-CBEB-4AAE-8BE5-90A682A265D5}">
      <dsp:nvSpPr>
        <dsp:cNvPr id="0" name=""/>
        <dsp:cNvSpPr/>
      </dsp:nvSpPr>
      <dsp:spPr>
        <a:xfrm rot="5400000">
          <a:off x="-260962" y="1808322"/>
          <a:ext cx="1739747" cy="1217823"/>
        </a:xfrm>
        <a:prstGeom prst="chevron">
          <a:avLst/>
        </a:prstGeom>
        <a:solidFill>
          <a:schemeClr val="accent4">
            <a:hueOff val="5197847"/>
            <a:satOff val="-23984"/>
            <a:lumOff val="883"/>
            <a:alphaOff val="0"/>
          </a:schemeClr>
        </a:solidFill>
        <a:ln w="12700" cap="flat" cmpd="sng" algn="ctr">
          <a:solidFill>
            <a:schemeClr val="accent4">
              <a:hueOff val="5197847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2</a:t>
          </a:r>
          <a:endParaRPr lang="ru-RU" sz="3400" kern="1200" dirty="0"/>
        </a:p>
      </dsp:txBody>
      <dsp:txXfrm rot="5400000">
        <a:off x="-260962" y="1808322"/>
        <a:ext cx="1739747" cy="1217823"/>
      </dsp:txXfrm>
    </dsp:sp>
    <dsp:sp modelId="{40107A52-4439-49FC-AD8A-9CB251233710}">
      <dsp:nvSpPr>
        <dsp:cNvPr id="0" name=""/>
        <dsp:cNvSpPr/>
      </dsp:nvSpPr>
      <dsp:spPr>
        <a:xfrm rot="5400000">
          <a:off x="3747660" y="-982477"/>
          <a:ext cx="1130835" cy="61905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5197847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200" kern="1200" dirty="0" smtClean="0"/>
            <a:t>Для абітурієнтів з зони АТО</a:t>
          </a:r>
          <a:endParaRPr lang="ru-RU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>
              <a:hlinkClick xmlns:r="http://schemas.openxmlformats.org/officeDocument/2006/relationships" r:id="rId2"/>
            </a:rPr>
            <a:t>dnews.dn.ua</a:t>
          </a:r>
          <a:endParaRPr lang="ru-RU" sz="3200" kern="1200" dirty="0"/>
        </a:p>
      </dsp:txBody>
      <dsp:txXfrm rot="5400000">
        <a:off x="3747660" y="-982477"/>
        <a:ext cx="1130835" cy="6190510"/>
      </dsp:txXfrm>
    </dsp:sp>
    <dsp:sp modelId="{D13C3758-82B2-4C7A-8EB3-B3A8B9617A68}">
      <dsp:nvSpPr>
        <dsp:cNvPr id="0" name=""/>
        <dsp:cNvSpPr/>
      </dsp:nvSpPr>
      <dsp:spPr>
        <a:xfrm rot="5400000">
          <a:off x="-260962" y="3355298"/>
          <a:ext cx="1739747" cy="1217823"/>
        </a:xfrm>
        <a:prstGeom prst="chevron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3</a:t>
          </a:r>
          <a:endParaRPr lang="ru-RU" sz="3400" kern="1200" dirty="0"/>
        </a:p>
      </dsp:txBody>
      <dsp:txXfrm rot="5400000">
        <a:off x="-260962" y="3355298"/>
        <a:ext cx="1739747" cy="1217823"/>
      </dsp:txXfrm>
    </dsp:sp>
    <dsp:sp modelId="{26B9F8C2-085E-49F0-A959-26765AB8F695}">
      <dsp:nvSpPr>
        <dsp:cNvPr id="0" name=""/>
        <dsp:cNvSpPr/>
      </dsp:nvSpPr>
      <dsp:spPr>
        <a:xfrm rot="5400000">
          <a:off x="3747660" y="564498"/>
          <a:ext cx="1130835" cy="61905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200" kern="1200" dirty="0" smtClean="0"/>
            <a:t>Пільгові категорії</a:t>
          </a:r>
          <a:endParaRPr lang="ru-RU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>
              <a:hlinkClick xmlns:r="http://schemas.openxmlformats.org/officeDocument/2006/relationships" r:id="rId3"/>
            </a:rPr>
            <a:t>http://</a:t>
          </a:r>
          <a:r>
            <a:rPr lang="uk-UA" sz="3200" kern="1200" dirty="0" err="1" smtClean="0">
              <a:hlinkClick xmlns:r="http://schemas.openxmlformats.org/officeDocument/2006/relationships" r:id="rId3"/>
            </a:rPr>
            <a:t>пятачок</a:t>
          </a:r>
          <a:r>
            <a:rPr lang="en-US" sz="3200" kern="1200" dirty="0" smtClean="0">
              <a:hlinkClick xmlns:r="http://schemas.openxmlformats.org/officeDocument/2006/relationships" r:id="rId3"/>
            </a:rPr>
            <a:t>.</a:t>
          </a:r>
          <a:r>
            <a:rPr lang="en-US" sz="3200" kern="1200" dirty="0" err="1" smtClean="0">
              <a:hlinkClick xmlns:r="http://schemas.openxmlformats.org/officeDocument/2006/relationships" r:id="rId3"/>
            </a:rPr>
            <a:t>dp.ua</a:t>
          </a:r>
          <a:r>
            <a:rPr lang="en-US" sz="3200" kern="1200" dirty="0" smtClean="0">
              <a:hlinkClick xmlns:r="http://schemas.openxmlformats.org/officeDocument/2006/relationships" r:id="rId3"/>
            </a:rPr>
            <a:t>/</a:t>
          </a:r>
          <a:endParaRPr lang="ru-RU" sz="3200" kern="1200" dirty="0"/>
        </a:p>
      </dsp:txBody>
      <dsp:txXfrm rot="5400000">
        <a:off x="3747660" y="564498"/>
        <a:ext cx="1130835" cy="619051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50CC14-F99D-4127-92A2-49070B807537}">
      <dsp:nvSpPr>
        <dsp:cNvPr id="0" name=""/>
        <dsp:cNvSpPr/>
      </dsp:nvSpPr>
      <dsp:spPr>
        <a:xfrm>
          <a:off x="0" y="0"/>
          <a:ext cx="9318606" cy="2804489"/>
        </a:xfrm>
        <a:prstGeom prst="roundRect">
          <a:avLst/>
        </a:prstGeom>
        <a:solidFill>
          <a:srgbClr val="006CFF"/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1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Інформація про </a:t>
          </a:r>
          <a:r>
            <a:rPr lang="uk-UA" sz="51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ВУЗи</a:t>
          </a:r>
          <a:r>
            <a:rPr lang="uk-UA" sz="51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переміщені з тимчасово окупованих територій</a:t>
          </a:r>
          <a:endParaRPr lang="ru-RU" sz="5100" kern="1200" dirty="0"/>
        </a:p>
      </dsp:txBody>
      <dsp:txXfrm>
        <a:off x="0" y="0"/>
        <a:ext cx="9318606" cy="28044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4/11/2018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4/11/2018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donnuet.edu.u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li.donetsk.ua/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dli.donetsk.u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forlan.org.u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dostupnaosvita.com.ua/news/320-zno-2018-osnovni-daty-ta-novovvedennia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hyperlink" Target="https://www.inforesurs.gov.ua/reestr/?ut=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hyperlink" Target="https://www.inforesurs.gov.ua/reestr/?ut=2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9.jpeg"/><Relationship Id="rId7" Type="http://schemas.openxmlformats.org/officeDocument/2006/relationships/diagramQuickStyle" Target="../diagrams/quickStyle3.xml"/><Relationship Id="rId12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11" Type="http://schemas.openxmlformats.org/officeDocument/2006/relationships/image" Target="../media/image12.jpeg"/><Relationship Id="rId5" Type="http://schemas.openxmlformats.org/officeDocument/2006/relationships/diagramData" Target="../diagrams/data3.xml"/><Relationship Id="rId10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onntu.edu.ua/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https://www.google.com.ua/maps/place/&#1044;&#1086;&#1085;&#1077;&#1094;&#1082;&#1080;&#1081;+&#1053;&#1072;&#1094;&#1080;&#1086;&#1085;&#1072;&#1083;&#1100;&#1085;&#1099;&#1081;+&#1058;&#1077;&#1093;&#1085;&#1080;&#1095;&#1077;&#1089;&#1082;&#1080;&#1081;+&#1059;&#1085;&#1080;&#1074;&#1077;&#1088;&#1089;&#1080;&#1090;&#1077;&#1090;/@48.2772289,37.1771643,17.25z/data=!4m5!3m4!1s0x40e0906a3e2a8c59:0xefa136c9bcd06cba!8m2!3d48.277616!4d37.178346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ua/search?client=opera&amp;biw=1280&amp;bih=617&amp;q=%D0%B4%D0%BE%D0%BD%D0%B5%D1%86%D0%BA%D0%B8%D0%B9+%D0%BD%D0%B0%D1%86%D0%B8%D0%BE%D0%BD%D0%B0%D0%BB%D1%8C%D0%BD%D1%8B%D0%B9+%D0%BC%D0%B5%D0%B4%D0%B8%D1%86%D0%B8%D0%BD%D1%81%D0%BA%D0%B8%D0%B9+%D1%83%D0%BD%D0%B8%D0%B2%D0%B5%D1%80%D1%81%D0%B8%D1%82%D0%B5%D1%82+%D0%B8%D0%BC+%D0%BC+%D0%B3%D0%BE%D1%80%D1%8C%D0%BA%D0%BE%D0%B3%D0%BE+%D0%B0%D0%B4%D1%80%D0%B5%D1%81&amp;stick=H4sIAAAAAAAAAOPgE-LWT9c3LCkrNMpLsdCSzU620s_JT04syczPgzOsElNSilKLiwHDEFXaLgAAAA&amp;sa=X&amp;ved=0ahUKEwiAg-HApK_aAhVCCsAKHY1WCNcQ6BMItgEwDw" TargetMode="External"/><Relationship Id="rId2" Type="http://schemas.openxmlformats.org/officeDocument/2006/relationships/hyperlink" Target="http://donnu.edu.ua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hyperlink" Target="https://www.google.com.ua/maps/place/Donets&#697;kyy+Natsional&#697;nyy+Universytet+Im.+Vasylya+Stusa/@49.2243385,28.4242168,16z/data=!4m8!1m2!2m1!1z0LTQvtC90LXRhtGM0LrQuNC5INC90LDRhtGW0L7QvdCw0LvRjNC90LjQuSDRg9C90ZbQstC10YDRgdC40YLQtdGC!3m4!1s0x40e0905c5c000001:0x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dsmu.edu.u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ua/maps/search/&#1044;&#1086;&#1085;&#1073;&#1072;&#1089;&#1100;&#1082;&#1072;+&#1085;&#1072;&#1094;&#1110;&#1086;&#1085;&#1072;&#1083;&#1100;&#1085;&#1072;+&#1072;&#1082;&#1072;&#1076;&#1077;&#1084;&#1080;&#1103;+&#1089;&#1090;&#1088;&#1086;&#1080;&#1090;&#1077;&#1083;&#1100;&#1089;&#1090;&#1074;&#1072;+&#1080;+&#1072;&#1088;&#1093;&#1080;&#1090;&#1077;&#1082;&#1090;&#1091;&#1088;&#1099;/@48.7491681,37.5943766,17.46z" TargetMode="External"/><Relationship Id="rId2" Type="http://schemas.openxmlformats.org/officeDocument/2006/relationships/hyperlink" Target="http://www.donnaba.edu.ua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67"/>
            <a:ext cx="9144000" cy="6858000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/>
        </p:nvGraphicFramePr>
        <p:xfrm>
          <a:off x="364066" y="1778000"/>
          <a:ext cx="8492067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768600" y="5985934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 smtClean="0"/>
              <a:t>Веб</a:t>
            </a:r>
            <a:r>
              <a:rPr lang="uk-UA" b="1" dirty="0" smtClean="0"/>
              <a:t> сайт</a:t>
            </a:r>
            <a:r>
              <a:rPr lang="uk-UA" dirty="0" smtClean="0"/>
              <a:t>:</a:t>
            </a:r>
            <a:r>
              <a:rPr lang="en-US" dirty="0" smtClean="0"/>
              <a:t> </a:t>
            </a:r>
            <a:r>
              <a:rPr lang="en-US" u="sng" dirty="0" smtClean="0">
                <a:hlinkClick r:id="rId2"/>
              </a:rPr>
              <a:t>http://www.donnuet.edu.ua/</a:t>
            </a:r>
            <a:endParaRPr lang="ru-RU" dirty="0"/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620183" y="618066"/>
            <a:ext cx="7886700" cy="914400"/>
          </a:xfrm>
        </p:spPr>
        <p:txBody>
          <a:bodyPr>
            <a:noAutofit/>
          </a:bodyPr>
          <a:lstStyle/>
          <a:p>
            <a:pPr algn="ctr"/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</a:rPr>
              <a:t>Донецький Національний Університет Економіки і Торгівлі імені Михайла </a:t>
            </a:r>
            <a:r>
              <a:rPr lang="uk-UA" b="1" dirty="0" err="1" smtClean="0">
                <a:solidFill>
                  <a:schemeClr val="accent5">
                    <a:lumMod val="75000"/>
                  </a:schemeClr>
                </a:solidFill>
              </a:rPr>
              <a:t>Туган-Барановського</a:t>
            </a:r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21267" y="3937000"/>
            <a:ext cx="76623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 smtClean="0"/>
          </a:p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 Адреса :  50005 </a:t>
            </a:r>
            <a:r>
              <a:rPr lang="ru-RU" b="1" dirty="0" err="1" smtClean="0"/>
              <a:t>Дніпропетровська</a:t>
            </a:r>
            <a:r>
              <a:rPr lang="ru-RU" b="1" dirty="0" smtClean="0"/>
              <a:t> обл., м. </a:t>
            </a:r>
            <a:r>
              <a:rPr lang="ru-RU" b="1" dirty="0" err="1" smtClean="0"/>
              <a:t>Кривий</a:t>
            </a:r>
            <a:r>
              <a:rPr lang="ru-RU" b="1" dirty="0" smtClean="0"/>
              <a:t> </a:t>
            </a:r>
            <a:r>
              <a:rPr lang="ru-RU" b="1" dirty="0" err="1" smtClean="0"/>
              <a:t>Ріг</a:t>
            </a:r>
            <a:r>
              <a:rPr lang="ru-RU" b="1" dirty="0" smtClean="0"/>
              <a:t>, </a:t>
            </a:r>
            <a:r>
              <a:rPr lang="ru-RU" b="1" dirty="0" err="1" smtClean="0"/>
              <a:t>вул</a:t>
            </a:r>
            <a:r>
              <a:rPr lang="ru-RU" b="1" dirty="0" smtClean="0"/>
              <a:t>. Трамвайна  16 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015067"/>
            <a:ext cx="4260850" cy="251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C:\Users\User\Desktop\туга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155" y="1998135"/>
            <a:ext cx="3756378" cy="253788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726267" y="6050802"/>
            <a:ext cx="4063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  </a:t>
            </a:r>
            <a:br>
              <a:rPr lang="en-US" dirty="0" smtClean="0"/>
            </a:br>
            <a:r>
              <a:rPr lang="en-US" dirty="0" smtClean="0"/>
              <a:t> 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16467" y="4461933"/>
            <a:ext cx="8432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Університет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створено </a:t>
            </a:r>
            <a:r>
              <a:rPr lang="ru-RU" dirty="0" err="1" smtClean="0"/>
              <a:t>постановою</a:t>
            </a:r>
            <a:r>
              <a:rPr lang="ru-RU" dirty="0" smtClean="0"/>
              <a:t> Ради </a:t>
            </a:r>
            <a:r>
              <a:rPr lang="ru-RU" dirty="0" err="1" smtClean="0"/>
              <a:t>Народних</a:t>
            </a:r>
            <a:r>
              <a:rPr lang="ru-RU" dirty="0" smtClean="0"/>
              <a:t> </a:t>
            </a:r>
            <a:r>
              <a:rPr lang="ru-RU" dirty="0" err="1" smtClean="0"/>
              <a:t>Комісарів</a:t>
            </a:r>
            <a:r>
              <a:rPr lang="ru-RU" dirty="0" smtClean="0"/>
              <a:t> № 19/672 </a:t>
            </a:r>
            <a:r>
              <a:rPr lang="ru-RU" dirty="0" err="1" smtClean="0"/>
              <a:t>від</a:t>
            </a:r>
            <a:r>
              <a:rPr lang="ru-RU" dirty="0" smtClean="0"/>
              <a:t> 12 </a:t>
            </a:r>
            <a:r>
              <a:rPr lang="ru-RU" dirty="0" err="1" smtClean="0"/>
              <a:t>липня</a:t>
            </a:r>
            <a:r>
              <a:rPr lang="ru-RU" dirty="0" smtClean="0"/>
              <a:t> 1920 р. У 2000 р. </a:t>
            </a:r>
            <a:r>
              <a:rPr lang="ru-RU" dirty="0" err="1" smtClean="0"/>
              <a:t>Університету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присвоєно</a:t>
            </a:r>
            <a:r>
              <a:rPr lang="ru-RU" dirty="0" smtClean="0"/>
              <a:t> </a:t>
            </a:r>
            <a:r>
              <a:rPr lang="ru-RU" dirty="0" err="1" smtClean="0"/>
              <a:t>ім’я</a:t>
            </a:r>
            <a:r>
              <a:rPr lang="ru-RU" dirty="0" smtClean="0"/>
              <a:t> </a:t>
            </a:r>
            <a:r>
              <a:rPr lang="ru-RU" dirty="0" err="1" smtClean="0"/>
              <a:t>Михайла</a:t>
            </a:r>
            <a:r>
              <a:rPr lang="ru-RU" dirty="0" smtClean="0"/>
              <a:t> </a:t>
            </a:r>
            <a:r>
              <a:rPr lang="ru-RU" dirty="0" err="1" smtClean="0"/>
              <a:t>Туган-Барановського</a:t>
            </a:r>
            <a:r>
              <a:rPr lang="ru-RU" dirty="0" smtClean="0"/>
              <a:t>. </a:t>
            </a:r>
            <a:r>
              <a:rPr lang="ru-RU" dirty="0" err="1" smtClean="0"/>
              <a:t>Університет</a:t>
            </a:r>
            <a:r>
              <a:rPr lang="ru-RU" dirty="0" smtClean="0"/>
              <a:t> </a:t>
            </a:r>
            <a:r>
              <a:rPr lang="ru-RU" dirty="0" err="1" smtClean="0"/>
              <a:t>підпорядкований</a:t>
            </a:r>
            <a:r>
              <a:rPr lang="ru-RU" dirty="0" smtClean="0"/>
              <a:t> </a:t>
            </a:r>
            <a:r>
              <a:rPr lang="ru-RU" dirty="0" err="1" smtClean="0"/>
              <a:t>Міністерству</a:t>
            </a:r>
            <a:r>
              <a:rPr lang="ru-RU" dirty="0" smtClean="0"/>
              <a:t> </a:t>
            </a:r>
            <a:r>
              <a:rPr lang="ru-RU" dirty="0" err="1" smtClean="0"/>
              <a:t>освіти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науки </a:t>
            </a:r>
            <a:r>
              <a:rPr lang="ru-RU" dirty="0" err="1" smtClean="0"/>
              <a:t>України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функціонує</a:t>
            </a:r>
            <a:r>
              <a:rPr lang="ru-RU" dirty="0" smtClean="0"/>
              <a:t> у </a:t>
            </a:r>
            <a:r>
              <a:rPr lang="ru-RU" dirty="0" err="1" smtClean="0"/>
              <a:t>державній</a:t>
            </a:r>
            <a:r>
              <a:rPr lang="ru-RU" dirty="0" smtClean="0"/>
              <a:t> </a:t>
            </a:r>
            <a:r>
              <a:rPr lang="ru-RU" dirty="0" err="1" smtClean="0"/>
              <a:t>формі</a:t>
            </a:r>
            <a:r>
              <a:rPr lang="ru-RU" dirty="0" smtClean="0"/>
              <a:t> </a:t>
            </a:r>
            <a:r>
              <a:rPr lang="ru-RU" dirty="0" err="1" smtClean="0"/>
              <a:t>власності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17333" y="6172200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 smtClean="0"/>
              <a:t>Веб</a:t>
            </a:r>
            <a:r>
              <a:rPr lang="uk-UA" b="1" dirty="0" smtClean="0"/>
              <a:t> сайт</a:t>
            </a:r>
            <a:r>
              <a:rPr lang="uk-UA" dirty="0" smtClean="0"/>
              <a:t>:</a:t>
            </a:r>
            <a:endParaRPr lang="ru-RU" dirty="0"/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592666" y="643466"/>
            <a:ext cx="8159750" cy="914400"/>
          </a:xfrm>
        </p:spPr>
        <p:txBody>
          <a:bodyPr>
            <a:noAutofit/>
          </a:bodyPr>
          <a:lstStyle/>
          <a:p>
            <a:pPr algn="ctr"/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Донецький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юридичний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інститут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21267" y="3937000"/>
            <a:ext cx="76623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 smtClean="0"/>
          </a:p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</a:p>
          <a:p>
            <a:r>
              <a:rPr lang="ru-RU" b="1" dirty="0" smtClean="0"/>
              <a:t>Адреса: </a:t>
            </a:r>
            <a:r>
              <a:rPr lang="ru-RU" dirty="0" smtClean="0"/>
              <a:t> </a:t>
            </a:r>
            <a:r>
              <a:rPr lang="ru-RU" b="1" dirty="0" err="1" smtClean="0"/>
              <a:t>вул</a:t>
            </a:r>
            <a:r>
              <a:rPr lang="ru-RU" b="1" dirty="0" smtClean="0"/>
              <a:t>. </a:t>
            </a:r>
            <a:r>
              <a:rPr lang="ru-RU" b="1" dirty="0" err="1" smtClean="0"/>
              <a:t>Революційна</a:t>
            </a:r>
            <a:r>
              <a:rPr lang="ru-RU" b="1" dirty="0" smtClean="0"/>
              <a:t>, 21, м. </a:t>
            </a:r>
            <a:r>
              <a:rPr lang="ru-RU" b="1" dirty="0" err="1" smtClean="0"/>
              <a:t>Кривий</a:t>
            </a:r>
            <a:r>
              <a:rPr lang="ru-RU" b="1" dirty="0" smtClean="0"/>
              <a:t> </a:t>
            </a:r>
            <a:r>
              <a:rPr lang="ru-RU" b="1" dirty="0" err="1" smtClean="0"/>
              <a:t>Ріг</a:t>
            </a:r>
            <a:r>
              <a:rPr lang="ru-RU" b="1" dirty="0" smtClean="0"/>
              <a:t> , 50106</a:t>
            </a:r>
            <a:endParaRPr lang="ru-RU" dirty="0"/>
          </a:p>
        </p:txBody>
      </p:sp>
      <p:pic>
        <p:nvPicPr>
          <p:cNvPr id="23556" name="Picture 4" descr="C:\Users\User\Desktop\юр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158" y="1647825"/>
            <a:ext cx="3025775" cy="2190750"/>
          </a:xfrm>
          <a:prstGeom prst="rect">
            <a:avLst/>
          </a:prstGeom>
          <a:noFill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233333" y="5913543"/>
          <a:ext cx="2489200" cy="605790"/>
        </p:xfrm>
        <a:graphic>
          <a:graphicData uri="http://schemas.openxmlformats.org/drawingml/2006/table">
            <a:tbl>
              <a:tblPr/>
              <a:tblGrid>
                <a:gridCol w="2489200"/>
              </a:tblGrid>
              <a:tr h="330200">
                <a:tc>
                  <a:txBody>
                    <a:bodyPr/>
                    <a:lstStyle/>
                    <a:p>
                      <a:pPr fontAlgn="t"/>
                      <a:r>
                        <a:rPr lang="en-US" b="1" u="sng" dirty="0">
                          <a:solidFill>
                            <a:srgbClr val="9451B0"/>
                          </a:solidFill>
                          <a:hlinkClick r:id="rId3"/>
                        </a:rPr>
                        <a:t/>
                      </a:r>
                      <a:br>
                        <a:rPr lang="en-US" b="1" u="sng" dirty="0">
                          <a:solidFill>
                            <a:srgbClr val="9451B0"/>
                          </a:solidFill>
                          <a:hlinkClick r:id="rId3"/>
                        </a:rPr>
                      </a:br>
                      <a:r>
                        <a:rPr lang="en-US" b="1" u="sng" dirty="0">
                          <a:solidFill>
                            <a:srgbClr val="9451B0"/>
                          </a:solidFill>
                          <a:hlinkClick r:id="rId3"/>
                        </a:rPr>
                        <a:t>www.dli.donetsk.ua</a:t>
                      </a:r>
                      <a:endParaRPr lang="en-US" b="1" dirty="0"/>
                    </a:p>
                  </a:txBody>
                  <a:tcPr marL="0" marR="19050" marT="28575" marB="2857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E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787399" y="4191000"/>
            <a:ext cx="78909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Інститут</a:t>
            </a:r>
            <a:r>
              <a:rPr lang="ru-RU" dirty="0" smtClean="0"/>
              <a:t> </a:t>
            </a:r>
            <a:r>
              <a:rPr lang="ru-RU" dirty="0" err="1" smtClean="0"/>
              <a:t>засновано</a:t>
            </a:r>
            <a:r>
              <a:rPr lang="ru-RU" dirty="0" smtClean="0"/>
              <a:t> в 1961 </a:t>
            </a:r>
            <a:r>
              <a:rPr lang="ru-RU" dirty="0" err="1" smtClean="0"/>
              <a:t>році</a:t>
            </a:r>
            <a:r>
              <a:rPr lang="ru-RU" dirty="0" smtClean="0"/>
              <a:t> (статус </a:t>
            </a:r>
            <a:r>
              <a:rPr lang="ru-RU" dirty="0" err="1" smtClean="0"/>
              <a:t>вищого</a:t>
            </a:r>
            <a:r>
              <a:rPr lang="ru-RU" dirty="0" smtClean="0"/>
              <a:t> </a:t>
            </a:r>
            <a:r>
              <a:rPr lang="ru-RU" dirty="0" err="1" smtClean="0"/>
              <a:t>отримав</a:t>
            </a:r>
            <a:r>
              <a:rPr lang="ru-RU" dirty="0" smtClean="0"/>
              <a:t> у 1993 </a:t>
            </a:r>
            <a:r>
              <a:rPr lang="ru-RU" dirty="0" err="1" smtClean="0"/>
              <a:t>році</a:t>
            </a:r>
            <a:r>
              <a:rPr lang="ru-RU" dirty="0" smtClean="0"/>
              <a:t>). </a:t>
            </a:r>
            <a:r>
              <a:rPr lang="ru-RU" dirty="0" err="1" smtClean="0"/>
              <a:t>Інститут</a:t>
            </a:r>
            <a:r>
              <a:rPr lang="ru-RU" dirty="0" smtClean="0"/>
              <a:t> </a:t>
            </a:r>
            <a:r>
              <a:rPr lang="ru-RU" dirty="0" err="1" smtClean="0"/>
              <a:t>здійснює</a:t>
            </a:r>
            <a:r>
              <a:rPr lang="ru-RU" dirty="0" smtClean="0"/>
              <a:t> </a:t>
            </a:r>
            <a:r>
              <a:rPr lang="ru-RU" dirty="0" err="1" smtClean="0"/>
              <a:t>функціі</a:t>
            </a:r>
            <a:r>
              <a:rPr lang="ru-RU" dirty="0" smtClean="0"/>
              <a:t> </a:t>
            </a:r>
            <a:r>
              <a:rPr lang="ru-RU" dirty="0" err="1" smtClean="0"/>
              <a:t>навчального</a:t>
            </a:r>
            <a:r>
              <a:rPr lang="ru-RU" dirty="0" smtClean="0"/>
              <a:t>, </a:t>
            </a:r>
            <a:r>
              <a:rPr lang="ru-RU" dirty="0" err="1" smtClean="0"/>
              <a:t>науково</a:t>
            </a:r>
            <a:r>
              <a:rPr lang="ru-RU" dirty="0" smtClean="0"/>
              <a:t> – </a:t>
            </a:r>
            <a:r>
              <a:rPr lang="ru-RU" dirty="0" err="1" smtClean="0"/>
              <a:t>дослідного</a:t>
            </a:r>
            <a:r>
              <a:rPr lang="ru-RU" dirty="0" smtClean="0"/>
              <a:t> та </a:t>
            </a:r>
            <a:r>
              <a:rPr lang="ru-RU" dirty="0" err="1" smtClean="0"/>
              <a:t>професійного</a:t>
            </a:r>
            <a:r>
              <a:rPr lang="ru-RU" dirty="0" smtClean="0"/>
              <a:t> центру МВС </a:t>
            </a:r>
            <a:r>
              <a:rPr lang="ru-RU" dirty="0" err="1" smtClean="0"/>
              <a:t>Донецькому</a:t>
            </a:r>
            <a:r>
              <a:rPr lang="ru-RU" dirty="0" smtClean="0"/>
              <a:t> </a:t>
            </a:r>
            <a:r>
              <a:rPr lang="ru-RU" dirty="0" err="1" smtClean="0"/>
              <a:t>регіоні</a:t>
            </a:r>
            <a:r>
              <a:rPr lang="ru-RU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8863" y="1642533"/>
            <a:ext cx="3760803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08867" y="6256865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 smtClean="0"/>
              <a:t>Веб</a:t>
            </a:r>
            <a:r>
              <a:rPr lang="uk-UA" b="1" dirty="0" smtClean="0"/>
              <a:t> сайт</a:t>
            </a:r>
            <a:r>
              <a:rPr lang="uk-UA" dirty="0" smtClean="0"/>
              <a:t>:</a:t>
            </a:r>
            <a:endParaRPr lang="ru-RU" dirty="0"/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592666" y="643466"/>
            <a:ext cx="8159750" cy="914400"/>
          </a:xfrm>
        </p:spPr>
        <p:txBody>
          <a:bodyPr>
            <a:noAutofit/>
          </a:bodyPr>
          <a:lstStyle/>
          <a:p>
            <a:pPr algn="ctr"/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Донецький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державний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університет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управління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275667" y="5998210"/>
          <a:ext cx="2489200" cy="605790"/>
        </p:xfrm>
        <a:graphic>
          <a:graphicData uri="http://schemas.openxmlformats.org/drawingml/2006/table">
            <a:tbl>
              <a:tblPr/>
              <a:tblGrid>
                <a:gridCol w="2489200"/>
              </a:tblGrid>
              <a:tr h="330200">
                <a:tc>
                  <a:txBody>
                    <a:bodyPr/>
                    <a:lstStyle/>
                    <a:p>
                      <a:pPr fontAlgn="t"/>
                      <a:r>
                        <a:rPr lang="en-US" b="1" u="sng" dirty="0">
                          <a:solidFill>
                            <a:srgbClr val="9451B0"/>
                          </a:solidFill>
                          <a:hlinkClick r:id="rId2"/>
                        </a:rPr>
                        <a:t/>
                      </a:r>
                      <a:br>
                        <a:rPr lang="en-US" b="1" u="sng" dirty="0">
                          <a:solidFill>
                            <a:srgbClr val="9451B0"/>
                          </a:solidFill>
                          <a:hlinkClick r:id="rId2"/>
                        </a:rPr>
                      </a:br>
                      <a:r>
                        <a:rPr lang="en-US" b="1" u="sng" dirty="0" smtClean="0">
                          <a:solidFill>
                            <a:srgbClr val="9451B0"/>
                          </a:solidFill>
                          <a:hlinkClick r:id="rId2"/>
                        </a:rPr>
                        <a:t>https://dsum.edu.ua</a:t>
                      </a:r>
                      <a:endParaRPr lang="en-US" b="1" dirty="0"/>
                    </a:p>
                  </a:txBody>
                  <a:tcPr marL="0" marR="19050" marT="28575" marB="2857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E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863438" y="3995678"/>
            <a:ext cx="78909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ДонДУУ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спеціалізованим</a:t>
            </a:r>
            <a:r>
              <a:rPr lang="ru-RU" dirty="0" smtClean="0"/>
              <a:t> </a:t>
            </a:r>
            <a:r>
              <a:rPr lang="ru-RU" dirty="0" err="1" smtClean="0"/>
              <a:t>навчальним</a:t>
            </a:r>
            <a:r>
              <a:rPr lang="ru-RU" dirty="0" smtClean="0"/>
              <a:t> закладом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підготовки</a:t>
            </a:r>
            <a:r>
              <a:rPr lang="ru-RU" dirty="0" smtClean="0"/>
              <a:t> </a:t>
            </a:r>
            <a:r>
              <a:rPr lang="ru-RU" dirty="0" err="1" smtClean="0"/>
              <a:t>всебічно</a:t>
            </a:r>
            <a:r>
              <a:rPr lang="ru-RU" dirty="0" smtClean="0"/>
              <a:t> </a:t>
            </a:r>
            <a:r>
              <a:rPr lang="ru-RU" dirty="0" err="1" smtClean="0"/>
              <a:t>розвинених</a:t>
            </a:r>
            <a:r>
              <a:rPr lang="ru-RU" dirty="0" smtClean="0"/>
              <a:t> </a:t>
            </a:r>
            <a:r>
              <a:rPr lang="ru-RU" dirty="0" err="1" smtClean="0"/>
              <a:t>управлінських</a:t>
            </a:r>
            <a:r>
              <a:rPr lang="ru-RU" dirty="0" smtClean="0"/>
              <a:t> </a:t>
            </a:r>
            <a:r>
              <a:rPr lang="ru-RU" dirty="0" err="1" smtClean="0"/>
              <a:t>кадрів</a:t>
            </a:r>
            <a:r>
              <a:rPr lang="ru-RU" dirty="0" smtClean="0"/>
              <a:t>, </a:t>
            </a:r>
            <a:r>
              <a:rPr lang="ru-RU" dirty="0" err="1" smtClean="0"/>
              <a:t>економістів</a:t>
            </a:r>
            <a:r>
              <a:rPr lang="ru-RU" dirty="0" smtClean="0"/>
              <a:t>, </a:t>
            </a:r>
            <a:r>
              <a:rPr lang="ru-RU" dirty="0" err="1" smtClean="0"/>
              <a:t>фінансистів</a:t>
            </a:r>
            <a:r>
              <a:rPr lang="ru-RU" dirty="0" smtClean="0"/>
              <a:t>, </a:t>
            </a:r>
            <a:r>
              <a:rPr lang="ru-RU" dirty="0" err="1" smtClean="0"/>
              <a:t>соціологів</a:t>
            </a:r>
            <a:r>
              <a:rPr lang="ru-RU" dirty="0" smtClean="0"/>
              <a:t>, </a:t>
            </a:r>
            <a:r>
              <a:rPr lang="ru-RU" dirty="0" err="1" smtClean="0"/>
              <a:t>спеціалістів</a:t>
            </a:r>
            <a:r>
              <a:rPr lang="ru-RU" dirty="0" smtClean="0"/>
              <a:t> у </a:t>
            </a:r>
            <a:r>
              <a:rPr lang="ru-RU" dirty="0" err="1" smtClean="0"/>
              <a:t>галузі</a:t>
            </a:r>
            <a:r>
              <a:rPr lang="ru-RU" dirty="0" smtClean="0"/>
              <a:t> права, менеджменту, маркетингу, </a:t>
            </a:r>
            <a:r>
              <a:rPr lang="ru-RU" dirty="0" err="1" smtClean="0"/>
              <a:t>орієнтованих</a:t>
            </a:r>
            <a:r>
              <a:rPr lang="ru-RU" dirty="0" smtClean="0"/>
              <a:t> на </a:t>
            </a:r>
            <a:r>
              <a:rPr lang="ru-RU" dirty="0" err="1" smtClean="0"/>
              <a:t>діяльність</a:t>
            </a:r>
            <a:r>
              <a:rPr lang="ru-RU" dirty="0" smtClean="0"/>
              <a:t> в </a:t>
            </a:r>
            <a:r>
              <a:rPr lang="ru-RU" dirty="0" err="1" smtClean="0"/>
              <a:t>умовах</a:t>
            </a:r>
            <a:r>
              <a:rPr lang="ru-RU" dirty="0" smtClean="0"/>
              <a:t> </a:t>
            </a:r>
            <a:r>
              <a:rPr lang="ru-RU" dirty="0" err="1" smtClean="0"/>
              <a:t>ринкової</a:t>
            </a:r>
            <a:r>
              <a:rPr lang="ru-RU" dirty="0" smtClean="0"/>
              <a:t> </a:t>
            </a:r>
            <a:r>
              <a:rPr lang="ru-RU" dirty="0" err="1" smtClean="0"/>
              <a:t>економіки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,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входження</a:t>
            </a:r>
            <a:r>
              <a:rPr lang="ru-RU" dirty="0" smtClean="0"/>
              <a:t> </a:t>
            </a:r>
            <a:r>
              <a:rPr lang="ru-RU" dirty="0" err="1" smtClean="0"/>
              <a:t>в</a:t>
            </a:r>
            <a:r>
              <a:rPr lang="ru-RU" dirty="0" smtClean="0"/>
              <a:t> </a:t>
            </a:r>
            <a:r>
              <a:rPr lang="ru-RU" dirty="0" err="1" smtClean="0"/>
              <a:t>міжнародний</a:t>
            </a:r>
            <a:r>
              <a:rPr lang="ru-RU" dirty="0" smtClean="0"/>
              <a:t> </a:t>
            </a:r>
            <a:r>
              <a:rPr lang="ru-RU" dirty="0" err="1" smtClean="0"/>
              <a:t>науковий</a:t>
            </a:r>
            <a:r>
              <a:rPr lang="ru-RU" dirty="0" smtClean="0"/>
              <a:t> та </a:t>
            </a:r>
            <a:r>
              <a:rPr lang="ru-RU" dirty="0" err="1" smtClean="0"/>
              <a:t>освітянський</a:t>
            </a:r>
            <a:r>
              <a:rPr lang="ru-RU" dirty="0" smtClean="0"/>
              <a:t> </a:t>
            </a:r>
            <a:r>
              <a:rPr lang="ru-RU" dirty="0" err="1" smtClean="0"/>
              <a:t>простір</a:t>
            </a:r>
            <a:r>
              <a:rPr lang="ru-RU" dirty="0" smtClean="0"/>
              <a:t>. </a:t>
            </a:r>
            <a:endParaRPr lang="en-US" dirty="0" smtClean="0"/>
          </a:p>
          <a:p>
            <a:endParaRPr lang="ru-RU" dirty="0" smtClean="0"/>
          </a:p>
          <a:p>
            <a:r>
              <a:rPr lang="ru-RU" b="1" dirty="0" smtClean="0"/>
              <a:t> Адреса:   </a:t>
            </a:r>
            <a:r>
              <a:rPr lang="ru-RU" dirty="0" err="1" smtClean="0"/>
              <a:t>вул</a:t>
            </a:r>
            <a:r>
              <a:rPr lang="ru-RU" dirty="0" smtClean="0"/>
              <a:t>. </a:t>
            </a:r>
            <a:r>
              <a:rPr lang="ru-RU" dirty="0" err="1" smtClean="0"/>
              <a:t>Карпинського</a:t>
            </a:r>
            <a:r>
              <a:rPr lang="ru-RU" dirty="0" smtClean="0"/>
              <a:t>, 58, </a:t>
            </a:r>
            <a:r>
              <a:rPr lang="ru-RU" dirty="0" err="1" smtClean="0"/>
              <a:t>Маріуполь</a:t>
            </a:r>
            <a:r>
              <a:rPr lang="ru-RU" dirty="0" smtClean="0"/>
              <a:t>, </a:t>
            </a:r>
            <a:r>
              <a:rPr lang="ru-RU" dirty="0" err="1" smtClean="0"/>
              <a:t>Донецька</a:t>
            </a:r>
            <a:r>
              <a:rPr lang="ru-RU" dirty="0" smtClean="0"/>
              <a:t> область, 87500</a:t>
            </a:r>
          </a:p>
          <a:p>
            <a:endParaRPr lang="ru-RU" dirty="0" smtClean="0"/>
          </a:p>
          <a:p>
            <a:endParaRPr lang="en-US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0733" y="1464697"/>
            <a:ext cx="3810000" cy="2354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1445" y="1464732"/>
            <a:ext cx="3177136" cy="239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08867" y="6256865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 smtClean="0"/>
              <a:t>Веб</a:t>
            </a:r>
            <a:r>
              <a:rPr lang="uk-UA" b="1" dirty="0" smtClean="0"/>
              <a:t> сайт</a:t>
            </a:r>
            <a:r>
              <a:rPr lang="uk-UA" dirty="0" smtClean="0"/>
              <a:t>:</a:t>
            </a:r>
            <a:r>
              <a:rPr lang="en-US" dirty="0" smtClean="0"/>
              <a:t> </a:t>
            </a:r>
            <a:r>
              <a:rPr lang="en-US" b="1" u="sng" dirty="0" smtClean="0">
                <a:solidFill>
                  <a:srgbClr val="9451B0"/>
                </a:solidFill>
                <a:hlinkClick r:id="rId2"/>
              </a:rPr>
              <a:t>http://forlan.org.ua</a:t>
            </a:r>
            <a:endParaRPr lang="en-US" b="1" dirty="0" smtClean="0"/>
          </a:p>
          <a:p>
            <a:endParaRPr lang="ru-RU" dirty="0"/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592666" y="643466"/>
            <a:ext cx="8159750" cy="914400"/>
          </a:xfrm>
        </p:spPr>
        <p:txBody>
          <a:bodyPr>
            <a:noAutofit/>
          </a:bodyPr>
          <a:lstStyle/>
          <a:p>
            <a:pPr algn="ctr"/>
            <a:r>
              <a:rPr lang="uk-UA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Горлівський</a:t>
            </a:r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інститут іноземних мов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63438" y="3995678"/>
            <a:ext cx="78909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Горлівський</a:t>
            </a:r>
            <a:r>
              <a:rPr lang="ru-RU" b="1" dirty="0" smtClean="0"/>
              <a:t> </a:t>
            </a:r>
            <a:r>
              <a:rPr lang="ru-RU" b="1" dirty="0" err="1" smtClean="0"/>
              <a:t>інститут</a:t>
            </a:r>
            <a:r>
              <a:rPr lang="ru-RU" b="1" dirty="0" smtClean="0"/>
              <a:t> </a:t>
            </a:r>
            <a:r>
              <a:rPr lang="ru-RU" b="1" dirty="0" err="1" smtClean="0"/>
              <a:t>іноземних</a:t>
            </a:r>
            <a:r>
              <a:rPr lang="ru-RU" b="1" dirty="0" smtClean="0"/>
              <a:t> </a:t>
            </a:r>
            <a:r>
              <a:rPr lang="ru-RU" b="1" dirty="0" err="1" smtClean="0"/>
              <a:t>мов</a:t>
            </a:r>
            <a:r>
              <a:rPr lang="ru-RU" dirty="0" smtClean="0"/>
              <a:t> Державного </a:t>
            </a:r>
            <a:r>
              <a:rPr lang="ru-RU" dirty="0" err="1" smtClean="0"/>
              <a:t>вищого</a:t>
            </a:r>
            <a:r>
              <a:rPr lang="ru-RU" dirty="0" smtClean="0"/>
              <a:t> </a:t>
            </a:r>
            <a:r>
              <a:rPr lang="ru-RU" dirty="0" err="1" smtClean="0"/>
              <a:t>навчального</a:t>
            </a:r>
            <a:r>
              <a:rPr lang="ru-RU" dirty="0" smtClean="0"/>
              <a:t> закладу «</a:t>
            </a:r>
            <a:r>
              <a:rPr lang="ru-RU" dirty="0" err="1" smtClean="0"/>
              <a:t>Донбаський</a:t>
            </a:r>
            <a:r>
              <a:rPr lang="ru-RU" dirty="0" smtClean="0"/>
              <a:t> </a:t>
            </a:r>
            <a:r>
              <a:rPr lang="ru-RU" dirty="0" err="1" smtClean="0"/>
              <a:t>державний</a:t>
            </a:r>
            <a:r>
              <a:rPr lang="ru-RU" dirty="0" smtClean="0"/>
              <a:t> </a:t>
            </a:r>
            <a:r>
              <a:rPr lang="ru-RU" dirty="0" err="1" smtClean="0"/>
              <a:t>педагогічний</a:t>
            </a:r>
            <a:r>
              <a:rPr lang="ru-RU" dirty="0" smtClean="0"/>
              <a:t> </a:t>
            </a:r>
            <a:r>
              <a:rPr lang="ru-RU" dirty="0" err="1" smtClean="0"/>
              <a:t>університет</a:t>
            </a:r>
            <a:r>
              <a:rPr lang="ru-RU" dirty="0" smtClean="0"/>
              <a:t>» — </a:t>
            </a:r>
            <a:r>
              <a:rPr lang="ru-RU" dirty="0" err="1" smtClean="0"/>
              <a:t>державний</a:t>
            </a:r>
            <a:r>
              <a:rPr lang="ru-RU" dirty="0" smtClean="0"/>
              <a:t> </a:t>
            </a:r>
            <a:r>
              <a:rPr lang="ru-RU" dirty="0" err="1" smtClean="0"/>
              <a:t>вищий</a:t>
            </a:r>
            <a:r>
              <a:rPr lang="ru-RU" dirty="0" smtClean="0"/>
              <a:t> заклад </a:t>
            </a:r>
            <a:r>
              <a:rPr lang="ru-RU" dirty="0" err="1" smtClean="0"/>
              <a:t>освіти</a:t>
            </a:r>
            <a:r>
              <a:rPr lang="ru-RU" dirty="0" smtClean="0"/>
              <a:t> </a:t>
            </a:r>
            <a:r>
              <a:rPr lang="en-US" dirty="0" smtClean="0"/>
              <a:t>III-IV </a:t>
            </a:r>
            <a:r>
              <a:rPr lang="ru-RU" dirty="0" err="1" smtClean="0"/>
              <a:t>рівнів</a:t>
            </a:r>
            <a:r>
              <a:rPr lang="ru-RU" dirty="0" smtClean="0"/>
              <a:t> </a:t>
            </a:r>
            <a:r>
              <a:rPr lang="ru-RU" dirty="0" err="1" smtClean="0"/>
              <a:t>акредитації</a:t>
            </a:r>
            <a:r>
              <a:rPr lang="ru-RU" dirty="0" smtClean="0"/>
              <a:t> у </a:t>
            </a:r>
            <a:r>
              <a:rPr lang="ru-RU" dirty="0" err="1" smtClean="0"/>
              <a:t>місті</a:t>
            </a:r>
            <a:r>
              <a:rPr lang="ru-RU" dirty="0" smtClean="0"/>
              <a:t> </a:t>
            </a:r>
            <a:r>
              <a:rPr lang="ru-RU" dirty="0" err="1" smtClean="0"/>
              <a:t>Бахмут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b="1" dirty="0" smtClean="0"/>
              <a:t> Адреса:   84511, м. </a:t>
            </a:r>
            <a:r>
              <a:rPr lang="ru-RU" b="1" dirty="0" err="1" smtClean="0"/>
              <a:t>Бахмут</a:t>
            </a:r>
            <a:r>
              <a:rPr lang="ru-RU" b="1" dirty="0" smtClean="0"/>
              <a:t> (</a:t>
            </a:r>
            <a:r>
              <a:rPr lang="ru-RU" b="1" dirty="0" err="1" smtClean="0"/>
              <a:t>Артемівськ</a:t>
            </a:r>
            <a:r>
              <a:rPr lang="ru-RU" b="1" dirty="0" smtClean="0"/>
              <a:t>), </a:t>
            </a:r>
            <a:r>
              <a:rPr lang="ru-RU" b="1" dirty="0" err="1" smtClean="0"/>
              <a:t>вул</a:t>
            </a:r>
            <a:r>
              <a:rPr lang="ru-RU" b="1" dirty="0" smtClean="0"/>
              <a:t>. Василя Першина (</a:t>
            </a:r>
            <a:r>
              <a:rPr lang="ru-RU" b="1" dirty="0" err="1" smtClean="0"/>
              <a:t>Комсомольська</a:t>
            </a:r>
            <a:r>
              <a:rPr lang="ru-RU" b="1" dirty="0" smtClean="0"/>
              <a:t>), 24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en-US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6626" name="Picture 2" descr="ÐÐ°ÑÑÐ¸Ð½ÐºÐ¸ Ð¿Ð¾ Ð·Ð°Ð¿ÑÐ¾ÑÑ Ð³Ð¾ÑÐ»ÑÐ²ÑÑÐºÐ¸Ð¹ ÑÐ½ÑÑÐ¸ÑÑÑ ÑÐ½Ð¾Ð·ÐµÐ¼Ð½Ð¸Ñ Ð¼Ð¾Ð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33" y="1281994"/>
            <a:ext cx="3969808" cy="2646539"/>
          </a:xfrm>
          <a:prstGeom prst="rect">
            <a:avLst/>
          </a:prstGeom>
          <a:noFill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2935" y="1334283"/>
            <a:ext cx="4116914" cy="265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23334"/>
            <a:ext cx="7611533" cy="5376333"/>
          </a:xfrm>
        </p:spPr>
        <p:txBody>
          <a:bodyPr>
            <a:normAutofit fontScale="90000"/>
          </a:bodyPr>
          <a:lstStyle/>
          <a:p>
            <a:pPr algn="r"/>
            <a:r>
              <a:rPr lang="ru-RU" sz="9600" b="1" i="1" dirty="0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9600" b="1" i="1" dirty="0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9600" b="1" i="1" dirty="0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9600" b="1" i="1" dirty="0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9600" b="1" i="1" dirty="0" err="1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Бажа</a:t>
            </a:r>
            <a:r>
              <a:rPr lang="uk-UA" sz="9600" b="1" i="1" dirty="0" err="1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ємо</a:t>
            </a:r>
            <a:r>
              <a:rPr lang="uk-UA" sz="9600" b="1" i="1" dirty="0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успіху! </a:t>
            </a:r>
            <a:br>
              <a:rPr lang="uk-UA" sz="9600" b="1" i="1" dirty="0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6000" b="1" i="1" dirty="0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6000" b="1" i="1" dirty="0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6000" b="1" i="1" dirty="0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6000" b="1" i="1" dirty="0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700" b="1" i="1" dirty="0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Колектив </a:t>
            </a:r>
            <a:br>
              <a:rPr lang="uk-UA" sz="2700" b="1" i="1" dirty="0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700" b="1" i="1" dirty="0" smtClean="0">
                <a:solidFill>
                  <a:srgbClr val="006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Донецького міського центру зайнятості</a:t>
            </a:r>
            <a:endParaRPr lang="ru-RU" sz="2700" b="1" i="1" dirty="0">
              <a:solidFill>
                <a:srgbClr val="006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933" y="152401"/>
            <a:ext cx="8449733" cy="13377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Інформація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щодо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вступної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кампанії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2018</a:t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990599" y="1312332"/>
          <a:ext cx="7408334" cy="4834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User\Desktop\зн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669" y="0"/>
            <a:ext cx="7941732" cy="571976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84200" y="5901267"/>
            <a:ext cx="7967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Детальніше на сайті: </a:t>
            </a:r>
            <a:r>
              <a:rPr lang="en-US" dirty="0" smtClean="0">
                <a:hlinkClick r:id="rId3"/>
              </a:rPr>
              <a:t>http://dostupnaosvita.com.ua/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Інформація про заклади вищої та професійно-технічної освіти України</a:t>
            </a: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8752" y="4517708"/>
            <a:ext cx="31051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50168" y="4291068"/>
            <a:ext cx="3365182" cy="136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User\Desktop\56457685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83530" y="1931670"/>
            <a:ext cx="2717801" cy="2015652"/>
          </a:xfrm>
          <a:prstGeom prst="rect">
            <a:avLst/>
          </a:prstGeom>
          <a:noFill/>
        </p:spPr>
      </p:pic>
      <p:pic>
        <p:nvPicPr>
          <p:cNvPr id="1030" name="Picture 6" descr="C:\Users\User\Desktop\vtoroe-vysshee-obrazovani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314" y="1864994"/>
            <a:ext cx="3212466" cy="2501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94784" y="2311401"/>
            <a:ext cx="7886700" cy="1871133"/>
          </a:xfrm>
        </p:spPr>
        <p:txBody>
          <a:bodyPr/>
          <a:lstStyle/>
          <a:p>
            <a:pPr algn="ctr"/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6" name="Picture 4" descr="ÐÐ°ÑÑÐ¸Ð½ÐºÐ¸ Ð¿Ð¾ Ð·Ð°Ð¿ÑÐ¾ÑÑ Ð¿ÐµÑÐµÐµÑÐ°Ð²ÑÐ¸Ðµ Ñ Ð´Ð¾Ð½Ð±Ð°ÑÑÐ° Ð²ÑÐ·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796" y="135465"/>
            <a:ext cx="3071539" cy="1727201"/>
          </a:xfrm>
          <a:prstGeom prst="rect">
            <a:avLst/>
          </a:prstGeom>
          <a:noFill/>
        </p:spPr>
      </p:pic>
      <p:pic>
        <p:nvPicPr>
          <p:cNvPr id="18438" name="Picture 6" descr="ÐÐ°ÑÑÐ¸Ð½ÐºÐ¸ Ð¿Ð¾ Ð·Ð°Ð¿ÑÐ¾ÑÑ Ð¿ÐµÑÐµÐµÑÐ°Ð²ÑÐ¸Ðµ Ñ Ð´Ð¾Ð½Ð±Ð°ÑÑÐ° Ð²ÑÐ·Ñ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4951" y="307645"/>
            <a:ext cx="2575984" cy="1936161"/>
          </a:xfrm>
          <a:prstGeom prst="rect">
            <a:avLst/>
          </a:prstGeom>
          <a:noFill/>
        </p:spPr>
      </p:pic>
      <p:pic>
        <p:nvPicPr>
          <p:cNvPr id="18440" name="Picture 8" descr="ÐÐ°ÑÑÐ¸Ð½ÐºÐ¸ Ð¿Ð¾ Ð·Ð°Ð¿ÑÐ¾ÑÑ Ð¿ÐµÑÐµÐµÑÐ°Ð²ÑÐ¸Ðµ Ñ Ð´Ð¾Ð½Ð±Ð°ÑÑÐ° Ð²ÑÐ·Ñ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8486" y="846666"/>
            <a:ext cx="2329655" cy="1553104"/>
          </a:xfrm>
          <a:prstGeom prst="rect">
            <a:avLst/>
          </a:prstGeom>
          <a:noFill/>
        </p:spPr>
      </p:pic>
      <p:graphicFrame>
        <p:nvGraphicFramePr>
          <p:cNvPr id="9" name="Схема 8"/>
          <p:cNvGraphicFramePr/>
          <p:nvPr/>
        </p:nvGraphicFramePr>
        <p:xfrm>
          <a:off x="672062" y="2098934"/>
          <a:ext cx="9318606" cy="2828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8444" name="Picture 12" descr="ÐÐ°ÑÑÐ¸Ð½ÐºÐ¸ Ð¿Ð¾ Ð·Ð°Ð¿ÑÐ¾ÑÑ Ð¿ÐµÑÐµÐµÑÐ°Ð²ÑÐ¸Ðµ Ñ Ð´Ð¾Ð½Ð±Ð°ÑÑÐ° Ð²ÑÐ·Ñ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30576" y="4902201"/>
            <a:ext cx="2654300" cy="1769533"/>
          </a:xfrm>
          <a:prstGeom prst="rect">
            <a:avLst/>
          </a:prstGeom>
          <a:noFill/>
        </p:spPr>
      </p:pic>
      <p:pic>
        <p:nvPicPr>
          <p:cNvPr id="18448" name="Picture 16" descr="http://donnaba.edu.ua/images/donnaba/other/stud-3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4199" y="5023484"/>
            <a:ext cx="5486401" cy="1834516"/>
          </a:xfrm>
          <a:prstGeom prst="rect">
            <a:avLst/>
          </a:prstGeom>
          <a:noFill/>
        </p:spPr>
      </p:pic>
      <p:pic>
        <p:nvPicPr>
          <p:cNvPr id="18442" name="Picture 10" descr="ÐÐ°ÑÑÐ¸Ð½ÐºÐ¸ Ð¿Ð¾ Ð·Ð°Ð¿ÑÐ¾ÑÑ Ð¿ÐµÑÐµÐµÑÐ°Ð²ÑÐ¸Ðµ Ñ Ð´Ð¾Ð½Ð±Ð°ÑÑÐ° Ð²ÑÐ·Ñ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89625" y="4680477"/>
            <a:ext cx="3254375" cy="1754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User\Desktop\IMG_4551donnt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312" y="1727731"/>
            <a:ext cx="3776488" cy="246806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26065" y="5095502"/>
            <a:ext cx="69680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Адреса: </a:t>
            </a:r>
            <a:r>
              <a:rPr lang="ru-RU" b="1" dirty="0" err="1" smtClean="0"/>
              <a:t>Площа</a:t>
            </a:r>
            <a:r>
              <a:rPr lang="ru-RU" b="1" dirty="0" smtClean="0"/>
              <a:t> </a:t>
            </a:r>
            <a:r>
              <a:rPr lang="ru-RU" b="1" dirty="0" err="1" smtClean="0"/>
              <a:t>Шибанкова</a:t>
            </a:r>
            <a:r>
              <a:rPr lang="ru-RU" b="1" dirty="0" smtClean="0"/>
              <a:t> 2</a:t>
            </a:r>
            <a:r>
              <a:rPr lang="en-US" dirty="0" smtClean="0"/>
              <a:t>, </a:t>
            </a:r>
            <a:r>
              <a:rPr lang="ru-RU" b="1" dirty="0" err="1" smtClean="0"/>
              <a:t>Покровськ</a:t>
            </a:r>
            <a:r>
              <a:rPr lang="ru-RU" b="1" dirty="0" smtClean="0"/>
              <a:t>, </a:t>
            </a:r>
            <a:r>
              <a:rPr lang="ru-RU" b="1" dirty="0" err="1" smtClean="0"/>
              <a:t>Донецька</a:t>
            </a:r>
            <a:r>
              <a:rPr lang="ru-RU" b="1" dirty="0" smtClean="0"/>
              <a:t> область, 85300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01999" y="5681134"/>
            <a:ext cx="317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 smtClean="0"/>
              <a:t>Веб</a:t>
            </a:r>
            <a:r>
              <a:rPr lang="uk-UA" b="1" dirty="0" smtClean="0"/>
              <a:t> сайт</a:t>
            </a:r>
            <a:r>
              <a:rPr lang="uk-UA" dirty="0" smtClean="0"/>
              <a:t>: </a:t>
            </a:r>
            <a:r>
              <a:rPr lang="en-US" dirty="0" smtClean="0">
                <a:hlinkClick r:id="rId3"/>
              </a:rPr>
              <a:t>http://donntu.edu.ua</a:t>
            </a:r>
            <a:endParaRPr lang="ru-RU" dirty="0"/>
          </a:p>
        </p:txBody>
      </p:sp>
      <p:pic>
        <p:nvPicPr>
          <p:cNvPr id="2054" name="Picture 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3680" y="1718733"/>
            <a:ext cx="3700989" cy="2473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620183" y="618066"/>
            <a:ext cx="78867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Донецький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національний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технічний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університет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09133" y="4190999"/>
            <a:ext cx="7289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Донецький</a:t>
            </a:r>
            <a:r>
              <a:rPr lang="ru-RU" dirty="0" smtClean="0"/>
              <a:t> </a:t>
            </a:r>
            <a:r>
              <a:rPr lang="ru-RU" dirty="0" err="1" smtClean="0"/>
              <a:t>національний</a:t>
            </a:r>
            <a:r>
              <a:rPr lang="ru-RU" dirty="0" smtClean="0"/>
              <a:t> </a:t>
            </a:r>
            <a:r>
              <a:rPr lang="ru-RU" dirty="0" err="1" smtClean="0"/>
              <a:t>технічний</a:t>
            </a:r>
            <a:r>
              <a:rPr lang="ru-RU" dirty="0" smtClean="0"/>
              <a:t> </a:t>
            </a:r>
            <a:r>
              <a:rPr lang="ru-RU" dirty="0" err="1" smtClean="0"/>
              <a:t>університет</a:t>
            </a:r>
            <a:r>
              <a:rPr lang="ru-RU" dirty="0" smtClean="0"/>
              <a:t> - </a:t>
            </a:r>
            <a:r>
              <a:rPr lang="ru-RU" dirty="0" err="1" smtClean="0"/>
              <a:t>вищий</a:t>
            </a:r>
            <a:r>
              <a:rPr lang="ru-RU" dirty="0" smtClean="0"/>
              <a:t> </a:t>
            </a:r>
            <a:r>
              <a:rPr lang="ru-RU" dirty="0" err="1" smtClean="0"/>
              <a:t>навчальний</a:t>
            </a:r>
            <a:r>
              <a:rPr lang="ru-RU" dirty="0" smtClean="0"/>
              <a:t> заклад </a:t>
            </a:r>
            <a:r>
              <a:rPr lang="ru-RU" dirty="0" err="1" smtClean="0"/>
              <a:t>Донбасу</a:t>
            </a:r>
            <a:r>
              <a:rPr lang="ru-RU" dirty="0" smtClean="0"/>
              <a:t>. Широко </a:t>
            </a:r>
            <a:r>
              <a:rPr lang="ru-RU" dirty="0" err="1" smtClean="0"/>
              <a:t>відомий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</a:t>
            </a:r>
            <a:r>
              <a:rPr lang="ru-RU" dirty="0" err="1" smtClean="0"/>
              <a:t>назвою</a:t>
            </a:r>
            <a:r>
              <a:rPr lang="ru-RU" dirty="0" smtClean="0"/>
              <a:t> ДПІ.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650067" y="6172200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 smtClean="0"/>
              <a:t>Веб</a:t>
            </a:r>
            <a:r>
              <a:rPr lang="uk-UA" b="1" dirty="0" smtClean="0"/>
              <a:t> сайт</a:t>
            </a:r>
            <a:r>
              <a:rPr lang="uk-UA" dirty="0" smtClean="0"/>
              <a:t>: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hlinkClick r:id="rId2"/>
              </a:rPr>
              <a:t>://</a:t>
            </a:r>
            <a:r>
              <a:rPr lang="en-US" u="sng" dirty="0" smtClean="0">
                <a:hlinkClick r:id="rId2"/>
              </a:rPr>
              <a:t>donnu.edu.ua</a:t>
            </a:r>
            <a:endParaRPr lang="ru-RU" dirty="0"/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620183" y="618066"/>
            <a:ext cx="7886700" cy="914400"/>
          </a:xfrm>
        </p:spPr>
        <p:txBody>
          <a:bodyPr>
            <a:noAutofit/>
          </a:bodyPr>
          <a:lstStyle/>
          <a:p>
            <a:pPr algn="ctr"/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Донецька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національний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університет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ім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Стуса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21267" y="3937000"/>
            <a:ext cx="76623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err="1" smtClean="0"/>
              <a:t>Донецький</a:t>
            </a:r>
            <a:r>
              <a:rPr lang="ru-RU" dirty="0" smtClean="0"/>
              <a:t> </a:t>
            </a:r>
            <a:r>
              <a:rPr lang="ru-RU" dirty="0" err="1" smtClean="0"/>
              <a:t>національний</a:t>
            </a:r>
            <a:r>
              <a:rPr lang="ru-RU" dirty="0" smtClean="0"/>
              <a:t> </a:t>
            </a:r>
            <a:r>
              <a:rPr lang="ru-RU" dirty="0" err="1" smtClean="0"/>
              <a:t>університет</a:t>
            </a:r>
            <a:r>
              <a:rPr lang="ru-RU" dirty="0" smtClean="0"/>
              <a:t> - </a:t>
            </a:r>
            <a:r>
              <a:rPr lang="ru-RU" dirty="0" err="1" smtClean="0"/>
              <a:t>вищий</a:t>
            </a:r>
            <a:r>
              <a:rPr lang="ru-RU" dirty="0" smtClean="0"/>
              <a:t> </a:t>
            </a:r>
            <a:r>
              <a:rPr lang="ru-RU" dirty="0" err="1" smtClean="0"/>
              <a:t>навчальний</a:t>
            </a:r>
            <a:r>
              <a:rPr lang="ru-RU" dirty="0" smtClean="0"/>
              <a:t> заклад, один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найбільших</a:t>
            </a:r>
            <a:r>
              <a:rPr lang="ru-RU" dirty="0" smtClean="0"/>
              <a:t> </a:t>
            </a:r>
            <a:r>
              <a:rPr lang="ru-RU" dirty="0" err="1" smtClean="0"/>
              <a:t>класичних</a:t>
            </a:r>
            <a:r>
              <a:rPr lang="ru-RU" dirty="0" smtClean="0"/>
              <a:t> </a:t>
            </a:r>
            <a:r>
              <a:rPr lang="ru-RU" dirty="0" err="1" smtClean="0"/>
              <a:t>університетів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. Створено в 1937 </a:t>
            </a:r>
            <a:r>
              <a:rPr lang="ru-RU" dirty="0" err="1" smtClean="0"/>
              <a:t>році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</a:t>
            </a:r>
            <a:r>
              <a:rPr lang="ru-RU" dirty="0" err="1" smtClean="0"/>
              <a:t>назвою</a:t>
            </a:r>
            <a:r>
              <a:rPr lang="ru-RU" dirty="0" smtClean="0"/>
              <a:t> </a:t>
            </a:r>
            <a:r>
              <a:rPr lang="ru-RU" dirty="0" err="1" smtClean="0"/>
              <a:t>Сталінський</a:t>
            </a:r>
            <a:r>
              <a:rPr lang="ru-RU" dirty="0" smtClean="0"/>
              <a:t> </a:t>
            </a:r>
            <a:r>
              <a:rPr lang="ru-RU" dirty="0" err="1" smtClean="0"/>
              <a:t>педагогічний</a:t>
            </a:r>
            <a:r>
              <a:rPr lang="ru-RU" dirty="0" smtClean="0"/>
              <a:t> </a:t>
            </a:r>
            <a:r>
              <a:rPr lang="ru-RU" dirty="0" err="1" smtClean="0"/>
              <a:t>інститут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hlinkClick r:id="rId3"/>
              </a:rPr>
              <a:t> </a:t>
            </a:r>
            <a:r>
              <a:rPr lang="ru-RU" b="1" dirty="0" smtClean="0"/>
              <a:t>Адреса: </a:t>
            </a:r>
            <a:r>
              <a:rPr lang="ru-RU" dirty="0" smtClean="0"/>
              <a:t> </a:t>
            </a:r>
            <a:r>
              <a:rPr lang="ru-RU" b="1" dirty="0" err="1" smtClean="0"/>
              <a:t>вулиця</a:t>
            </a:r>
            <a:r>
              <a:rPr lang="ru-RU" b="1" dirty="0" smtClean="0"/>
              <a:t> </a:t>
            </a:r>
            <a:r>
              <a:rPr lang="ru-RU" b="1" dirty="0" smtClean="0"/>
              <a:t>600-річчя, 21, </a:t>
            </a:r>
            <a:r>
              <a:rPr lang="ru-RU" b="1" dirty="0" err="1" smtClean="0"/>
              <a:t>Вінниця</a:t>
            </a:r>
            <a:r>
              <a:rPr lang="ru-RU" b="1" dirty="0" smtClean="0"/>
              <a:t>, </a:t>
            </a:r>
            <a:r>
              <a:rPr lang="ru-RU" b="1" dirty="0" err="1" smtClean="0"/>
              <a:t>Вінницька</a:t>
            </a:r>
            <a:r>
              <a:rPr lang="ru-RU" b="1" dirty="0" smtClean="0"/>
              <a:t> область, 21000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026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0220" y="1532467"/>
            <a:ext cx="4245247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ÐÐ°ÑÑÐ¸Ð½ÐºÐ¸ Ð¿Ð¾ Ð·Ð°Ð¿ÑÐ¾ÑÑ ÐÐ¾Ð½ÐµÑÑÐºÐ¸Ð¹ Ð½Ð°ÑÑÐ¾Ð½Ð°Ð»ÑÐ½Ð¸Ð¹ ÑÐ½ÑÐ²ÐµÑÑÐ¸ÑÐµÑ ÑÐ¼. ÐÐ°ÑÐ¸Ð»Ñ Ð¡ÑÑÑÐ°, ÑÐ»Ð¸ÑÐ° 600-Ð»ÐµÑÐ¸Ñ, ÐÐ¸Ð½Ð½Ð¸ÑÐ°, ÐÐ¸Ð½Ð½Ð¸ÑÐºÐ°Ñ Ð¾Ð±Ð»Ð°ÑÑÑ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1668" y="1540838"/>
            <a:ext cx="4756555" cy="26670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650067" y="6172200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 smtClean="0"/>
              <a:t>Веб</a:t>
            </a:r>
            <a:r>
              <a:rPr lang="uk-UA" b="1" dirty="0" smtClean="0"/>
              <a:t> сайт</a:t>
            </a:r>
            <a:r>
              <a:rPr lang="uk-UA" dirty="0" smtClean="0"/>
              <a:t>: </a:t>
            </a:r>
            <a:r>
              <a:rPr lang="en-US" dirty="0" smtClean="0">
                <a:hlinkClick r:id="rId2"/>
              </a:rPr>
              <a:t>http://www.dsmu.edu.ua/</a:t>
            </a:r>
            <a:endParaRPr lang="ru-RU" dirty="0"/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620183" y="618066"/>
            <a:ext cx="7886700" cy="914400"/>
          </a:xfrm>
        </p:spPr>
        <p:txBody>
          <a:bodyPr>
            <a:noAutofit/>
          </a:bodyPr>
          <a:lstStyle/>
          <a:p>
            <a:pPr algn="ctr"/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Донецький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національний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медичний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університет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ім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М. Горького</a:t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21267" y="3937000"/>
            <a:ext cx="76623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err="1" smtClean="0"/>
              <a:t>Донецький</a:t>
            </a:r>
            <a:r>
              <a:rPr lang="ru-RU" dirty="0" smtClean="0"/>
              <a:t> </a:t>
            </a:r>
            <a:r>
              <a:rPr lang="ru-RU" dirty="0" err="1" smtClean="0"/>
              <a:t>національний</a:t>
            </a:r>
            <a:r>
              <a:rPr lang="ru-RU" dirty="0" smtClean="0"/>
              <a:t> </a:t>
            </a:r>
            <a:r>
              <a:rPr lang="ru-RU" dirty="0" err="1" smtClean="0"/>
              <a:t>медичний</a:t>
            </a:r>
            <a:r>
              <a:rPr lang="ru-RU" dirty="0" smtClean="0"/>
              <a:t> </a:t>
            </a:r>
            <a:r>
              <a:rPr lang="ru-RU" dirty="0" err="1" smtClean="0"/>
              <a:t>університет</a:t>
            </a:r>
            <a:r>
              <a:rPr lang="ru-RU" dirty="0" smtClean="0"/>
              <a:t> </a:t>
            </a:r>
            <a:r>
              <a:rPr lang="ru-RU" dirty="0" err="1" smtClean="0"/>
              <a:t>імені</a:t>
            </a:r>
            <a:r>
              <a:rPr lang="ru-RU" dirty="0" smtClean="0"/>
              <a:t> Максима Горького - </a:t>
            </a:r>
            <a:r>
              <a:rPr lang="ru-RU" dirty="0" err="1" smtClean="0"/>
              <a:t>вищий</a:t>
            </a:r>
            <a:r>
              <a:rPr lang="ru-RU" dirty="0" smtClean="0"/>
              <a:t> </a:t>
            </a:r>
            <a:r>
              <a:rPr lang="ru-RU" dirty="0" err="1" smtClean="0"/>
              <a:t>навчальний</a:t>
            </a:r>
            <a:r>
              <a:rPr lang="ru-RU" dirty="0" smtClean="0"/>
              <a:t> заклад до 2014 року </a:t>
            </a:r>
            <a:r>
              <a:rPr lang="ru-RU" dirty="0" err="1" smtClean="0"/>
              <a:t>розташований</a:t>
            </a:r>
            <a:r>
              <a:rPr lang="ru-RU" dirty="0" smtClean="0"/>
              <a:t> в </a:t>
            </a:r>
            <a:r>
              <a:rPr lang="ru-RU" dirty="0" err="1" smtClean="0"/>
              <a:t>Донецьку</a:t>
            </a:r>
            <a:r>
              <a:rPr lang="ru-RU" dirty="0" smtClean="0"/>
              <a:t>, </a:t>
            </a:r>
            <a:r>
              <a:rPr lang="ru-RU" dirty="0" err="1" smtClean="0"/>
              <a:t>Україні</a:t>
            </a:r>
            <a:r>
              <a:rPr lang="ru-RU" dirty="0" smtClean="0"/>
              <a:t>. </a:t>
            </a:r>
            <a:r>
              <a:rPr lang="ru-RU" dirty="0" err="1" smtClean="0"/>
              <a:t>Заснований</a:t>
            </a:r>
            <a:r>
              <a:rPr lang="ru-RU" dirty="0" smtClean="0"/>
              <a:t> 25 листопада 1930 року.</a:t>
            </a:r>
          </a:p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Адрес:  84331 </a:t>
            </a:r>
            <a:r>
              <a:rPr lang="ru-RU" b="1" dirty="0" err="1" smtClean="0"/>
              <a:t>м.Краматорськ</a:t>
            </a:r>
            <a:r>
              <a:rPr lang="ru-RU" b="1" dirty="0" smtClean="0"/>
              <a:t>, бульвар </a:t>
            </a:r>
            <a:r>
              <a:rPr lang="ru-RU" b="1" dirty="0" err="1" smtClean="0"/>
              <a:t>Машинобудівників</a:t>
            </a:r>
            <a:r>
              <a:rPr lang="ru-RU" b="1" dirty="0" smtClean="0"/>
              <a:t>, 39, 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20482" name="Picture 2" descr="ÐÐ°ÑÑÐ¸Ð½ÐºÐ¸ Ð¿Ð¾ Ð·Ð°Ð¿ÑÐ¾ÑÑ ÐÐ¾Ð½ÐµÑÑÐºÐ¸Ð¹ Ð½Ð°ÑÑÐ¾Ð½Ð°Ð»ÑÐ½Ð¸Ð¹ Ð¼ÐµÐ´Ð¸ÑÐ½Ð¸Ð¹ ÑÐ½ÑÐ²ÐµÑÑÐ¸ÑÐµÑ ÑÐ¼. Ð. ÐÐ¾ÑÑÐºÐ¾Ð³Ð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932" y="1519061"/>
            <a:ext cx="3976159" cy="2650773"/>
          </a:xfrm>
          <a:prstGeom prst="rect">
            <a:avLst/>
          </a:prstGeom>
          <a:noFill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6667" y="1370595"/>
            <a:ext cx="4260850" cy="312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650067" y="6172200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 smtClean="0"/>
              <a:t>Веб</a:t>
            </a:r>
            <a:r>
              <a:rPr lang="uk-UA" b="1" dirty="0" smtClean="0"/>
              <a:t> сайт</a:t>
            </a:r>
            <a:r>
              <a:rPr lang="uk-UA" dirty="0" smtClean="0"/>
              <a:t>: </a:t>
            </a:r>
            <a:r>
              <a:rPr lang="en-US" dirty="0" smtClean="0">
                <a:hlinkClick r:id="rId2"/>
              </a:rPr>
              <a:t>www.donnaba.edu.ua</a:t>
            </a:r>
            <a:endParaRPr lang="ru-RU" dirty="0"/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620183" y="618066"/>
            <a:ext cx="78867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Донбаська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національна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академія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будівництва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архітектури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2067" y="4055534"/>
            <a:ext cx="76623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Донбаська </a:t>
            </a:r>
            <a:r>
              <a:rPr lang="ru-RU" dirty="0" err="1" smtClean="0"/>
              <a:t>національна</a:t>
            </a:r>
            <a:r>
              <a:rPr lang="ru-RU" dirty="0" smtClean="0"/>
              <a:t> </a:t>
            </a:r>
            <a:r>
              <a:rPr lang="ru-RU" dirty="0" err="1" smtClean="0"/>
              <a:t>академія</a:t>
            </a:r>
            <a:r>
              <a:rPr lang="ru-RU" dirty="0" smtClean="0"/>
              <a:t> </a:t>
            </a:r>
            <a:r>
              <a:rPr lang="ru-RU" dirty="0" err="1" smtClean="0"/>
              <a:t>будівництва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архітектури</a:t>
            </a:r>
            <a:r>
              <a:rPr lang="ru-RU" dirty="0" smtClean="0"/>
              <a:t> </a:t>
            </a:r>
            <a:r>
              <a:rPr lang="ru-RU" dirty="0" err="1" smtClean="0"/>
              <a:t>заснований</a:t>
            </a:r>
            <a:r>
              <a:rPr lang="ru-RU" dirty="0" smtClean="0"/>
              <a:t> 1 </a:t>
            </a:r>
            <a:r>
              <a:rPr lang="ru-RU" dirty="0" err="1" smtClean="0"/>
              <a:t>січня</a:t>
            </a:r>
            <a:r>
              <a:rPr lang="ru-RU" dirty="0" smtClean="0"/>
              <a:t> 1972 року. У той час </a:t>
            </a:r>
            <a:r>
              <a:rPr lang="ru-RU" dirty="0" err="1" smtClean="0"/>
              <a:t>академія</a:t>
            </a:r>
            <a:r>
              <a:rPr lang="ru-RU" dirty="0" smtClean="0"/>
              <a:t> носила </a:t>
            </a:r>
            <a:r>
              <a:rPr lang="ru-RU" dirty="0" err="1" smtClean="0"/>
              <a:t>назву</a:t>
            </a:r>
            <a:r>
              <a:rPr lang="ru-RU" dirty="0" smtClean="0"/>
              <a:t> </a:t>
            </a:r>
            <a:r>
              <a:rPr lang="ru-RU" dirty="0" err="1" smtClean="0"/>
              <a:t>Макіївський</a:t>
            </a:r>
            <a:r>
              <a:rPr lang="ru-RU" dirty="0" smtClean="0"/>
              <a:t> </a:t>
            </a:r>
            <a:r>
              <a:rPr lang="ru-RU" dirty="0" err="1" smtClean="0"/>
              <a:t>інженерно-будівельний</a:t>
            </a:r>
            <a:r>
              <a:rPr lang="ru-RU" dirty="0" smtClean="0"/>
              <a:t> </a:t>
            </a:r>
            <a:r>
              <a:rPr lang="ru-RU" dirty="0" err="1" smtClean="0"/>
              <a:t>інститут</a:t>
            </a:r>
            <a:r>
              <a:rPr lang="ru-RU" dirty="0" smtClean="0"/>
              <a:t>. Один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найбільших</a:t>
            </a:r>
            <a:r>
              <a:rPr lang="ru-RU" dirty="0" smtClean="0"/>
              <a:t> </a:t>
            </a:r>
            <a:r>
              <a:rPr lang="ru-RU" dirty="0" err="1" smtClean="0"/>
              <a:t>будівельних</a:t>
            </a:r>
            <a:r>
              <a:rPr lang="ru-RU" dirty="0" smtClean="0"/>
              <a:t> </a:t>
            </a:r>
            <a:r>
              <a:rPr lang="ru-RU" dirty="0" err="1" smtClean="0"/>
              <a:t>вузів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. </a:t>
            </a:r>
          </a:p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Адреса: </a:t>
            </a:r>
            <a:r>
              <a:rPr lang="ru-RU" b="1" dirty="0" err="1" smtClean="0"/>
              <a:t>вул</a:t>
            </a:r>
            <a:r>
              <a:rPr lang="ru-RU" b="1" dirty="0" smtClean="0"/>
              <a:t>. </a:t>
            </a:r>
            <a:r>
              <a:rPr lang="ru-RU" b="1" dirty="0" err="1" smtClean="0"/>
              <a:t>Героїв</a:t>
            </a:r>
            <a:r>
              <a:rPr lang="ru-RU" b="1" dirty="0" smtClean="0"/>
              <a:t> </a:t>
            </a:r>
            <a:r>
              <a:rPr lang="ru-RU" b="1" dirty="0" err="1" smtClean="0"/>
              <a:t>Небесної</a:t>
            </a:r>
            <a:r>
              <a:rPr lang="ru-RU" b="1" dirty="0" smtClean="0"/>
              <a:t> </a:t>
            </a:r>
            <a:r>
              <a:rPr lang="ru-RU" b="1" dirty="0" err="1" smtClean="0"/>
              <a:t>Сотні</a:t>
            </a:r>
            <a:r>
              <a:rPr lang="ru-RU" b="1" dirty="0" smtClean="0"/>
              <a:t> (Лазо), 14 м. </a:t>
            </a:r>
            <a:r>
              <a:rPr lang="ru-RU" b="1" dirty="0" err="1" smtClean="0"/>
              <a:t>Краматорськ</a:t>
            </a:r>
            <a:r>
              <a:rPr lang="ru-RU" b="1" dirty="0" smtClean="0"/>
              <a:t> </a:t>
            </a:r>
            <a:r>
              <a:rPr lang="ru-RU" b="1" dirty="0" err="1" smtClean="0"/>
              <a:t>Донецької</a:t>
            </a:r>
            <a:r>
              <a:rPr lang="ru-RU" b="1" dirty="0" smtClean="0"/>
              <a:t>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84333, </a:t>
            </a:r>
            <a:r>
              <a:rPr lang="ru-RU" b="1" dirty="0" err="1" smtClean="0"/>
              <a:t>Україна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9459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6512" y="1464735"/>
            <a:ext cx="3849515" cy="2583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ÐÐ°ÑÑÐ¸Ð½ÐºÐ¸ Ð¿Ð¾ Ð·Ð°Ð¿ÑÐ¾ÑÑ ÐÐ¾Ð½Ð±Ð°ÑÑÐºÐ° Ð½Ð°ÑÑÐ¾Ð½Ð°Ð»ÑÐ½Ð° Ð°ÐºÐ°Ð´ÐµÐ¼Ð¸Ñ ÑÑÑÐ¾Ð¸ÑÐµÐ»ÑÑÑÐ²Ð° Ð¸ Ð°ÑÑÐ¸ÑÐµÐºÑÑÑÑ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1249" y="1557867"/>
            <a:ext cx="4721064" cy="2360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942</TotalTime>
  <Words>268</Words>
  <Application>Microsoft Office PowerPoint</Application>
  <PresentationFormat>Экран (4:3)</PresentationFormat>
  <Paragraphs>66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Слайд 1</vt:lpstr>
      <vt:lpstr>Інформація щодо вступної кампанії 2018 </vt:lpstr>
      <vt:lpstr>Слайд 3</vt:lpstr>
      <vt:lpstr>Інформація про заклади вищої та професійно-технічної освіти України</vt:lpstr>
      <vt:lpstr>Слайд 5</vt:lpstr>
      <vt:lpstr>Донецький національний технічний університет </vt:lpstr>
      <vt:lpstr>Донецька  національний університет ім. В. Стуса </vt:lpstr>
      <vt:lpstr>Донецький національний медичний університет ім. М. Горького </vt:lpstr>
      <vt:lpstr>Донбаська національна академія будівництва і архітектури </vt:lpstr>
      <vt:lpstr>Донецький Національний Університет Економіки і Торгівлі імені Михайла Туган-Барановського </vt:lpstr>
      <vt:lpstr>Донецький юридичний інститут  </vt:lpstr>
      <vt:lpstr>Донецький державний університет управління  </vt:lpstr>
      <vt:lpstr>Горлівський інститут іноземних мов </vt:lpstr>
      <vt:lpstr>  Бажаємо успіху!    Колектив  Донецького міського центру зайнятості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User</cp:lastModifiedBy>
  <cp:revision>121</cp:revision>
  <dcterms:created xsi:type="dcterms:W3CDTF">2016-11-18T14:12:19Z</dcterms:created>
  <dcterms:modified xsi:type="dcterms:W3CDTF">2018-04-11T13:59:06Z</dcterms:modified>
</cp:coreProperties>
</file>