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01E7E70-0D3A-4E7A-BC0C-0AA2A6EDA595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249BB9D-3D19-4FA2-8EFA-3C7D04220B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470025"/>
          </a:xfrm>
        </p:spPr>
        <p:txBody>
          <a:bodyPr/>
          <a:lstStyle/>
          <a:p>
            <a:r>
              <a:rPr lang="uk-UA" dirty="0" smtClean="0"/>
              <a:t>Карбонатна кислота.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149080"/>
            <a:ext cx="6400800" cy="1752600"/>
          </a:xfrm>
        </p:spPr>
        <p:txBody>
          <a:bodyPr/>
          <a:lstStyle/>
          <a:p>
            <a:r>
              <a:rPr lang="uk-UA" dirty="0" smtClean="0"/>
              <a:t>Солі карбонатної кислоти, їх поширення та застосування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92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uk-UA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uk-UA" dirty="0" smtClean="0">
                <a:solidFill>
                  <a:schemeClr val="accent4">
                    <a:lumMod val="75000"/>
                  </a:schemeClr>
                </a:solidFill>
              </a:rPr>
              <a:t>Поширення солей карбонатної кислоти в природі</a:t>
            </a:r>
            <a:r>
              <a:rPr lang="uk-UA" dirty="0" smtClean="0"/>
              <a:t>.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02077"/>
            <a:ext cx="8229600" cy="4403188"/>
          </a:xfrm>
        </p:spPr>
        <p:txBody>
          <a:bodyPr/>
          <a:lstStyle/>
          <a:p>
            <a:r>
              <a:rPr lang="uk-UA" dirty="0" smtClean="0"/>
              <a:t>Карбонати існують у природі переважно у вигляді кальцій карбонату ,що  належать до найпоширеніших на Землі неорганічних сполук.</a:t>
            </a:r>
          </a:p>
          <a:p>
            <a:pPr marL="0" indent="0">
              <a:buNone/>
            </a:pPr>
            <a:r>
              <a:rPr lang="uk-UA" dirty="0" smtClean="0"/>
              <a:t>Так, крейда, мармур, вапняки, ракушняк – все це кальцій карбонат з невеликим умістом </a:t>
            </a:r>
            <a:r>
              <a:rPr lang="uk-UA" dirty="0" err="1" smtClean="0"/>
              <a:t>некарбонатних</a:t>
            </a:r>
            <a:r>
              <a:rPr lang="uk-UA" dirty="0" smtClean="0"/>
              <a:t> домішок.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" y="501015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03432"/>
            <a:ext cx="219744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4975692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96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Поширення солей карбонатної кислоти в природі.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Чистий кальцій карбонат трапляється у природі у вигляді мінералу КАЛЬЦИТУ.</a:t>
            </a:r>
          </a:p>
          <a:p>
            <a:endParaRPr lang="uk-UA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89789"/>
            <a:ext cx="237172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105" y="378904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780927"/>
            <a:ext cx="26003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42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077" y="692696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Серед карбонатів найбільше використовують вапняк.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Вапняки різних родовищ відрізняються </a:t>
            </a:r>
            <a:r>
              <a:rPr lang="uk-UA" dirty="0" err="1" smtClean="0"/>
              <a:t>кількістью</a:t>
            </a:r>
            <a:r>
              <a:rPr lang="uk-UA" dirty="0" smtClean="0"/>
              <a:t> домішок, тому мають різне забарвлення – від білого до темного.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17621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011" y="4876800"/>
            <a:ext cx="2484107" cy="186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117422"/>
            <a:ext cx="2888074" cy="3846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56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uk-UA" sz="3200" dirty="0" smtClean="0"/>
              <a:t>Після пропускання вуглекислого газу через воду індикатори вказують на появу в розчині кислого середовища, оскільки карбон (І</a:t>
            </a:r>
            <a:r>
              <a:rPr lang="en-US" sz="3200" dirty="0" smtClean="0"/>
              <a:t>V)</a:t>
            </a:r>
            <a:r>
              <a:rPr lang="uk-UA" sz="3200" dirty="0" smtClean="0"/>
              <a:t> оксид є кислотним оксидом й з водою утворює </a:t>
            </a:r>
            <a:r>
              <a:rPr lang="uk-UA" sz="3200" b="1" dirty="0" smtClean="0"/>
              <a:t>карбонатну кислоту </a:t>
            </a:r>
          </a:p>
          <a:p>
            <a:endParaRPr lang="uk-UA" dirty="0"/>
          </a:p>
          <a:p>
            <a:endParaRPr lang="uk-UA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4" t="-1" r="65264" b="66917"/>
          <a:stretch/>
        </p:blipFill>
        <p:spPr bwMode="auto">
          <a:xfrm>
            <a:off x="3347864" y="4026930"/>
            <a:ext cx="2517206" cy="17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96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363272" cy="5433467"/>
          </a:xfrm>
        </p:spPr>
        <p:txBody>
          <a:bodyPr/>
          <a:lstStyle/>
          <a:p>
            <a:pPr marL="0" indent="0">
              <a:buNone/>
            </a:pPr>
            <a:r>
              <a:rPr lang="uk-UA" sz="3200" dirty="0" smtClean="0"/>
              <a:t>На відміну від сульфатної чи нітратної карбонатна кислота слабка і нестійка, існує лише в розбавленому розчині, виділити з якого її неможливо, тому що при нагріванні кислота розкладається на воду й вуглекислий газ.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r="15764" b="58233"/>
          <a:stretch/>
        </p:blipFill>
        <p:spPr bwMode="auto">
          <a:xfrm>
            <a:off x="1907704" y="4077637"/>
            <a:ext cx="5097183" cy="165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16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843808" y="3212976"/>
            <a:ext cx="3672408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99792" y="2348880"/>
            <a:ext cx="3960440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Хімічні властивості карбонатної кислоти і карбонатів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1" dirty="0" smtClean="0"/>
                  <a:t>1. </a:t>
                </a:r>
                <a:r>
                  <a:rPr lang="uk-UA" b="1" dirty="0" smtClean="0"/>
                  <a:t>Електролітична дисоціація.</a:t>
                </a:r>
                <a:endParaRPr lang="en-US" b="1" dirty="0" smtClean="0"/>
              </a:p>
              <a:p>
                <a:endParaRPr lang="en-US" b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𝑯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uk-UA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𝑪𝑶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uk-UA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uk-UA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↔</m:t>
                      </m:r>
                      <m:sSup>
                        <m:sSupPr>
                          <m:ctrlPr>
                            <a:rPr lang="uk-UA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𝑯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+ </m:t>
                          </m:r>
                        </m:sup>
                      </m:sSup>
                      <m:sSubSup>
                        <m:sSubSupPr>
                          <m:ctrlPr>
                            <a:rPr lang="uk-UA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uk-UA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𝑯𝑪</m:t>
                          </m:r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𝑶</m:t>
                          </m:r>
                        </m:e>
                        <m:sub/>
                        <m:sup>
                          <m:eqArr>
                            <m:eqArrPr>
                              <m:ctrlP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</m:e>
                            <m:e>
                              <m: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eqArr>
                        </m:sup>
                      </m:sSubSup>
                    </m:oMath>
                  </m:oMathPara>
                </a14:m>
                <a:endParaRPr lang="uk-UA" b="1" dirty="0" smtClean="0"/>
              </a:p>
              <a:p>
                <a:pPr marL="0" indent="0">
                  <a:buNone/>
                </a:pPr>
                <a:endParaRPr lang="uk-U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uk-UA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𝑯𝑪𝑶</m:t>
                          </m:r>
                        </m:e>
                        <m:sub/>
                        <m:sup>
                          <m:eqArr>
                            <m:eqArrPr>
                              <m:ctrlP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</m:e>
                            <m:e>
                              <m: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  <m: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sup>
                      </m:sSubSup>
                      <m:r>
                        <a:rPr lang="uk-UA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r>
                        <a:rPr lang="uk-UA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↔</m:t>
                      </m:r>
                      <m:sSup>
                        <m:sSupPr>
                          <m:ctrlPr>
                            <a:rPr lang="uk-UA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𝑯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+ </m:t>
                          </m:r>
                        </m:sup>
                      </m:sSup>
                      <m:sSubSup>
                        <m:sSubSupPr>
                          <m:ctrlPr>
                            <a:rPr lang="uk-UA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uk-UA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𝑪𝑶</m:t>
                          </m:r>
                        </m:e>
                        <m:sub/>
                        <m:sup>
                          <m:eqArr>
                            <m:eqArrPr>
                              <m:ctrlP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</m:e>
                            <m:e>
                              <m:r>
                                <a:rPr lang="en-US" b="1" i="1" smtClean="0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𝟑</m:t>
                              </m:r>
                            </m:e>
                          </m:eqArr>
                        </m:sup>
                      </m:sSubSup>
                    </m:oMath>
                  </m:oMathPara>
                </a14:m>
                <a:r>
                  <a:rPr lang="uk-UA" b="0" dirty="0" smtClean="0"/>
                  <a:t/>
                </a:r>
                <a:br>
                  <a:rPr lang="uk-UA" b="0" dirty="0" smtClean="0"/>
                </a:br>
                <a:endParaRPr lang="uk-UA" dirty="0"/>
              </a:p>
              <a:p>
                <a:endParaRPr lang="uk-UA" dirty="0" smtClean="0"/>
              </a:p>
              <a:p>
                <a:pPr marL="0" indent="0">
                  <a:buNone/>
                </a:pPr>
                <a:r>
                  <a:rPr lang="uk-UA" dirty="0" smtClean="0"/>
                  <a:t>Відповідно до цього двохосновна карбонатна кислота утворює кислі солі – </a:t>
                </a:r>
                <a:r>
                  <a:rPr lang="uk-UA" i="1" dirty="0" err="1" smtClean="0"/>
                  <a:t>гідрогенкарбонати</a:t>
                </a:r>
                <a:r>
                  <a:rPr lang="uk-UA" dirty="0" smtClean="0"/>
                  <a:t> та середні – </a:t>
                </a:r>
                <a:r>
                  <a:rPr lang="uk-UA" i="1" dirty="0" smtClean="0"/>
                  <a:t>карбонати.</a:t>
                </a:r>
                <a:endParaRPr lang="ru-RU" i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87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404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23728" y="2708920"/>
            <a:ext cx="4968552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Хімічні властивості карбонатної кислоти і карбонатів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00200"/>
                <a:ext cx="8640960" cy="4525963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n-US" b="1" dirty="0" smtClean="0"/>
                  <a:t>2.</a:t>
                </a:r>
                <a:r>
                  <a:rPr lang="uk-UA" b="1" dirty="0" smtClean="0"/>
                  <a:t>Взаємодія солей карбонатної кислоти </a:t>
                </a:r>
              </a:p>
              <a:p>
                <a:pPr marL="0" indent="0" algn="ctr">
                  <a:buNone/>
                </a:pPr>
                <a:r>
                  <a:rPr lang="uk-UA" b="1" dirty="0" smtClean="0"/>
                  <a:t>з кислотами.</a:t>
                </a:r>
                <a:endParaRPr lang="en-US" b="1" dirty="0" smtClean="0"/>
              </a:p>
              <a:p>
                <a:pPr marL="0" indent="0" algn="ctr">
                  <a:buNone/>
                </a:pPr>
                <a:endParaRPr lang="ru-RU" b="1" i="1" dirty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𝑵𝒂𝑯𝑪𝑶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m:rPr>
                        <m:nor/>
                      </m:rPr>
                      <a:rPr lang="en-US" b="1" i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𝑪𝑯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i="1" dirty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COOH</a:t>
                </a:r>
                <a:r>
                  <a:rPr lang="en-US" b="1" i="1" dirty="0" smtClean="0">
                    <a:solidFill>
                      <a:schemeClr val="tx2">
                        <a:lumMod val="75000"/>
                      </a:schemeClr>
                    </a:solidFill>
                  </a:rPr>
                  <a:t>  </a:t>
                </a:r>
                <a:r>
                  <a:rPr lang="en-US" b="1" i="1" dirty="0" smtClean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=</a:t>
                </a:r>
              </a:p>
              <a:p>
                <a:pPr marL="0" indent="0" algn="ctr">
                  <a:buNone/>
                </a:pPr>
                <a:r>
                  <a:rPr lang="en-US" b="1" i="1" dirty="0" smtClean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𝑪𝑯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b="1" i="1" dirty="0" err="1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COONa</a:t>
                </a:r>
                <a:r>
                  <a:rPr lang="en-US" b="1" i="1" dirty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 </a:t>
                </a:r>
                <a:r>
                  <a:rPr lang="en-US" b="1" i="1" dirty="0" smtClean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𝑶</m:t>
                    </m:r>
                  </m:oMath>
                </a14:m>
                <a:r>
                  <a:rPr lang="en-US" b="1" i="1" dirty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+</a:t>
                </a:r>
                <a:r>
                  <a:rPr lang="en-US" b="1" i="1" dirty="0" smtClean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𝑪𝑶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en-US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↑</m:t>
                    </m:r>
                  </m:oMath>
                </a14:m>
                <a:endParaRPr lang="en-US" b="1" i="1" dirty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  <a:p>
                <a:pPr marL="0" indent="0" algn="ctr">
                  <a:buNone/>
                </a:pPr>
                <a:endParaRPr lang="uk-UA" b="1" i="1" dirty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  <a:p>
                <a:pPr marL="0" indent="0" algn="ctr">
                  <a:buNone/>
                </a:pPr>
                <a:endParaRPr lang="uk-UA" dirty="0" smtClean="0"/>
              </a:p>
              <a:p>
                <a:pPr marL="0" indent="0" algn="ctr">
                  <a:buNone/>
                </a:pPr>
                <a:endParaRPr lang="uk-UA" dirty="0"/>
              </a:p>
              <a:p>
                <a:pPr marL="0" indent="0" algn="ctr">
                  <a:buNone/>
                </a:pPr>
                <a:r>
                  <a:rPr lang="uk-UA" dirty="0" smtClean="0"/>
                  <a:t>Реакція супроводжується виділенням вуглекислотного газу. </a:t>
                </a:r>
              </a:p>
              <a:p>
                <a:pPr marL="0" indent="0" algn="just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200"/>
                <a:ext cx="8640960" cy="4525963"/>
              </a:xfrm>
              <a:blipFill rotWithShape="1">
                <a:blip r:embed="rId2"/>
                <a:stretch>
                  <a:fillRect l="-776" t="-943" r="-17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418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67744" y="4725144"/>
            <a:ext cx="4824536" cy="12241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260648"/>
                <a:ext cx="8229600" cy="6192688"/>
              </a:xfrm>
            </p:spPr>
            <p:txBody>
              <a:bodyPr>
                <a:normAutofit/>
              </a:bodyPr>
              <a:lstStyle/>
              <a:p>
                <a:r>
                  <a:rPr lang="uk-UA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Взаємодію карбонатів з кислотами застосовують у хімічних пінних вогнегасниках.</a:t>
                </a:r>
              </a:p>
              <a:p>
                <a:pPr marL="0" indent="0">
                  <a:buNone/>
                </a:pPr>
                <a:endParaRPr lang="uk-UA" b="1" dirty="0" smtClean="0"/>
              </a:p>
              <a:p>
                <a:pPr marL="0" indent="0" algn="just">
                  <a:buNone/>
                </a:pPr>
                <a:r>
                  <a:rPr lang="uk-UA" sz="2800" dirty="0" smtClean="0"/>
                  <a:t>Принцип </a:t>
                </a:r>
                <a:r>
                  <a:rPr lang="ru-RU" sz="2800" dirty="0" smtClean="0"/>
                  <a:t>д</a:t>
                </a:r>
                <a:r>
                  <a:rPr lang="uk-UA" sz="2800" dirty="0" err="1" smtClean="0"/>
                  <a:t>ії</a:t>
                </a:r>
                <a:r>
                  <a:rPr lang="uk-UA" sz="2800" dirty="0" smtClean="0"/>
                  <a:t> полягає в тому, що внаслідок взаємодії карбонату із сильною кислотою утворюється нестійка карбонатна кислота, яка відразу розкладається на вуглекислий газ та воду. Обидві ці речовини не горять, тому їх використовують у пожежогасінні.</a:t>
                </a:r>
              </a:p>
              <a:p>
                <a:pPr marL="0" indent="0" algn="just">
                  <a:buNone/>
                </a:pPr>
                <a:endParaRPr lang="uk-UA" dirty="0"/>
              </a:p>
              <a:p>
                <a:pPr marL="0" indent="0" algn="just">
                  <a:buNone/>
                </a:pPr>
                <a:endParaRPr lang="uk-UA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𝑵𝒂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𝑪𝑶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n-US" b="1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𝑯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𝑺𝑶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𝟒</m:t>
                          </m:r>
                        </m:sub>
                      </m:sSub>
                      <m:r>
                        <a:rPr lang="en-US" b="1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b="1" i="1" dirty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𝑵𝒂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𝑺𝑶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𝟒</m:t>
                          </m:r>
                        </m:sub>
                      </m:sSub>
                      <m:r>
                        <a:rPr lang="en-US" b="1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𝑪𝑶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b="1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↑+ 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𝑯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b="1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𝑶</m:t>
                      </m:r>
                    </m:oMath>
                  </m:oMathPara>
                </a14:m>
                <a:endParaRPr lang="en-US" b="1" i="1" dirty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uk-UA" dirty="0" smtClean="0"/>
              </a:p>
              <a:p>
                <a:endParaRPr lang="uk-UA" dirty="0"/>
              </a:p>
              <a:p>
                <a:endParaRPr lang="uk-UA" dirty="0" smtClean="0"/>
              </a:p>
              <a:p>
                <a:endParaRPr lang="uk-UA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260648"/>
                <a:ext cx="8229600" cy="6192688"/>
              </a:xfrm>
              <a:blipFill rotWithShape="1">
                <a:blip r:embed="rId2"/>
                <a:stretch>
                  <a:fillRect l="-1556" t="-689" r="-14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952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63688" y="4869160"/>
            <a:ext cx="6048672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620688"/>
                <a:ext cx="8363272" cy="5505475"/>
              </a:xfrm>
            </p:spPr>
            <p:txBody>
              <a:bodyPr>
                <a:normAutofit/>
              </a:bodyPr>
              <a:lstStyle/>
              <a:p>
                <a:r>
                  <a:rPr lang="uk-UA" b="1" dirty="0" smtClean="0"/>
                  <a:t>Якісною реакцією на солі карбонатної кислоти (карбонат-аніони) є взаємодія з розчинами кислот.</a:t>
                </a:r>
                <a:endParaRPr lang="en-US" b="1" dirty="0" smtClean="0"/>
              </a:p>
              <a:p>
                <a:pPr marL="0" indent="0" algn="just">
                  <a:buNone/>
                </a:pPr>
                <a:r>
                  <a:rPr lang="uk-UA" b="1" dirty="0" smtClean="0"/>
                  <a:t> </a:t>
                </a:r>
                <a:r>
                  <a:rPr lang="uk-UA" dirty="0" smtClean="0"/>
                  <a:t>Реакція супроводжується виділенням вуглекислотного газу, який  виявляють за допомогою запаленого сірника або вапняної води.  </a:t>
                </a:r>
              </a:p>
              <a:p>
                <a:pPr marL="0" indent="0">
                  <a:buNone/>
                </a:pPr>
                <a:r>
                  <a:rPr lang="uk-UA" dirty="0" smtClean="0"/>
                  <a:t>Скорочене </a:t>
                </a:r>
                <a:r>
                  <a:rPr lang="uk-UA" dirty="0" err="1" smtClean="0"/>
                  <a:t>йонне</a:t>
                </a:r>
                <a:r>
                  <a:rPr lang="uk-UA" dirty="0" smtClean="0"/>
                  <a:t> рівняння якісної реакції таке:</a:t>
                </a:r>
              </a:p>
              <a:p>
                <a:pPr marL="0" indent="0">
                  <a:buNone/>
                </a:pPr>
                <a:endParaRPr lang="uk-UA" dirty="0"/>
              </a:p>
              <a:p>
                <a:pPr marL="0" indent="0">
                  <a:buNone/>
                </a:pPr>
                <a:endParaRPr lang="uk-UA" dirty="0" smtClean="0"/>
              </a:p>
              <a:p>
                <a:pPr marL="0" indent="0">
                  <a:buNone/>
                </a:pPr>
                <a:endParaRPr lang="uk-UA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b="1" i="1" dirty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𝑯</m:t>
                        </m:r>
                      </m:e>
                      <m:sup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b="1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𝑪𝑶</m:t>
                        </m:r>
                      </m:e>
                      <m:sub/>
                      <m:sup>
                        <m:eqArr>
                          <m:eqArrPr>
                            <m:ctrlPr>
                              <a:rPr lang="en-US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  <m:r>
                              <a:rPr lang="en-US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</m:e>
                          <m:e>
                            <m:r>
                              <a:rPr lang="en-US" b="1" i="1">
                                <a:solidFill>
                                  <a:schemeClr val="tx2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𝟑</m:t>
                            </m:r>
                          </m:e>
                        </m:eqArr>
                      </m:sup>
                    </m:sSubSup>
                    <m:r>
                      <a:rPr lang="en-US" b="1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𝑶</m:t>
                    </m:r>
                    <m:r>
                      <a:rPr lang="en-US" b="1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𝑪𝑶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↑</m:t>
                    </m:r>
                  </m:oMath>
                </a14:m>
                <a:endParaRPr lang="ru-RU" b="1" i="1" dirty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620688"/>
                <a:ext cx="8363272" cy="5505475"/>
              </a:xfrm>
              <a:blipFill rotWithShape="1">
                <a:blip r:embed="rId2"/>
                <a:stretch>
                  <a:fillRect l="-1166" t="-775" r="-10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515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187624" y="3789040"/>
            <a:ext cx="6696744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51720" y="3284984"/>
            <a:ext cx="4968552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Хімічні властивості карбонатної кислоти і карбонатів </a:t>
            </a:r>
            <a:br>
              <a:rPr lang="uk-UA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en-US" sz="27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</a:t>
            </a:r>
            <a:r>
              <a:rPr lang="uk-UA" sz="27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Розкладання солей карбонатної кислоти при нагріванні.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988840"/>
                <a:ext cx="822960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uk-UA" dirty="0" smtClean="0"/>
              </a:p>
              <a:p>
                <a:pPr marL="0" indent="0">
                  <a:buNone/>
                </a:pPr>
                <a:endParaRPr lang="uk-UA" dirty="0"/>
              </a:p>
              <a:p>
                <a:pPr marL="0" indent="0" algn="ctr">
                  <a:buNone/>
                </a:pPr>
                <a:endParaRPr lang="ru-RU" b="1" i="1" dirty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𝑪𝒂𝑪𝑶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b>
                      <m:sup/>
                    </m:sSubSup>
                    <m:sSup>
                      <m:sSupPr>
                        <m:ctrlP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=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𝒕</m:t>
                        </m:r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b="1" i="1" dirty="0" smtClean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 </a:t>
                </a:r>
                <a:r>
                  <a:rPr lang="en-US" b="1" i="1" dirty="0" err="1" smtClean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CaO</a:t>
                </a:r>
                <a:r>
                  <a:rPr lang="en-US" b="1" i="1" dirty="0" smtClean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 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𝑪𝑶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en-US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↑</m:t>
                    </m:r>
                  </m:oMath>
                </a14:m>
                <a:endParaRPr lang="en-US" b="1" i="1" dirty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en-US" b="1" i="1" dirty="0" smtClean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2NaHC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𝑶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p>
                      <m:sSupPr>
                        <m:ctrlP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=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𝒕</m:t>
                        </m:r>
                        <m: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b="1" i="1" dirty="0" smtClean="0">
                    <a:solidFill>
                      <a:schemeClr val="tx2">
                        <a:lumMod val="75000"/>
                      </a:schemeClr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𝑵𝒂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𝑪𝑶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m:rPr>
                        <m:nor/>
                      </m:rPr>
                      <a:rPr lang="en-US" b="1" i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en-US" b="1" i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𝑯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m:rPr>
                        <m:nor/>
                      </m:rPr>
                      <a:rPr lang="en-US" b="1" i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O</m:t>
                    </m:r>
                    <m:r>
                      <m:rPr>
                        <m:nor/>
                      </m:rPr>
                      <a:rPr lang="en-US" b="1" i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𝑪𝑶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b="1" i="1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en-US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↑</m:t>
                    </m:r>
                  </m:oMath>
                </a14:m>
                <a:endParaRPr lang="en-US" b="1" i="1" dirty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:endParaRPr lang="en-US" b="1" i="1" dirty="0" smtClean="0">
                  <a:solidFill>
                    <a:schemeClr val="tx2">
                      <a:lumMod val="75000"/>
                    </a:schemeClr>
                  </a:solidFill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uk-UA" dirty="0" smtClean="0"/>
                  <a:t>Першу реакцію застосовують у промисловості для добування кальцій оксиду (негашеного вапна) </a:t>
                </a:r>
                <a:r>
                  <a:rPr lang="uk-UA" dirty="0" err="1" smtClean="0"/>
                  <a:t>СаО</a:t>
                </a:r>
                <a:r>
                  <a:rPr lang="uk-UA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988840"/>
                <a:ext cx="8229600" cy="4525963"/>
              </a:xfrm>
              <a:blipFill rotWithShape="1">
                <a:blip r:embed="rId2"/>
                <a:stretch>
                  <a:fillRect l="-11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211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/>
          <p:cNvSpPr/>
          <p:nvPr/>
        </p:nvSpPr>
        <p:spPr>
          <a:xfrm>
            <a:off x="3743908" y="1628800"/>
            <a:ext cx="1448099" cy="5400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Поширення солей карбонатної кислоти в природі.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𝑪𝒂</m:t>
                          </m:r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𝑪𝑶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n-US" b="0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en-US" b="0" dirty="0" smtClean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 стрелкой 4"/>
          <p:cNvCxnSpPr/>
          <p:nvPr/>
        </p:nvCxnSpPr>
        <p:spPr>
          <a:xfrm>
            <a:off x="5192007" y="2003660"/>
            <a:ext cx="864096" cy="365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563888" y="2097357"/>
            <a:ext cx="360040" cy="683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932040" y="2168859"/>
            <a:ext cx="288032" cy="611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023828" y="1946472"/>
            <a:ext cx="720080" cy="114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1259632" y="1772816"/>
            <a:ext cx="1656184" cy="70182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КРЕЙДА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55776" y="2812114"/>
            <a:ext cx="1656184" cy="70182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МАРМУР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475553" y="2812114"/>
            <a:ext cx="1656184" cy="70182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ВАПНЯКИ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28184" y="1801014"/>
            <a:ext cx="1656184" cy="70182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РАКУШНЯК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644008" y="3842251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Металург</a:t>
            </a:r>
            <a:r>
              <a:rPr lang="uk-UA" dirty="0" err="1" smtClean="0"/>
              <a:t>ія</a:t>
            </a:r>
            <a:r>
              <a:rPr lang="uk-UA" dirty="0" smtClean="0"/>
              <a:t>, скло, цемент, вапно.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51521" y="2812114"/>
            <a:ext cx="1829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Паперова і гумова промисловість, наповнювач,</a:t>
            </a:r>
          </a:p>
          <a:p>
            <a:pPr algn="ctr"/>
            <a:r>
              <a:rPr lang="uk-UA" dirty="0" smtClean="0"/>
              <a:t> у будівництві.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267745" y="388730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Облицювальний матеріал,</a:t>
            </a:r>
          </a:p>
          <a:p>
            <a:pPr algn="ctr"/>
            <a:r>
              <a:rPr lang="uk-UA" dirty="0" smtClean="0"/>
              <a:t>скульптури</a:t>
            </a:r>
            <a:endParaRPr lang="ru-RU" dirty="0"/>
          </a:p>
        </p:txBody>
      </p:sp>
      <p:cxnSp>
        <p:nvCxnSpPr>
          <p:cNvPr id="27" name="Прямая со стрелкой 26"/>
          <p:cNvCxnSpPr>
            <a:endCxn id="24" idx="0"/>
          </p:cNvCxnSpPr>
          <p:nvPr/>
        </p:nvCxnSpPr>
        <p:spPr>
          <a:xfrm flipH="1">
            <a:off x="1166233" y="2502838"/>
            <a:ext cx="771496" cy="3092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3176228" y="3513938"/>
            <a:ext cx="567680" cy="373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23" idx="0"/>
          </p:cNvCxnSpPr>
          <p:nvPr/>
        </p:nvCxnSpPr>
        <p:spPr>
          <a:xfrm>
            <a:off x="4932040" y="3513938"/>
            <a:ext cx="504056" cy="328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899592" y="5229200"/>
            <a:ext cx="227663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663872" y="5301208"/>
            <a:ext cx="2276280" cy="8366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732240" y="5301208"/>
            <a:ext cx="2232248" cy="8366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1366971" y="5466419"/>
                <a:ext cx="10081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𝑴𝒈𝑪𝑶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971" y="5466419"/>
                <a:ext cx="1008112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4217" r="-19880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4211960" y="5466419"/>
                <a:ext cx="98004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𝑭𝒆𝑪𝑶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5466419"/>
                <a:ext cx="980047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863" r="-9938" b="-5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6861154" y="5511016"/>
                <a:ext cx="8280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𝑪𝒖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ru-RU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𝑶𝑯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ru-RU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𝑪𝑶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1154" y="5511016"/>
                <a:ext cx="828092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2222" r="-157037" b="-19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604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320</TotalTime>
  <Words>549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Ясность</vt:lpstr>
      <vt:lpstr>Карбонатна кислота.</vt:lpstr>
      <vt:lpstr>Презентация PowerPoint</vt:lpstr>
      <vt:lpstr>Презентация PowerPoint</vt:lpstr>
      <vt:lpstr>Хімічні властивості карбонатної кислоти і карбонатів </vt:lpstr>
      <vt:lpstr>Хімічні властивості карбонатної кислоти і карбонатів </vt:lpstr>
      <vt:lpstr>Презентация PowerPoint</vt:lpstr>
      <vt:lpstr>Презентация PowerPoint</vt:lpstr>
      <vt:lpstr>   Хімічні властивості карбонатної кислоти і карбонатів   3.Розкладання солей карбонатної кислоти при нагріванні. </vt:lpstr>
      <vt:lpstr>Поширення солей карбонатної кислоти в природі.</vt:lpstr>
      <vt:lpstr> Поширення солей карбонатної кислоти в природі. </vt:lpstr>
      <vt:lpstr>Поширення солей карбонатної кислоти в природі.</vt:lpstr>
      <vt:lpstr>Серед карбонатів найбільше використовують вапняк.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Карбонатна кислота.</dc:title>
  <dc:creator>voronkova</dc:creator>
  <cp:lastModifiedBy>voronkova</cp:lastModifiedBy>
  <cp:revision>21</cp:revision>
  <dcterms:created xsi:type="dcterms:W3CDTF">2012-12-20T20:44:12Z</dcterms:created>
  <dcterms:modified xsi:type="dcterms:W3CDTF">2012-12-21T02:04:55Z</dcterms:modified>
</cp:coreProperties>
</file>