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65" r:id="rId4"/>
    <p:sldId id="258" r:id="rId5"/>
    <p:sldId id="262" r:id="rId6"/>
    <p:sldId id="259" r:id="rId7"/>
    <p:sldId id="260" r:id="rId8"/>
    <p:sldId id="261" r:id="rId9"/>
    <p:sldId id="264" r:id="rId10"/>
    <p:sldId id="267" r:id="rId11"/>
    <p:sldId id="272" r:id="rId12"/>
    <p:sldId id="273" r:id="rId13"/>
    <p:sldId id="274" r:id="rId14"/>
    <p:sldId id="275" r:id="rId15"/>
    <p:sldId id="279" r:id="rId16"/>
    <p:sldId id="280" r:id="rId17"/>
    <p:sldId id="283" r:id="rId18"/>
    <p:sldId id="282" r:id="rId19"/>
    <p:sldId id="281" r:id="rId20"/>
    <p:sldId id="287" r:id="rId21"/>
    <p:sldId id="290" r:id="rId22"/>
    <p:sldId id="289" r:id="rId23"/>
    <p:sldId id="291" r:id="rId24"/>
    <p:sldId id="292" r:id="rId25"/>
    <p:sldId id="293" r:id="rId26"/>
    <p:sldId id="268" r:id="rId27"/>
    <p:sldId id="270" r:id="rId28"/>
    <p:sldId id="296" r:id="rId29"/>
    <p:sldId id="294" r:id="rId30"/>
    <p:sldId id="295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EC26A-8902-480E-A8FE-CE484557C938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54D13-8872-4C66-9340-B10B780B9298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71897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4D13-8872-4C66-9340-B10B780B9298}" type="slidenum">
              <a:rPr lang="uk-UA" smtClean="0"/>
              <a:pPr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16387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710030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34819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0122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69144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50405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17655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387772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556227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42941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644170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66250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E70C9-C482-4F67-97A7-1102504CB72B}" type="datetimeFigureOut">
              <a:rPr lang="uk-UA" smtClean="0"/>
              <a:pPr/>
              <a:t>10.06.2016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DFB03-D5BA-445F-B119-B04174DB7BA5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41475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8dle.ru/uploads/posts/2010-05/1274414599_proect.jpg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eg"/><Relationship Id="rId7" Type="http://schemas.openxmlformats.org/officeDocument/2006/relationships/hyperlink" Target="http://vtk-od.ru/assets/templates/site/products/ruchnoj-instrument/plashki-metchiki-razmetochnyj-instrument-303/cirkul-razmetochnyj-l-120-mm-1111/foto1.jpeg" TargetMode="External"/><Relationship Id="rId2" Type="http://schemas.openxmlformats.org/officeDocument/2006/relationships/hyperlink" Target="http://t1.ftcdn.net/jpg/00/16/33/90/400_F_16339051_kB7pgawHVCHAL8F2rFgZP0HSUnZ2lOQL.jpg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556793"/>
          </a:xfrm>
        </p:spPr>
        <p:txBody>
          <a:bodyPr>
            <a:normAutofit/>
          </a:bodyPr>
          <a:lstStyle/>
          <a:p>
            <a:r>
              <a:rPr lang="uk-UA" sz="8000" b="1" dirty="0" smtClean="0"/>
              <a:t>Лінії креслення</a:t>
            </a:r>
            <a:endParaRPr lang="uk-UA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8136904" cy="1944216"/>
          </a:xfrm>
        </p:spPr>
        <p:txBody>
          <a:bodyPr>
            <a:noAutofit/>
          </a:bodyPr>
          <a:lstStyle/>
          <a:p>
            <a:r>
              <a:rPr lang="uk-UA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 з основних елементів </a:t>
            </a:r>
            <a:r>
              <a:rPr lang="uk-UA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удь якого зображення являються </a:t>
            </a:r>
          </a:p>
          <a:p>
            <a:r>
              <a:rPr lang="uk-UA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різноманітні лінії</a:t>
            </a:r>
          </a:p>
          <a:p>
            <a:endParaRPr lang="uk-UA" sz="4000" b="1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140968"/>
            <a:ext cx="6048672" cy="352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293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88640"/>
            <a:ext cx="2703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Суцільна тонка</a:t>
            </a:r>
            <a:endParaRPr lang="uk-UA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78092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Цією лінією показують уявну лінію переходу, а також позначають плоскі бічні поверхні геометричного тіла, в основі якого лежить квадрат </a:t>
            </a:r>
            <a:endParaRPr lang="uk-UA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73325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Суцільною тонкою лінією також позначають різьбу на кресленнях</a:t>
            </a:r>
            <a:endParaRPr lang="uk-UA" sz="2000" b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86190"/>
            <a:ext cx="42195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14356"/>
            <a:ext cx="63055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 l="64428" t="30737" r="7224" b="53827"/>
          <a:stretch>
            <a:fillRect/>
          </a:stretch>
        </p:blipFill>
        <p:spPr bwMode="auto">
          <a:xfrm>
            <a:off x="4857752" y="3786190"/>
            <a:ext cx="371477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357166"/>
            <a:ext cx="3223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Суцільна хвиляста</a:t>
            </a:r>
            <a:endParaRPr lang="ru-RU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571868" y="1000108"/>
            <a:ext cx="2360387" cy="45719"/>
          </a:xfrm>
          <a:custGeom>
            <a:avLst/>
            <a:gdLst>
              <a:gd name="connsiteX0" fmla="*/ 0 w 1084480"/>
              <a:gd name="connsiteY0" fmla="*/ 73936 h 83445"/>
              <a:gd name="connsiteX1" fmla="*/ 147782 w 1084480"/>
              <a:gd name="connsiteY1" fmla="*/ 45 h 83445"/>
              <a:gd name="connsiteX2" fmla="*/ 286327 w 1084480"/>
              <a:gd name="connsiteY2" fmla="*/ 83172 h 83445"/>
              <a:gd name="connsiteX3" fmla="*/ 434109 w 1084480"/>
              <a:gd name="connsiteY3" fmla="*/ 27754 h 83445"/>
              <a:gd name="connsiteX4" fmla="*/ 554182 w 1084480"/>
              <a:gd name="connsiteY4" fmla="*/ 55463 h 83445"/>
              <a:gd name="connsiteX5" fmla="*/ 692727 w 1084480"/>
              <a:gd name="connsiteY5" fmla="*/ 36991 h 83445"/>
              <a:gd name="connsiteX6" fmla="*/ 757382 w 1084480"/>
              <a:gd name="connsiteY6" fmla="*/ 18518 h 83445"/>
              <a:gd name="connsiteX7" fmla="*/ 803564 w 1084480"/>
              <a:gd name="connsiteY7" fmla="*/ 73936 h 83445"/>
              <a:gd name="connsiteX8" fmla="*/ 960582 w 1084480"/>
              <a:gd name="connsiteY8" fmla="*/ 36991 h 83445"/>
              <a:gd name="connsiteX9" fmla="*/ 979055 w 1084480"/>
              <a:gd name="connsiteY9" fmla="*/ 36991 h 83445"/>
              <a:gd name="connsiteX10" fmla="*/ 979055 w 1084480"/>
              <a:gd name="connsiteY10" fmla="*/ 36991 h 83445"/>
              <a:gd name="connsiteX11" fmla="*/ 1016000 w 1084480"/>
              <a:gd name="connsiteY11" fmla="*/ 36991 h 83445"/>
              <a:gd name="connsiteX12" fmla="*/ 1016000 w 1084480"/>
              <a:gd name="connsiteY12" fmla="*/ 36991 h 83445"/>
              <a:gd name="connsiteX13" fmla="*/ 1080655 w 1084480"/>
              <a:gd name="connsiteY13" fmla="*/ 27754 h 83445"/>
              <a:gd name="connsiteX14" fmla="*/ 1071418 w 1084480"/>
              <a:gd name="connsiteY14" fmla="*/ 27754 h 8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4480" h="83445">
                <a:moveTo>
                  <a:pt x="0" y="73936"/>
                </a:moveTo>
                <a:cubicBezTo>
                  <a:pt x="50030" y="36221"/>
                  <a:pt x="100061" y="-1494"/>
                  <a:pt x="147782" y="45"/>
                </a:cubicBezTo>
                <a:cubicBezTo>
                  <a:pt x="195503" y="1584"/>
                  <a:pt x="238606" y="78554"/>
                  <a:pt x="286327" y="83172"/>
                </a:cubicBezTo>
                <a:cubicBezTo>
                  <a:pt x="334048" y="87790"/>
                  <a:pt x="389467" y="32372"/>
                  <a:pt x="434109" y="27754"/>
                </a:cubicBezTo>
                <a:cubicBezTo>
                  <a:pt x="478751" y="23136"/>
                  <a:pt x="511079" y="53924"/>
                  <a:pt x="554182" y="55463"/>
                </a:cubicBezTo>
                <a:cubicBezTo>
                  <a:pt x="597285" y="57002"/>
                  <a:pt x="658860" y="43148"/>
                  <a:pt x="692727" y="36991"/>
                </a:cubicBezTo>
                <a:cubicBezTo>
                  <a:pt x="726594" y="30833"/>
                  <a:pt x="738909" y="12361"/>
                  <a:pt x="757382" y="18518"/>
                </a:cubicBezTo>
                <a:cubicBezTo>
                  <a:pt x="775855" y="24675"/>
                  <a:pt x="769697" y="70857"/>
                  <a:pt x="803564" y="73936"/>
                </a:cubicBezTo>
                <a:cubicBezTo>
                  <a:pt x="837431" y="77015"/>
                  <a:pt x="931334" y="43148"/>
                  <a:pt x="960582" y="36991"/>
                </a:cubicBezTo>
                <a:cubicBezTo>
                  <a:pt x="989830" y="30834"/>
                  <a:pt x="979055" y="36991"/>
                  <a:pt x="979055" y="36991"/>
                </a:cubicBezTo>
                <a:lnTo>
                  <a:pt x="979055" y="36991"/>
                </a:lnTo>
                <a:lnTo>
                  <a:pt x="1016000" y="36991"/>
                </a:lnTo>
                <a:lnTo>
                  <a:pt x="1016000" y="36991"/>
                </a:lnTo>
                <a:lnTo>
                  <a:pt x="1080655" y="27754"/>
                </a:lnTo>
                <a:cubicBezTo>
                  <a:pt x="1089891" y="26214"/>
                  <a:pt x="1080654" y="26984"/>
                  <a:pt x="1071418" y="27754"/>
                </a:cubicBezTo>
              </a:path>
            </a:pathLst>
          </a:cu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14298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Товщина суцільної хвилястої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/3 …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/2, від товщини суцільної товстої, застосовується для зображення обривів деталей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6000768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Суцільна хвиляста лінія виконується від руки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00438"/>
            <a:ext cx="5562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та для розмежування вигляду і розрізу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214554"/>
            <a:ext cx="35242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000240"/>
            <a:ext cx="16192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929066"/>
            <a:ext cx="54483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Прямая со стрелкой 14"/>
          <p:cNvCxnSpPr/>
          <p:nvPr/>
        </p:nvCxnSpPr>
        <p:spPr>
          <a:xfrm rot="5400000" flipH="1" flipV="1">
            <a:off x="5750727" y="2678901"/>
            <a:ext cx="642942" cy="57150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4429124" y="3286124"/>
            <a:ext cx="135732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429124" y="3000372"/>
            <a:ext cx="1571636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Лінія обриву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 flipV="1">
            <a:off x="2500298" y="2285992"/>
            <a:ext cx="642942" cy="50006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2428860" y="2285992"/>
            <a:ext cx="714380" cy="28575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143240" y="2285992"/>
            <a:ext cx="142876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214678" y="1928802"/>
            <a:ext cx="1571636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Лінія обриву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10800000" flipV="1">
            <a:off x="2714612" y="4572008"/>
            <a:ext cx="785818" cy="57150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500430" y="4572008"/>
            <a:ext cx="150019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357554" y="4071942"/>
            <a:ext cx="2286016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Лінія розмежування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вигляду та розрізу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42852"/>
            <a:ext cx="4224353" cy="122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071802" y="142852"/>
            <a:ext cx="1935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Штрихова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858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Застосовується для показу на зображеннях невидимих контурів предметів. Штрихи у лінії та проміжки між ними повинні бути приблизно одинакові по всій лінії у відповідних межах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428868"/>
            <a:ext cx="7150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Товщина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/3 …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/2, від товщини суцільної товстої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071810"/>
            <a:ext cx="48101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714356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Штрихова лінія на контурах зображень повинна починатись і закінчуватись тільки штрихами.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857628"/>
            <a:ext cx="435771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71678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3286116" y="142852"/>
            <a:ext cx="1935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Штрихова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44196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l="1357" t="16749" r="1357" b="16748"/>
          <a:stretch>
            <a:fillRect/>
          </a:stretch>
        </p:blipFill>
        <p:spPr bwMode="auto">
          <a:xfrm>
            <a:off x="1928794" y="214290"/>
            <a:ext cx="421484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857620" y="214290"/>
            <a:ext cx="3199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214422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Штрихпунктирна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призначена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показу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осьових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центрових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товщина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/3 …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 від товщини суцільної товстої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35782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Штрихпунктирні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починатись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закінчуватись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штрихами. Штрих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повинен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виступати за контур зображення на відстань 3—5 мм.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357430"/>
            <a:ext cx="40957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4"/>
          <a:srcRect l="9901" t="6198" r="989"/>
          <a:stretch>
            <a:fillRect/>
          </a:stretch>
        </p:blipFill>
        <p:spPr bwMode="auto">
          <a:xfrm rot="21136393">
            <a:off x="349964" y="3620392"/>
            <a:ext cx="18573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357430"/>
            <a:ext cx="38576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4929198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Перетин двох штрихів визначає центр фігури. Центрові лінії виводять за зображення на 3—5 мм.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14290"/>
            <a:ext cx="3199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785794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Центрові лінії проводять так, щоб вони обов’язково перетиналися між собою штрихами.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 l="1785" t="2602"/>
          <a:stretch>
            <a:fillRect/>
          </a:stretch>
        </p:blipFill>
        <p:spPr bwMode="auto">
          <a:xfrm>
            <a:off x="785786" y="2071678"/>
            <a:ext cx="2619384" cy="2495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071678"/>
            <a:ext cx="25527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357290" y="1714488"/>
            <a:ext cx="1293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Правильно</a:t>
            </a:r>
            <a:endParaRPr lang="uk-UA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1643050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правильно</a:t>
            </a:r>
            <a:endParaRPr lang="uk-UA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/>
          <a:srcRect l="3769"/>
          <a:stretch>
            <a:fillRect/>
          </a:stretch>
        </p:blipFill>
        <p:spPr bwMode="auto">
          <a:xfrm>
            <a:off x="3357554" y="1928802"/>
            <a:ext cx="182403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214290"/>
            <a:ext cx="2769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</a:t>
            </a:r>
            <a:endParaRPr lang="uk-UA" sz="2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8579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Якщо діаметр кола на кресленні менший 12 мм, центрові лінії проводять суцільними тонкими.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848" t="1716" b="5606"/>
          <a:stretch>
            <a:fillRect/>
          </a:stretch>
        </p:blipFill>
        <p:spPr bwMode="auto">
          <a:xfrm>
            <a:off x="500034" y="1643050"/>
            <a:ext cx="614366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500438"/>
            <a:ext cx="19526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57422" y="0"/>
            <a:ext cx="5120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потовщена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214554"/>
            <a:ext cx="692948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0" y="564357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Цією лінією позначають поверхні, що підлягають термообробці або покриттю.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/>
          <a:stretch>
            <a:fillRect/>
          </a:stretch>
        </p:blipFill>
        <p:spPr bwMode="auto">
          <a:xfrm>
            <a:off x="2857488" y="571480"/>
            <a:ext cx="385765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0" y="171448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Штрихпунктирна потовщена товщина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 … 2/3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0"/>
            <a:ext cx="5120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потовщена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7724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500063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Також вона використовується для зображення елементів, розташованих перед січною площиною ( накладена проекція )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0"/>
            <a:ext cx="611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з двома крапками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71480"/>
            <a:ext cx="37433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0" y="17144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Штрихпунктирна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двома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крапками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лінія, призначена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показу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ліній згину на розгортках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товщина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/3 …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 від товщини суцільної товстої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/>
          <a:srcRect l="15888" t="21436" r="71863" b="57128"/>
          <a:stretch>
            <a:fillRect/>
          </a:stretch>
        </p:blipFill>
        <p:spPr bwMode="auto">
          <a:xfrm>
            <a:off x="0" y="2714620"/>
            <a:ext cx="185735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 l="5263" b="5032"/>
          <a:stretch>
            <a:fillRect/>
          </a:stretch>
        </p:blipFill>
        <p:spPr bwMode="auto">
          <a:xfrm>
            <a:off x="5143504" y="3071810"/>
            <a:ext cx="400049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3"/>
          <a:srcRect l="35435" t="19700" r="47241" b="56122"/>
          <a:stretch>
            <a:fillRect/>
          </a:stretch>
        </p:blipFill>
        <p:spPr bwMode="auto">
          <a:xfrm>
            <a:off x="2000232" y="3286124"/>
            <a:ext cx="3071834" cy="318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5429256" y="3214686"/>
            <a:ext cx="18252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Розгортка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6192688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 всіх галузях промисловості та будівництва  зображення на  кресленнях виконують лініями різної товщини й начерку що робить креслення більш виразнішим і зрозумілішим для тих, хто ними користується.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Кожна лінія на кресленні має своє призначення.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Вони повинні бути однаковими для всіх зображень  на даному кресленні.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При виконанні технічних креслень найчастіше застосовують 8 типів ліній.</a:t>
            </a:r>
            <a:r>
              <a:rPr lang="uk-UA" b="1" i="1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643998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-2999634" y="3429000"/>
            <a:ext cx="6428626" cy="79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14282" y="6643710"/>
            <a:ext cx="8715436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5679289" y="3393281"/>
            <a:ext cx="6429420" cy="714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342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 l="34175" t="53072" r="46808" b="22750"/>
          <a:stretch>
            <a:fillRect/>
          </a:stretch>
        </p:blipFill>
        <p:spPr bwMode="auto">
          <a:xfrm>
            <a:off x="2500298" y="3643314"/>
            <a:ext cx="264320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643042" y="0"/>
            <a:ext cx="611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з двома крапками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4291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 розгортки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4461" t="50212" r="71078" b="23678"/>
          <a:stretch>
            <a:fillRect/>
          </a:stretch>
        </p:blipFill>
        <p:spPr bwMode="auto">
          <a:xfrm>
            <a:off x="428596" y="1428736"/>
            <a:ext cx="25003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/>
          <a:stretch>
            <a:fillRect/>
          </a:stretch>
        </p:blipFill>
        <p:spPr bwMode="auto">
          <a:xfrm>
            <a:off x="4929190" y="1643050"/>
            <a:ext cx="400049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786314" y="1214422"/>
            <a:ext cx="18252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Розгортка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0"/>
            <a:ext cx="611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з двома крапками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4291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 розгортки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457203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429388" y="164305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Виріб</a:t>
            </a:r>
            <a:endParaRPr lang="ru-RU" sz="320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71744"/>
            <a:ext cx="3590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0"/>
            <a:ext cx="611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з двома крапками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4291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Лінії розгортки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71438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571501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Цією лінією також зображують розгортку поєднану з виглядом. </a:t>
            </a:r>
            <a:endParaRPr lang="ru-RU" sz="2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 l="5334" t="4155" r="3982" b="6421"/>
          <a:stretch>
            <a:fillRect/>
          </a:stretch>
        </p:blipFill>
        <p:spPr bwMode="auto">
          <a:xfrm>
            <a:off x="3214678" y="3429000"/>
            <a:ext cx="51435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46" y="0"/>
            <a:ext cx="607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Штрихпунктирна з двома крапками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0004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Щоб з'ясувати принципи роботи або особливості установлення виробу, його рухомі частини на складальному кресленні зображають у крайньому або проміжному положенні. Зображення крайнього чи проміжного положення виконують штрихпунктирною з двома крапками тонкою лінією.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64357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 разі потреби крайні проміжні положення рухомої частини виробу супроводжуються необхідними написами. </a:t>
            </a:r>
            <a:endParaRPr lang="ru-RU" sz="2400" dirty="0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/>
          <a:srcRect r="2416"/>
          <a:stretch>
            <a:fillRect/>
          </a:stretch>
        </p:blipFill>
        <p:spPr bwMode="auto">
          <a:xfrm>
            <a:off x="4000496" y="2500306"/>
            <a:ext cx="464347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t="2959"/>
          <a:stretch>
            <a:fillRect/>
          </a:stretch>
        </p:blipFill>
        <p:spPr bwMode="auto">
          <a:xfrm>
            <a:off x="285720" y="1928802"/>
            <a:ext cx="3271845" cy="234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142852"/>
            <a:ext cx="2048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Розімкнута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642918"/>
            <a:ext cx="32766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7158" y="157161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Розімкнена лінія застосовується лише для позначення положення січної площини при перерізах та розрізах. Товщина лінії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… 1,5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786059"/>
            <a:ext cx="5386397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7" y="4572008"/>
            <a:ext cx="4000528" cy="201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286124"/>
            <a:ext cx="2571768" cy="283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 l="2064" t="413"/>
          <a:stretch>
            <a:fillRect/>
          </a:stretch>
        </p:blipFill>
        <p:spPr bwMode="auto">
          <a:xfrm>
            <a:off x="3000364" y="928670"/>
            <a:ext cx="450059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2928926" cy="246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68" y="142852"/>
            <a:ext cx="2048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Розімкнута</a:t>
            </a:r>
            <a:endParaRPr lang="uk-U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1480" t="6801" b="2015"/>
          <a:stretch>
            <a:fillRect/>
          </a:stretch>
        </p:blipFill>
        <p:spPr bwMode="auto">
          <a:xfrm>
            <a:off x="5786446" y="3071810"/>
            <a:ext cx="31432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0174"/>
            <a:ext cx="45720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643446"/>
            <a:ext cx="3019425" cy="1800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02" y="642918"/>
            <a:ext cx="8643998" cy="75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Запишіть найменування ліній в залежності від їх 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основного призначення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14290"/>
            <a:ext cx="3567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2357430"/>
          <a:ext cx="4114800" cy="3645408"/>
        </p:xfrm>
        <a:graphic>
          <a:graphicData uri="http://schemas.openxmlformats.org/drawingml/2006/table">
            <a:tbl>
              <a:tblPr/>
              <a:tblGrid>
                <a:gridCol w="537845"/>
                <a:gridCol w="3576955"/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№п/п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Найменування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571744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Приклади розташування групи ліній на форматі</a:t>
            </a:r>
            <a:endParaRPr lang="uk-UA" b="1" i="1" u="sng" dirty="0">
              <a:solidFill>
                <a:srgbClr val="7030A0"/>
              </a:solidFill>
            </a:endParaRPr>
          </a:p>
        </p:txBody>
      </p:sp>
      <p:pic>
        <p:nvPicPr>
          <p:cNvPr id="3" name="Picture 6" descr="G:\2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29718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G:\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428604"/>
            <a:ext cx="27178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G:\3.tif"/>
          <p:cNvPicPr>
            <a:picLocks noChangeAspect="1" noChangeArrowheads="1"/>
          </p:cNvPicPr>
          <p:nvPr/>
        </p:nvPicPr>
        <p:blipFill>
          <a:blip r:embed="rId4"/>
          <a:srcRect l="2660"/>
          <a:stretch>
            <a:fillRect/>
          </a:stretch>
        </p:blipFill>
        <p:spPr bwMode="auto">
          <a:xfrm>
            <a:off x="6000760" y="428604"/>
            <a:ext cx="281781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G:\5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357562"/>
            <a:ext cx="214314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G:\6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3357562"/>
            <a:ext cx="214314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G:\4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3857628"/>
            <a:ext cx="30130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142984"/>
            <a:ext cx="878687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Розділ 1.2. Лінії креслення: сторінка 7 … 10 Підручник Креслення 8 – 9 класи Сидоренко В. К.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Виконайте вправу на проведення різних типів ліній у квадраті із стороною 120 мм (рис. 6). Відстань між лініями 10 мм.</a:t>
            </a:r>
          </a:p>
          <a:p>
            <a:pPr marL="342900" indent="-342900"/>
            <a:endParaRPr lang="uk-U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04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ГРАФІЧНА РОБОТА № 1   </a:t>
            </a:r>
            <a:r>
              <a:rPr lang="ru-RU" sz="2800" b="1" dirty="0" smtClean="0">
                <a:solidFill>
                  <a:srgbClr val="C00000"/>
                </a:solidFill>
              </a:rPr>
              <a:t>«ЛІНІЇ  КРЕСЛЕННЯ»</a:t>
            </a:r>
          </a:p>
          <a:p>
            <a:pPr>
              <a:spcBef>
                <a:spcPct val="50000"/>
              </a:spcBef>
            </a:pPr>
            <a:r>
              <a:rPr lang="uk-UA" sz="2800" b="1" dirty="0" smtClean="0"/>
              <a:t>Варіант</a:t>
            </a:r>
            <a:r>
              <a:rPr lang="ru-RU" sz="2800" b="1" dirty="0" smtClean="0"/>
              <a:t> 1. ГОРИЗОНТАЛЬНЕ РОЗТАШУВАННЯ ФОРМАТУ</a:t>
            </a:r>
          </a:p>
          <a:p>
            <a:pPr>
              <a:spcBef>
                <a:spcPct val="50000"/>
              </a:spcBef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984592" y="1050890"/>
            <a:ext cx="7730811" cy="538295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4714876" y="5857892"/>
            <a:ext cx="4003682" cy="574924"/>
            <a:chOff x="968" y="1672"/>
            <a:chExt cx="4056" cy="616"/>
          </a:xfrm>
        </p:grpSpPr>
        <p:pic>
          <p:nvPicPr>
            <p:cNvPr id="9" name="Picture 25"/>
            <p:cNvPicPr>
              <a:picLocks noChangeAspect="1" noChangeArrowheads="1"/>
            </p:cNvPicPr>
            <p:nvPr/>
          </p:nvPicPr>
          <p:blipFill>
            <a:blip r:embed="rId2" cstate="print"/>
            <a:srcRect l="17221" t="33443" r="4102" b="40599"/>
            <a:stretch>
              <a:fillRect/>
            </a:stretch>
          </p:blipFill>
          <p:spPr bwMode="auto">
            <a:xfrm>
              <a:off x="984" y="1707"/>
              <a:ext cx="4025" cy="545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0" name="Line 26"/>
            <p:cNvSpPr>
              <a:spLocks noChangeShapeType="1"/>
            </p:cNvSpPr>
            <p:nvPr/>
          </p:nvSpPr>
          <p:spPr bwMode="auto">
            <a:xfrm>
              <a:off x="968" y="2064"/>
              <a:ext cx="4056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27"/>
            <p:cNvSpPr>
              <a:spLocks noChangeShapeType="1"/>
            </p:cNvSpPr>
            <p:nvPr/>
          </p:nvSpPr>
          <p:spPr bwMode="auto">
            <a:xfrm>
              <a:off x="2928" y="1672"/>
              <a:ext cx="0" cy="6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28"/>
            <p:cNvSpPr>
              <a:spLocks noChangeShapeType="1"/>
            </p:cNvSpPr>
            <p:nvPr/>
          </p:nvSpPr>
          <p:spPr bwMode="auto">
            <a:xfrm>
              <a:off x="968" y="1872"/>
              <a:ext cx="196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29"/>
            <p:cNvSpPr>
              <a:spLocks noChangeShapeType="1"/>
            </p:cNvSpPr>
            <p:nvPr/>
          </p:nvSpPr>
          <p:spPr bwMode="auto">
            <a:xfrm>
              <a:off x="1672" y="1672"/>
              <a:ext cx="8" cy="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H="1">
              <a:off x="2656" y="1680"/>
              <a:ext cx="0" cy="3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>
              <a:off x="3904" y="2072"/>
              <a:ext cx="0" cy="2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>
              <a:off x="4464" y="2064"/>
              <a:ext cx="0" cy="2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8388" y="1276350"/>
            <a:ext cx="44672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 Порядок читання складальних креслен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85786" y="857232"/>
            <a:ext cx="7286676" cy="15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1000108"/>
          <a:ext cx="8358245" cy="5608320"/>
        </p:xfrm>
        <a:graphic>
          <a:graphicData uri="http://schemas.openxmlformats.org/drawingml/2006/table">
            <a:tbl>
              <a:tblPr/>
              <a:tblGrid>
                <a:gridCol w="1785949"/>
                <a:gridCol w="3357586"/>
                <a:gridCol w="1714512"/>
                <a:gridCol w="1500198"/>
              </a:tblGrid>
              <a:tr h="330506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Найменування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Основне призначення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Начерк</a:t>
                      </a:r>
                      <a:endParaRPr lang="uk-UA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Товщина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934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Суцільна товста основна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Лінії видимого контуру зображення предмета, рамка робочого поля та основний напис на форматі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 = </a:t>
                      </a:r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 … 1,4</a:t>
                      </a:r>
                      <a:endParaRPr lang="uk-UA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Суцільна тонка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Розмірні та виносні лінії. Лінії штриховки</a:t>
                      </a:r>
                      <a:r>
                        <a:rPr lang="uk-UA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перерізах та розрізах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/3</a:t>
                      </a:r>
                      <a:endParaRPr lang="uk-UA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Суцільна хвиляста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Лінії обриву і розмежування вигляду та розрізу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/3</a:t>
                      </a:r>
                      <a:endParaRPr lang="uk-UA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Штрихова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Лінії невидимого контуру зображення деталі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/3</a:t>
                      </a:r>
                      <a:endParaRPr lang="uk-UA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Штрихпунктирна тонка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Осьові та центрові лінії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/3</a:t>
                      </a:r>
                      <a:endParaRPr lang="uk-UA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Штрихпунктирна з двома крапками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Лінії згину на розгортках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/3</a:t>
                      </a:r>
                      <a:endParaRPr lang="uk-UA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Штрихпунктирна</a:t>
                      </a:r>
                      <a:r>
                        <a:rPr lang="uk-UA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потовщена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Позначення поверхонь, що підлягають термообробці або покриттю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/2 …</a:t>
                      </a:r>
                      <a:r>
                        <a:rPr lang="uk-UA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2/3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endParaRPr lang="uk-UA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506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Розімкнута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Лінії положення січної площини при перерізах та розрізах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… 1,5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endParaRPr lang="uk-UA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85786" y="142852"/>
            <a:ext cx="72866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Лінії креслення</a:t>
            </a:r>
            <a:endParaRPr lang="uk-UA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786446" y="178592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86446" y="2500306"/>
            <a:ext cx="121444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5739788" y="3049836"/>
            <a:ext cx="1276120" cy="130367"/>
          </a:xfrm>
          <a:custGeom>
            <a:avLst/>
            <a:gdLst>
              <a:gd name="connsiteX0" fmla="*/ 0 w 1276120"/>
              <a:gd name="connsiteY0" fmla="*/ 67937 h 130367"/>
              <a:gd name="connsiteX1" fmla="*/ 121185 w 1276120"/>
              <a:gd name="connsiteY1" fmla="*/ 23870 h 130367"/>
              <a:gd name="connsiteX2" fmla="*/ 220337 w 1276120"/>
              <a:gd name="connsiteY2" fmla="*/ 34887 h 130367"/>
              <a:gd name="connsiteX3" fmla="*/ 341523 w 1276120"/>
              <a:gd name="connsiteY3" fmla="*/ 89971 h 130367"/>
              <a:gd name="connsiteX4" fmla="*/ 484742 w 1276120"/>
              <a:gd name="connsiteY4" fmla="*/ 67937 h 130367"/>
              <a:gd name="connsiteX5" fmla="*/ 594911 w 1276120"/>
              <a:gd name="connsiteY5" fmla="*/ 1836 h 130367"/>
              <a:gd name="connsiteX6" fmla="*/ 716096 w 1276120"/>
              <a:gd name="connsiteY6" fmla="*/ 78954 h 130367"/>
              <a:gd name="connsiteX7" fmla="*/ 815248 w 1276120"/>
              <a:gd name="connsiteY7" fmla="*/ 45904 h 130367"/>
              <a:gd name="connsiteX8" fmla="*/ 980501 w 1276120"/>
              <a:gd name="connsiteY8" fmla="*/ 23870 h 130367"/>
              <a:gd name="connsiteX9" fmla="*/ 1101687 w 1276120"/>
              <a:gd name="connsiteY9" fmla="*/ 123022 h 130367"/>
              <a:gd name="connsiteX10" fmla="*/ 1233889 w 1276120"/>
              <a:gd name="connsiteY10" fmla="*/ 67937 h 130367"/>
              <a:gd name="connsiteX11" fmla="*/ 1244906 w 1276120"/>
              <a:gd name="connsiteY11" fmla="*/ 67937 h 13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76120" h="130367">
                <a:moveTo>
                  <a:pt x="0" y="67937"/>
                </a:moveTo>
                <a:cubicBezTo>
                  <a:pt x="42231" y="48657"/>
                  <a:pt x="84462" y="29378"/>
                  <a:pt x="121185" y="23870"/>
                </a:cubicBezTo>
                <a:cubicBezTo>
                  <a:pt x="157908" y="18362"/>
                  <a:pt x="183614" y="23870"/>
                  <a:pt x="220337" y="34887"/>
                </a:cubicBezTo>
                <a:cubicBezTo>
                  <a:pt x="257060" y="45904"/>
                  <a:pt x="297456" y="84463"/>
                  <a:pt x="341523" y="89971"/>
                </a:cubicBezTo>
                <a:cubicBezTo>
                  <a:pt x="385590" y="95479"/>
                  <a:pt x="442511" y="82626"/>
                  <a:pt x="484742" y="67937"/>
                </a:cubicBezTo>
                <a:cubicBezTo>
                  <a:pt x="526973" y="53248"/>
                  <a:pt x="556352" y="0"/>
                  <a:pt x="594911" y="1836"/>
                </a:cubicBezTo>
                <a:cubicBezTo>
                  <a:pt x="633470" y="3672"/>
                  <a:pt x="679373" y="71609"/>
                  <a:pt x="716096" y="78954"/>
                </a:cubicBezTo>
                <a:cubicBezTo>
                  <a:pt x="752819" y="86299"/>
                  <a:pt x="771181" y="55085"/>
                  <a:pt x="815248" y="45904"/>
                </a:cubicBezTo>
                <a:cubicBezTo>
                  <a:pt x="859316" y="36723"/>
                  <a:pt x="932761" y="11017"/>
                  <a:pt x="980501" y="23870"/>
                </a:cubicBezTo>
                <a:cubicBezTo>
                  <a:pt x="1028241" y="36723"/>
                  <a:pt x="1059456" y="115677"/>
                  <a:pt x="1101687" y="123022"/>
                </a:cubicBezTo>
                <a:cubicBezTo>
                  <a:pt x="1143918" y="130367"/>
                  <a:pt x="1210019" y="77118"/>
                  <a:pt x="1233889" y="67937"/>
                </a:cubicBezTo>
                <a:cubicBezTo>
                  <a:pt x="1257759" y="58756"/>
                  <a:pt x="1276120" y="58756"/>
                  <a:pt x="1244906" y="67937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5786446" y="4071942"/>
            <a:ext cx="132556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643446"/>
            <a:ext cx="1243013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5357826"/>
            <a:ext cx="13128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6143644"/>
            <a:ext cx="1285884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715008" y="3500438"/>
            <a:ext cx="151923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Зображення 720 з 193773">
            <a:hlinkClick r:id="rId8" tgtFrame="_blank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rto="http://schemas.microsoft.com/office/word/2006/arto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001024" y="1"/>
            <a:ext cx="1142976" cy="928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" y="1"/>
            <a:ext cx="1214413" cy="92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Варіант</a:t>
            </a:r>
            <a:r>
              <a:rPr lang="ru-RU" sz="2800" b="1" dirty="0" smtClean="0"/>
              <a:t> 2. ВЕРТИКАЛЬНЕ РОСТАШУВАННЯ ФОРМАТУ</a:t>
            </a:r>
            <a:endParaRPr lang="ru-RU" sz="28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339752" y="642918"/>
            <a:ext cx="5040560" cy="5954434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Group 24"/>
          <p:cNvGrpSpPr>
            <a:grpSpLocks/>
          </p:cNvGrpSpPr>
          <p:nvPr/>
        </p:nvGrpSpPr>
        <p:grpSpPr bwMode="auto">
          <a:xfrm>
            <a:off x="4429124" y="6143644"/>
            <a:ext cx="2932112" cy="432048"/>
            <a:chOff x="968" y="1672"/>
            <a:chExt cx="4056" cy="616"/>
          </a:xfrm>
        </p:grpSpPr>
        <p:pic>
          <p:nvPicPr>
            <p:cNvPr id="30" name="Picture 25"/>
            <p:cNvPicPr>
              <a:picLocks noChangeAspect="1" noChangeArrowheads="1"/>
            </p:cNvPicPr>
            <p:nvPr/>
          </p:nvPicPr>
          <p:blipFill>
            <a:blip r:embed="rId2" cstate="print"/>
            <a:srcRect l="17221" t="33443" r="4102" b="40599"/>
            <a:stretch>
              <a:fillRect/>
            </a:stretch>
          </p:blipFill>
          <p:spPr bwMode="auto">
            <a:xfrm>
              <a:off x="984" y="1707"/>
              <a:ext cx="4025" cy="545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968" y="2064"/>
              <a:ext cx="4056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2928" y="1672"/>
              <a:ext cx="0" cy="6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28"/>
            <p:cNvSpPr>
              <a:spLocks noChangeShapeType="1"/>
            </p:cNvSpPr>
            <p:nvPr/>
          </p:nvSpPr>
          <p:spPr bwMode="auto">
            <a:xfrm>
              <a:off x="968" y="1872"/>
              <a:ext cx="196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29"/>
            <p:cNvSpPr>
              <a:spLocks noChangeShapeType="1"/>
            </p:cNvSpPr>
            <p:nvPr/>
          </p:nvSpPr>
          <p:spPr bwMode="auto">
            <a:xfrm>
              <a:off x="1672" y="1672"/>
              <a:ext cx="8" cy="4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0"/>
            <p:cNvSpPr>
              <a:spLocks noChangeShapeType="1"/>
            </p:cNvSpPr>
            <p:nvPr/>
          </p:nvSpPr>
          <p:spPr bwMode="auto">
            <a:xfrm flipH="1">
              <a:off x="2656" y="1680"/>
              <a:ext cx="0" cy="3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>
              <a:off x="3904" y="2072"/>
              <a:ext cx="0" cy="2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2"/>
            <p:cNvSpPr>
              <a:spLocks noChangeShapeType="1"/>
            </p:cNvSpPr>
            <p:nvPr/>
          </p:nvSpPr>
          <p:spPr bwMode="auto">
            <a:xfrm>
              <a:off x="4464" y="2064"/>
              <a:ext cx="0" cy="2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 rot="5400000">
            <a:off x="-1321635" y="3607595"/>
            <a:ext cx="621510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785918" y="500042"/>
            <a:ext cx="571504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785918" y="6715148"/>
            <a:ext cx="571504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393405" y="3607595"/>
            <a:ext cx="621510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500174"/>
            <a:ext cx="357190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t1.ftcdn.net/jpg/00/16/33/90/400_F_16339051_kB7pgawHVCHAL8F2rFgZP0HSUnZ2lOQL.jpg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rto="http://schemas.microsoft.com/office/word/2006/arto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5500703"/>
            <a:ext cx="1714480" cy="13572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60516"/>
            <a:ext cx="5486400" cy="426170"/>
          </a:xfrm>
        </p:spPr>
        <p:txBody>
          <a:bodyPr>
            <a:noAutofit/>
          </a:bodyPr>
          <a:lstStyle/>
          <a:p>
            <a:pPr algn="ctr"/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Суцільна товста основна лінія</a:t>
            </a:r>
            <a:endParaRPr lang="uk-UA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14331" y="3248153"/>
            <a:ext cx="3746090" cy="802034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494608"/>
            <a:ext cx="8856984" cy="443472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Призначена для показу видимих контурів предмета.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Її товщина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 межах від 0,5 …1,4 мм.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 вибраної товщини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залежить товщина інших ліній</a:t>
            </a: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Обрана товщина лінії повинна бути однаковою для всіх зображень на даному кресленні.</a:t>
            </a: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Місце для вмісту 3" descr="3.jpg"/>
          <p:cNvPicPr>
            <a:picLocks noChangeAspect="1"/>
          </p:cNvPicPr>
          <p:nvPr/>
        </p:nvPicPr>
        <p:blipFill rotWithShape="1">
          <a:blip r:embed="rId4" cstate="print">
            <a:lum bright="-10000" contrast="4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49" t="18924" r="27903" b="70753"/>
          <a:stretch/>
        </p:blipFill>
        <p:spPr>
          <a:xfrm>
            <a:off x="2143108" y="714356"/>
            <a:ext cx="4563901" cy="8572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t="3178" b="1482"/>
          <a:stretch>
            <a:fillRect/>
          </a:stretch>
        </p:blipFill>
        <p:spPr bwMode="auto">
          <a:xfrm>
            <a:off x="2071670" y="2857496"/>
            <a:ext cx="513397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Зображення 2157 з 193189">
            <a:hlinkClick r:id="rId7" tgtFrame="_blank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rto="http://schemas.microsoft.com/office/word/2006/arto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643834" y="0"/>
            <a:ext cx="1500166" cy="1142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4369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42984"/>
            <a:ext cx="326708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88640"/>
            <a:ext cx="5486400" cy="566738"/>
          </a:xfrm>
        </p:spPr>
        <p:txBody>
          <a:bodyPr>
            <a:normAutofit/>
          </a:bodyPr>
          <a:lstStyle/>
          <a:p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Суцільна товста основна</a:t>
            </a:r>
            <a:endParaRPr lang="uk-UA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>
          <a:xfrm>
            <a:off x="357158" y="5367338"/>
            <a:ext cx="8429684" cy="804862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Суцільною товстою лінією виконують також рамку креслення та графи основного напису. </a:t>
            </a:r>
          </a:p>
          <a:p>
            <a:endParaRPr lang="ru-RU" dirty="0"/>
          </a:p>
        </p:txBody>
      </p:sp>
      <p:pic>
        <p:nvPicPr>
          <p:cNvPr id="19" name="Рисунок 18"/>
          <p:cNvPicPr/>
          <p:nvPr/>
        </p:nvPicPr>
        <p:blipFill>
          <a:blip r:embed="rId3"/>
          <a:srcRect l="42364" t="42493" r="2553" b="10482"/>
          <a:stretch>
            <a:fillRect/>
          </a:stretch>
        </p:blipFill>
        <p:spPr bwMode="auto">
          <a:xfrm>
            <a:off x="4286248" y="1643050"/>
            <a:ext cx="4429156" cy="2786082"/>
          </a:xfrm>
          <a:prstGeom prst="rect">
            <a:avLst/>
          </a:prstGeom>
          <a:noFill/>
        </p:spPr>
      </p:pic>
      <p:cxnSp>
        <p:nvCxnSpPr>
          <p:cNvPr id="25" name="Прямая со стрелкой 24"/>
          <p:cNvCxnSpPr/>
          <p:nvPr/>
        </p:nvCxnSpPr>
        <p:spPr>
          <a:xfrm rot="10800000" flipV="1">
            <a:off x="3714744" y="1285860"/>
            <a:ext cx="928694" cy="42862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607719" y="1321579"/>
            <a:ext cx="500066" cy="42862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643438" y="1285860"/>
            <a:ext cx="1143008" cy="1588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/>
          <p:cNvPicPr/>
          <p:nvPr/>
        </p:nvPicPr>
        <p:blipFill>
          <a:blip r:embed="rId4" cstate="print">
            <a:lum bright="-10000" contrast="30000"/>
          </a:blip>
          <a:srcRect t="16250" r="60331" b="10000"/>
          <a:stretch>
            <a:fillRect/>
          </a:stretch>
        </p:blipFill>
        <p:spPr bwMode="auto">
          <a:xfrm>
            <a:off x="7858148" y="0"/>
            <a:ext cx="1285852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4786314" y="857232"/>
            <a:ext cx="1063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Рамка</a:t>
            </a:r>
            <a:endParaRPr lang="ru-RU" sz="2400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 rot="10800000">
            <a:off x="3500430" y="4500570"/>
            <a:ext cx="1143008" cy="64294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4643438" y="4143380"/>
            <a:ext cx="2357454" cy="100013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643438" y="5143512"/>
            <a:ext cx="3286148" cy="1588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5572132" y="4714884"/>
            <a:ext cx="2481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Основний напис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034264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5486400" cy="47897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Суцільна тонка</a:t>
            </a:r>
            <a:endParaRPr lang="uk-UA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052736"/>
            <a:ext cx="8712968" cy="5590974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Товщина тонкої лінії в 2…3 рази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/3 …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/2  менша від товщини суцільної товстої </a:t>
            </a: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Суцільна тонка лінія використовується для проведення виносних та розмірних ліній.</a:t>
            </a: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Місце для вмісту 3" descr="9.jpg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01" t="34241" r="60357" b="60983"/>
          <a:stretch/>
        </p:blipFill>
        <p:spPr bwMode="auto">
          <a:xfrm>
            <a:off x="3203848" y="764704"/>
            <a:ext cx="2448272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000240"/>
            <a:ext cx="764386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 стрелкой 10"/>
          <p:cNvCxnSpPr/>
          <p:nvPr/>
        </p:nvCxnSpPr>
        <p:spPr>
          <a:xfrm rot="16200000" flipV="1">
            <a:off x="6715140" y="4786322"/>
            <a:ext cx="428628" cy="28575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072330" y="5143512"/>
            <a:ext cx="157163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V="1">
            <a:off x="3750463" y="4964917"/>
            <a:ext cx="500066" cy="42862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3571868" y="5286388"/>
            <a:ext cx="642942" cy="14287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14810" y="5429264"/>
            <a:ext cx="192882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6248" y="5143512"/>
            <a:ext cx="1643074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Виносна лінія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072330" y="4857760"/>
            <a:ext cx="1643042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Розмірна лінія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71006">
            <a:off x="2714612" y="1857364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7"/>
          <a:srcRect t="5882"/>
          <a:stretch>
            <a:fillRect/>
          </a:stretch>
        </p:blipFill>
        <p:spPr bwMode="auto">
          <a:xfrm>
            <a:off x="7858148" y="3929066"/>
            <a:ext cx="128585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6785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Суцільна тонка</a:t>
            </a:r>
            <a:endParaRPr lang="uk-UA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6"/>
            <a:ext cx="8568952" cy="5760640"/>
          </a:xfrm>
        </p:spPr>
        <p:txBody>
          <a:bodyPr>
            <a:normAutofit lnSpcReduction="10000"/>
          </a:bodyPr>
          <a:lstStyle/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Суцільну тонку лінію також застосовують для позначення лінії - виноски та полички – виноски.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2961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429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Суцільна тонка</a:t>
            </a:r>
            <a:endParaRPr lang="uk-UA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908720"/>
            <a:ext cx="8136904" cy="554461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endParaRPr lang="uk-UA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Суцільною тонкою лінією підкреслюють написи на кресленнях.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uk-UA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6438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5530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92696"/>
            <a:ext cx="8424936" cy="5904656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Суцільною тонкою лінією виконують штриховку на перерізах та розрізах.</a:t>
            </a:r>
          </a:p>
          <a:p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Розрізи                                                 Перерізи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Штриховка                                         Штриховка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металевого виробу                          не металевого виробу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Контур накладеного перерізу на кресленнях обводять суцільною тонкою лінією.</a:t>
            </a:r>
          </a:p>
          <a:p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260648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Суцільна тонка</a:t>
            </a:r>
            <a:endParaRPr lang="uk-UA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857760"/>
            <a:ext cx="5534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000240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857364"/>
            <a:ext cx="53578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190619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</TotalTime>
  <Words>815</Words>
  <Application>Microsoft Office PowerPoint</Application>
  <PresentationFormat>Экран (4:3)</PresentationFormat>
  <Paragraphs>179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Лінії креслення</vt:lpstr>
      <vt:lpstr>В всіх галузях промисловості та будівництва  зображення на  кресленнях виконують лініями різної товщини й начерку що робить креслення більш виразнішим і зрозумілішим для тих, хто ними користується. Кожна лінія на кресленні має своє призначення. Вони повинні бути однаковими для всіх зображень  на даному кресленні. При виконанні технічних креслень найчастіше застосовують 8 типів ліній. </vt:lpstr>
      <vt:lpstr>Слайд 3</vt:lpstr>
      <vt:lpstr>Суцільна товста основна лінія</vt:lpstr>
      <vt:lpstr>Суцільна товста основна</vt:lpstr>
      <vt:lpstr>Суцільна тонка</vt:lpstr>
      <vt:lpstr>Суцільна тонка</vt:lpstr>
      <vt:lpstr>Суцільна тонка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Лінії креслення</dc:title>
  <dc:creator>Admin</dc:creator>
  <cp:lastModifiedBy>Image&amp;Matros™</cp:lastModifiedBy>
  <cp:revision>291</cp:revision>
  <dcterms:created xsi:type="dcterms:W3CDTF">2012-06-29T21:45:39Z</dcterms:created>
  <dcterms:modified xsi:type="dcterms:W3CDTF">2016-06-10T07:51:42Z</dcterms:modified>
</cp:coreProperties>
</file>