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7" r:id="rId2"/>
    <p:sldId id="331" r:id="rId3"/>
    <p:sldId id="265" r:id="rId4"/>
    <p:sldId id="269" r:id="rId5"/>
    <p:sldId id="267" r:id="rId6"/>
    <p:sldId id="268" r:id="rId7"/>
    <p:sldId id="278" r:id="rId8"/>
    <p:sldId id="266" r:id="rId9"/>
    <p:sldId id="325" r:id="rId10"/>
    <p:sldId id="264" r:id="rId11"/>
    <p:sldId id="263" r:id="rId12"/>
    <p:sldId id="279" r:id="rId13"/>
    <p:sldId id="271" r:id="rId14"/>
    <p:sldId id="272" r:id="rId15"/>
    <p:sldId id="273" r:id="rId16"/>
    <p:sldId id="330" r:id="rId17"/>
    <p:sldId id="274" r:id="rId18"/>
    <p:sldId id="280" r:id="rId19"/>
    <p:sldId id="281" r:id="rId20"/>
    <p:sldId id="283" r:id="rId21"/>
    <p:sldId id="284" r:id="rId22"/>
    <p:sldId id="285" r:id="rId23"/>
    <p:sldId id="286" r:id="rId24"/>
    <p:sldId id="287" r:id="rId25"/>
    <p:sldId id="282" r:id="rId26"/>
    <p:sldId id="319" r:id="rId27"/>
    <p:sldId id="288" r:id="rId28"/>
    <p:sldId id="290" r:id="rId29"/>
    <p:sldId id="292" r:id="rId30"/>
    <p:sldId id="294" r:id="rId31"/>
    <p:sldId id="293" r:id="rId32"/>
    <p:sldId id="291" r:id="rId33"/>
    <p:sldId id="295" r:id="rId34"/>
    <p:sldId id="433" r:id="rId35"/>
    <p:sldId id="434" r:id="rId36"/>
    <p:sldId id="296" r:id="rId37"/>
    <p:sldId id="432" r:id="rId38"/>
    <p:sldId id="299" r:id="rId39"/>
    <p:sldId id="297" r:id="rId40"/>
    <p:sldId id="298" r:id="rId41"/>
    <p:sldId id="303" r:id="rId42"/>
    <p:sldId id="304" r:id="rId43"/>
    <p:sldId id="305" r:id="rId44"/>
    <p:sldId id="435" r:id="rId45"/>
    <p:sldId id="309" r:id="rId46"/>
    <p:sldId id="308" r:id="rId47"/>
    <p:sldId id="312" r:id="rId48"/>
    <p:sldId id="314" r:id="rId49"/>
    <p:sldId id="316" r:id="rId50"/>
    <p:sldId id="422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ksana" initials="O" lastIdx="1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Animation="0" useTimings="0">
    <p:present/>
    <p:sldAll/>
    <p:penClr>
      <a:srgbClr val="FF0000"/>
    </p:penClr>
  </p:showPr>
  <p:clrMru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049" autoAdjust="0"/>
    <p:restoredTop sz="94348" autoAdjust="0"/>
  </p:normalViewPr>
  <p:slideViewPr>
    <p:cSldViewPr>
      <p:cViewPr>
        <p:scale>
          <a:sx n="55" d="100"/>
          <a:sy n="55" d="100"/>
        </p:scale>
        <p:origin x="-1908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48FA7-BD45-4A2E-BE08-2AFCAC7E01ED}" type="datetimeFigureOut">
              <a:rPr lang="ru-RU" smtClean="0"/>
              <a:pPr/>
              <a:t>30.01.2020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B31BD2-463F-42BE-8905-6EFCB9A3B8F6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8192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405474-2DE0-4172-938F-D3939AEF9813}" type="slidenum">
              <a:rPr lang="ru-RU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9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9114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A2D2E9-DD00-4B52-8444-7EAD085E41AA}" type="slidenum">
              <a:rPr lang="ru-RU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9421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6935F3-8941-4244-ADFF-4A75668FFF69}" type="slidenum">
              <a:rPr lang="ru-RU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9523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908E73-B560-497A-82CC-2CFC543C43CF}" type="slidenum">
              <a:rPr lang="ru-RU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9626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390235-655F-415D-A7B9-C3990D1C2141}" type="slidenum">
              <a:rPr lang="ru-RU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9331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9933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C1F5E9-004B-484F-8AAA-2F4803D5A66C}" type="slidenum">
              <a:rPr lang="ru-RU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0035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53F917-E439-4935-99C4-5537F3D38ED3}" type="slidenum">
              <a:rPr lang="ru-RU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1379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0138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4A72D6-FEEE-447D-8102-A93ABD348495}" type="slidenum">
              <a:rPr lang="ru-RU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0240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7FF50B-0F4B-4914-B533-012816D30DAD}" type="slidenum">
              <a:rPr lang="ru-RU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3427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0342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28AF9B-3F85-4C44-90F6-8CFCFF6F0217}" type="slidenum">
              <a:rPr lang="ru-RU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7283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972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5B457A-43FC-4881-AE48-D579CA964715}" type="slidenum">
              <a:rPr lang="ru-RU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8397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6A8E5E-01CA-4538-8087-0544C226CDA5}" type="slidenum">
              <a:rPr lang="ru-RU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4451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0445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3CA319-3BF0-4A5B-887B-7361FCCA902E}" type="slidenum">
              <a:rPr lang="ru-RU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7523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0752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6AD44B-1471-464C-9E35-C13D58D4C95E}" type="slidenum">
              <a:rPr lang="ru-RU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9571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0957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4F1935-4967-432D-8A48-F10C5BEC2711}" type="slidenum">
              <a:rPr lang="ru-RU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0595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105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F3D491-2F70-45E1-8E35-3E78E100FBB2}" type="slidenum">
              <a:rPr lang="ru-RU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1619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116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CB1A79-58C1-4625-9A6F-C11E37015E14}" type="slidenum">
              <a:rPr lang="ru-RU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849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5A7535-E7A1-4265-BCE5-DC4B00FF7522}" type="slidenum">
              <a:rPr lang="ru-RU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860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1382DF-6C09-405C-8FBE-8230E07E5635}" type="slidenum">
              <a:rPr lang="ru-RU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829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D8286E-D2C1-449B-B541-30C4F3FB1670}" type="slidenum">
              <a:rPr lang="ru-RU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8090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CFFD35-96EA-4BB4-8B00-F8E585FF5A34}" type="slidenum">
              <a:rPr lang="ru-RU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7987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AFD815-4DA6-40AE-A4DF-25009DE796F2}" type="slidenum">
              <a:rPr lang="ru-RU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9091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890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3F8A13-F6D3-4251-BBF4-10D8A92FC1ED}" type="slidenum">
              <a:rPr lang="ru-RU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901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98D7FA-8226-4335-A8D2-001515819B11}" type="slidenum">
              <a:rPr lang="ru-RU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03575" y="5084763"/>
            <a:ext cx="5699125" cy="1498600"/>
          </a:xfrm>
        </p:spPr>
        <p:txBody>
          <a:bodyPr>
            <a:prstTxWarp prst="textPlain">
              <a:avLst/>
            </a:prstTxWarp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uk-UA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sz="2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000" b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sz="2000" dirty="0" smtClean="0"/>
              <a:t>   </a:t>
            </a:r>
            <a:endParaRPr lang="uk-UA" sz="2000" dirty="0" smtClean="0"/>
          </a:p>
        </p:txBody>
      </p:sp>
      <p:sp>
        <p:nvSpPr>
          <p:cNvPr id="119811" name="WordArt 4"/>
          <p:cNvSpPr>
            <a:spLocks noChangeArrowheads="1" noChangeShapeType="1" noTextEdit="1"/>
          </p:cNvSpPr>
          <p:nvPr/>
        </p:nvSpPr>
        <p:spPr bwMode="auto">
          <a:xfrm>
            <a:off x="827088" y="1052512"/>
            <a:ext cx="7674002" cy="466250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Водойми </a:t>
            </a:r>
            <a:endParaRPr lang="uk-UA" sz="36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mpact"/>
            </a:endParaRPr>
          </a:p>
          <a:p>
            <a:pPr algn="ctr"/>
            <a:endParaRPr lang="uk-UA" sz="3600" b="1" kern="10" dirty="0">
              <a:ln w="11430"/>
              <a:solidFill>
                <a:schemeClr val="tx1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mpact"/>
            </a:endParaRPr>
          </a:p>
          <a:p>
            <a:pPr algn="ctr"/>
            <a:r>
              <a:rPr lang="uk-UA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України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5984" y="214290"/>
            <a:ext cx="5364162" cy="107157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4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Ми дізнаємось:</a:t>
            </a:r>
            <a:endParaRPr lang="ru-RU" sz="4800" b="0" dirty="0" smtClean="0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00100" y="1571612"/>
            <a:ext cx="7345363" cy="4608512"/>
          </a:xfrm>
          <a:noFill/>
        </p:spPr>
        <p:txBody>
          <a:bodyPr anchor="ctr"/>
          <a:lstStyle/>
          <a:p>
            <a:pPr eaLnBrk="1" hangingPunct="1">
              <a:buFontTx/>
              <a:buChar char="•"/>
            </a:pP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які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є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водойми</a:t>
            </a:r>
            <a:r>
              <a:rPr lang="ru-RU" dirty="0" smtClean="0">
                <a:solidFill>
                  <a:schemeClr val="bg1"/>
                </a:solidFill>
              </a:rPr>
              <a:t>;</a:t>
            </a:r>
          </a:p>
          <a:p>
            <a:pPr eaLnBrk="1" hangingPunct="1">
              <a:buFontTx/>
              <a:buChar char="•"/>
            </a:pPr>
            <a:r>
              <a:rPr lang="ru-RU" dirty="0" smtClean="0">
                <a:solidFill>
                  <a:schemeClr val="bg1"/>
                </a:solidFill>
              </a:rPr>
              <a:t> яку </a:t>
            </a:r>
            <a:r>
              <a:rPr lang="ru-RU" dirty="0" err="1" smtClean="0">
                <a:solidFill>
                  <a:schemeClr val="bg1"/>
                </a:solidFill>
              </a:rPr>
              <a:t>будову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мають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водойми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і</a:t>
            </a:r>
            <a:r>
              <a:rPr lang="ru-RU" dirty="0" smtClean="0">
                <a:solidFill>
                  <a:schemeClr val="bg1"/>
                </a:solidFill>
              </a:rPr>
              <a:t> як вони </a:t>
            </a:r>
            <a:r>
              <a:rPr lang="ru-RU" dirty="0" err="1" smtClean="0">
                <a:solidFill>
                  <a:schemeClr val="bg1"/>
                </a:solidFill>
              </a:rPr>
              <a:t>утворюються</a:t>
            </a:r>
            <a:r>
              <a:rPr lang="ru-RU" dirty="0" smtClean="0">
                <a:solidFill>
                  <a:schemeClr val="bg1"/>
                </a:solidFill>
              </a:rPr>
              <a:t>;</a:t>
            </a:r>
          </a:p>
          <a:p>
            <a:pPr eaLnBrk="1" hangingPunct="1">
              <a:buFontTx/>
              <a:buChar char="•"/>
            </a:pPr>
            <a:r>
              <a:rPr lang="uk-UA" dirty="0" smtClean="0">
                <a:solidFill>
                  <a:schemeClr val="bg1"/>
                </a:solidFill>
              </a:rPr>
              <a:t> які водойми є на території України, де вони розташовані;</a:t>
            </a:r>
          </a:p>
          <a:p>
            <a:pPr eaLnBrk="1" hangingPunct="1">
              <a:buFontTx/>
              <a:buChar char="•"/>
            </a:pPr>
            <a:r>
              <a:rPr lang="uk-UA" dirty="0" smtClean="0">
                <a:solidFill>
                  <a:schemeClr val="bg1"/>
                </a:solidFill>
              </a:rPr>
              <a:t> як знаходити і показувати водойми на фізичній карті України.</a:t>
            </a:r>
            <a:endParaRPr lang="ru-RU" dirty="0" smtClean="0">
              <a:solidFill>
                <a:schemeClr val="bg1"/>
              </a:solidFill>
            </a:endParaRPr>
          </a:p>
          <a:p>
            <a:pPr eaLnBrk="1" hangingPunct="1"/>
            <a:endParaRPr lang="ru-RU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фызична кар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3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10" y="6237288"/>
            <a:ext cx="7740650" cy="62071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uk-UA" sz="2000" dirty="0" smtClean="0">
                <a:solidFill>
                  <a:srgbClr val="FFC000"/>
                </a:solidFill>
                <a:latin typeface="Times New Roman" pitchFamily="18" charset="0"/>
              </a:rPr>
              <a:t>Блакитним і синім кольором на фізичній карті позначають водойми</a:t>
            </a:r>
            <a:endParaRPr lang="ru-RU" sz="2000" dirty="0" smtClean="0">
              <a:solidFill>
                <a:srgbClr val="FFC000"/>
              </a:solidFill>
              <a:latin typeface="Times New Roman" pitchFamily="18" charset="0"/>
            </a:endParaRPr>
          </a:p>
        </p:txBody>
      </p:sp>
      <p:pic>
        <p:nvPicPr>
          <p:cNvPr id="4" name="Picture 4" descr="фызична кар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3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фызична кар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3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85728"/>
            <a:ext cx="9615526" cy="143985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8800" b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ВОДОЙМИ</a:t>
            </a:r>
            <a:endParaRPr lang="ru-RU" sz="88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662" y="2143116"/>
            <a:ext cx="3240087" cy="4267200"/>
          </a:xfrm>
        </p:spPr>
        <p:txBody>
          <a:bodyPr>
            <a:prstTxWarp prst="textPlain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FontTx/>
              <a:buNone/>
            </a:pPr>
            <a:r>
              <a:rPr lang="uk-UA" sz="4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Природні:</a:t>
            </a:r>
          </a:p>
          <a:p>
            <a:pPr>
              <a:buFontTx/>
              <a:buNone/>
            </a:pPr>
            <a:r>
              <a:rPr lang="uk-UA" sz="4000" b="1" spc="50" dirty="0" smtClean="0">
                <a:ln w="11430"/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джерело</a:t>
            </a:r>
            <a:endParaRPr lang="uk-UA" sz="4000" b="1" spc="50" dirty="0">
              <a:ln w="11430"/>
              <a:solidFill>
                <a:schemeClr val="bg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FontTx/>
              <a:buNone/>
            </a:pPr>
            <a:r>
              <a:rPr lang="uk-UA" sz="4000" b="1" spc="50" dirty="0" smtClean="0">
                <a:ln w="11430"/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річка</a:t>
            </a:r>
            <a:endParaRPr lang="uk-UA" sz="4000" b="1" spc="50" dirty="0">
              <a:ln w="11430"/>
              <a:solidFill>
                <a:schemeClr val="bg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FontTx/>
              <a:buNone/>
            </a:pPr>
            <a:r>
              <a:rPr lang="uk-UA" sz="4000" b="1" spc="50" dirty="0" smtClean="0">
                <a:ln w="11430"/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озеро</a:t>
            </a:r>
            <a:endParaRPr lang="uk-UA" sz="4000" b="1" spc="50" dirty="0">
              <a:ln w="11430"/>
              <a:solidFill>
                <a:schemeClr val="bg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FontTx/>
              <a:buNone/>
            </a:pPr>
            <a:r>
              <a:rPr lang="uk-UA" sz="4000" b="1" spc="50" dirty="0" smtClean="0">
                <a:ln w="11430"/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море</a:t>
            </a:r>
            <a:endParaRPr lang="uk-UA" sz="4000" b="1" spc="50" dirty="0">
              <a:ln w="11430"/>
              <a:solidFill>
                <a:schemeClr val="bg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FontTx/>
              <a:buNone/>
            </a:pP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6197" name="Rectangle 5"/>
          <p:cNvSpPr>
            <a:spLocks noChangeArrowheads="1"/>
          </p:cNvSpPr>
          <p:nvPr/>
        </p:nvSpPr>
        <p:spPr bwMode="auto">
          <a:xfrm>
            <a:off x="4786314" y="2786058"/>
            <a:ext cx="3960812" cy="265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</a:t>
            </a:r>
            <a:r>
              <a:rPr lang="ru-RU" sz="4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Штучні</a:t>
            </a:r>
            <a:r>
              <a:rPr lang="ru-RU" sz="4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eaLnBrk="1" hangingPunct="1"/>
            <a:r>
              <a:rPr lang="uk-UA" sz="4000" b="1" spc="50" dirty="0" err="1" smtClean="0">
                <a:ln w="11430"/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-канал</a:t>
            </a:r>
            <a:endParaRPr lang="uk-UA" sz="4000" b="1" spc="50" dirty="0">
              <a:ln w="11430"/>
              <a:solidFill>
                <a:schemeClr val="bg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eaLnBrk="1" hangingPunct="1">
              <a:buFontTx/>
              <a:buChar char="-"/>
            </a:pPr>
            <a:r>
              <a:rPr lang="uk-UA" sz="4000" b="1" spc="50" dirty="0" smtClean="0">
                <a:ln w="11430"/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водосховище</a:t>
            </a:r>
            <a:endParaRPr lang="uk-UA" sz="4000" b="1" spc="50" dirty="0">
              <a:ln w="11430"/>
              <a:solidFill>
                <a:schemeClr val="bg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eaLnBrk="1" hangingPunct="1"/>
            <a:r>
              <a:rPr lang="uk-UA" sz="4000" b="1" spc="50" dirty="0">
                <a:ln w="11430"/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ставок</a:t>
            </a:r>
            <a:endParaRPr lang="ru-RU" sz="4000" b="1" spc="50" dirty="0">
              <a:ln w="11430"/>
              <a:solidFill>
                <a:schemeClr val="bg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4" grpId="0"/>
      <p:bldP spid="13619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0" y="277813"/>
            <a:ext cx="4572000" cy="1566862"/>
          </a:xfrm>
        </p:spPr>
        <p:txBody>
          <a:bodyPr/>
          <a:lstStyle/>
          <a:p>
            <a:pPr algn="ctr" eaLnBrk="1" hangingPunct="1"/>
            <a:r>
              <a:rPr lang="uk-UA" sz="2800" smtClean="0"/>
              <a:t>Підземні води не залишаються нерухомими.</a:t>
            </a:r>
            <a:r>
              <a:rPr lang="uk-UA" smtClean="0"/>
              <a:t>  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76825" y="2420938"/>
            <a:ext cx="4067175" cy="44370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mtClean="0"/>
              <a:t>Вони рухаються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mtClean="0"/>
              <a:t>підземними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mtClean="0"/>
              <a:t>струмками і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mtClean="0"/>
              <a:t>виходять на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mtClean="0"/>
              <a:t>поверхню. Місце, де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mtClean="0"/>
              <a:t>виходить вода,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mtClean="0"/>
              <a:t>називається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3600" b="1" i="1" smtClean="0">
                <a:solidFill>
                  <a:srgbClr val="FF0000"/>
                </a:solidFill>
              </a:rPr>
              <a:t>джерелом.</a:t>
            </a:r>
          </a:p>
        </p:txBody>
      </p:sp>
      <p:pic>
        <p:nvPicPr>
          <p:cNvPr id="19460" name="Picture 4" descr="Рисунок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Рисунок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Рисунок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685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365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45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945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685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6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385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63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333375"/>
            <a:ext cx="8569325" cy="17272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4800" b="1" i="1" dirty="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uk-UA" dirty="0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</a:rPr>
              <a:t>Де появилось джерельце - </a:t>
            </a:r>
            <a:r>
              <a:rPr lang="uk-UA" sz="3200" dirty="0" smtClean="0">
                <a:latin typeface="Times New Roman" pitchFamily="18" charset="0"/>
              </a:rPr>
              <a:t>люди копають                    криницю.</a:t>
            </a:r>
          </a:p>
        </p:txBody>
      </p:sp>
      <p:pic>
        <p:nvPicPr>
          <p:cNvPr id="20483" name="Picture 5" descr="руче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2" y="2285991"/>
            <a:ext cx="7027887" cy="4067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4675" y="285728"/>
            <a:ext cx="8569325" cy="2311394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4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       </a:t>
            </a:r>
            <a:r>
              <a:rPr lang="uk-UA" sz="4000" i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З джерельця </a:t>
            </a:r>
            <a:r>
              <a:rPr lang="uk-UA" sz="4000" b="1" i="1" dirty="0" smtClean="0">
                <a:latin typeface="Times New Roman" pitchFamily="18" charset="0"/>
              </a:rPr>
              <a:t>починається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4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                    струмочок</a:t>
            </a:r>
            <a:r>
              <a:rPr lang="uk-UA" sz="4000" b="1" i="1" dirty="0" smtClean="0">
                <a:solidFill>
                  <a:srgbClr val="002060"/>
                </a:solidFill>
                <a:latin typeface="Times New Roman" pitchFamily="18" charset="0"/>
              </a:rPr>
              <a:t>.</a:t>
            </a:r>
            <a:endParaRPr lang="uk-UA" sz="4000" dirty="0" smtClean="0">
              <a:solidFill>
                <a:srgbClr val="002060"/>
              </a:solidFill>
              <a:latin typeface="Times New Roman" pitchFamily="18" charset="0"/>
            </a:endParaRPr>
          </a:p>
        </p:txBody>
      </p:sp>
      <p:pic>
        <p:nvPicPr>
          <p:cNvPr id="21507" name="Picture 4" descr="mel_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071678"/>
            <a:ext cx="7586662" cy="4505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285908"/>
            <a:ext cx="9358346" cy="864399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Синя стрічечка блищить,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Щось тихенько гомонить,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 біжить собі,біжить,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зупиниться й на мить.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642910" y="857232"/>
            <a:ext cx="7858180" cy="5072098"/>
          </a:xfrm>
          <a:prstGeom prst="fram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SP57_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8572560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AutoShape 3"/>
          <p:cNvSpPr>
            <a:spLocks noChangeArrowheads="1"/>
          </p:cNvSpPr>
          <p:nvPr/>
        </p:nvSpPr>
        <p:spPr bwMode="auto">
          <a:xfrm>
            <a:off x="357158" y="2214554"/>
            <a:ext cx="8351837" cy="2370143"/>
          </a:xfrm>
          <a:prstGeom prst="flowChartPunchedTape">
            <a:avLst/>
          </a:prstGeom>
          <a:gradFill rotWithShape="1">
            <a:gsLst>
              <a:gs pos="0">
                <a:srgbClr val="0099FF">
                  <a:alpha val="16000"/>
                </a:srgbClr>
              </a:gs>
              <a:gs pos="50000">
                <a:srgbClr val="0099FF">
                  <a:gamma/>
                  <a:tint val="97647"/>
                  <a:invGamma/>
                </a:srgbClr>
              </a:gs>
              <a:gs pos="100000">
                <a:srgbClr val="0099FF">
                  <a:alpha val="16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kumimoji="0"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kumimoji="0" 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   </a:t>
            </a:r>
            <a:r>
              <a:rPr kumimoji="0"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</a:t>
            </a:r>
            <a:r>
              <a:rPr kumimoji="0" lang="uk-UA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– це постійний потік води,</a:t>
            </a:r>
          </a:p>
          <a:p>
            <a:pPr algn="ctr" eaLnBrk="1" hangingPunct="1">
              <a:defRPr/>
            </a:pPr>
            <a:r>
              <a:rPr kumimoji="0" lang="uk-UA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який  тече в заглибленні.</a:t>
            </a: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571472" y="2714620"/>
            <a:ext cx="18002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 </a:t>
            </a:r>
            <a:r>
              <a:rPr kumimoji="0" lang="uk-UA" sz="40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Річка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939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 animBg="1"/>
      <p:bldP spid="5939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64163" y="549275"/>
            <a:ext cx="3779837" cy="41751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sz="3600" smtClean="0"/>
              <a:t> Заглиблення по якому постійно тече річка, називається</a:t>
            </a:r>
            <a:endParaRPr lang="uk-UA" sz="3600" b="1" i="1" smtClean="0"/>
          </a:p>
        </p:txBody>
      </p:sp>
      <p:pic>
        <p:nvPicPr>
          <p:cNvPr id="25603" name="Picture 3" descr="SP14_10"/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85720" y="285728"/>
            <a:ext cx="5007005" cy="6357982"/>
          </a:xfrm>
          <a:noFill/>
        </p:spPr>
      </p:pic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5724525" y="3213100"/>
            <a:ext cx="31670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>
                <a:solidFill>
                  <a:srgbClr val="FF0000"/>
                </a:solidFill>
                <a:latin typeface="Arial" charset="0"/>
              </a:rPr>
              <a:t> </a:t>
            </a:r>
            <a:r>
              <a:rPr kumimoji="0" lang="uk-UA" sz="54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руслом.</a:t>
            </a:r>
          </a:p>
        </p:txBody>
      </p:sp>
      <p:sp>
        <p:nvSpPr>
          <p:cNvPr id="62469" name="Line 5"/>
          <p:cNvSpPr>
            <a:spLocks noChangeShapeType="1"/>
          </p:cNvSpPr>
          <p:nvPr/>
        </p:nvSpPr>
        <p:spPr bwMode="auto">
          <a:xfrm>
            <a:off x="-360363" y="4221163"/>
            <a:ext cx="719138" cy="360362"/>
          </a:xfrm>
          <a:prstGeom prst="line">
            <a:avLst/>
          </a:prstGeom>
          <a:noFill/>
          <a:ln w="79375">
            <a:solidFill>
              <a:srgbClr val="FF00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uk-UA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8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243 0.02914 C 0.0684 0.02197 0.08524 0.02474 0.10156 0.02706 C 0.11024 0.03076 0.10556 0.02891 0.1191 0.03353 C 0.12118 0.03422 0.12535 0.03561 0.12535 0.03561 C 0.1533 0.03237 0.18142 0.03168 0.20955 0.02914 C 0.22674 0.01758 0.24931 0.02128 0.26823 0.01873 C 0.28351 0.01665 0.31424 0.01226 0.31424 0.01226 C 0.3158 0.01157 0.31753 0.0111 0.3191 0.01018 C 0.32083 0.00902 0.32205 0.00671 0.32378 0.00602 C 0.32899 0.0037 0.33455 0.00347 0.33976 0.00162 C 0.35104 -0.00832 0.36788 -0.00924 0.3809 -0.01086 C 0.39045 -0.01364 0.40017 -0.01595 0.40955 -0.01942 C 0.41372 -0.0208 0.42222 -0.02358 0.42222 -0.02358 C 0.42448 -0.0252 0.43125 -0.02936 0.43333 -0.03213 C 0.43628 -0.03606 0.43646 -0.04323 0.43976 -0.04693 C 0.44132 -0.04878 0.44392 -0.04832 0.44601 -0.04901 C 0.45122 -0.05942 0.45382 -0.06913 0.44601 -0.08069 C 0.44427 -0.08346 0.44063 -0.08208 0.43802 -0.08277 C 0.43594 -0.08485 0.4342 -0.08786 0.43177 -0.08924 C 0.42934 -0.09063 0.42604 -0.08947 0.42378 -0.09132 C 0.40208 -0.10959 0.42361 -0.1008 0.40799 -0.10612 C 0.40382 -0.10959 0.40122 -0.1156 0.39688 -0.11884 C 0.39306 -0.12161 0.38802 -0.12046 0.3842 -0.123 C 0.37101 -0.13156 0.35747 -0.13479 0.34288 -0.1378 C 0.33247 -0.13988 0.32153 -0.14751 0.31111 -0.14843 C 0.29844 -0.14959 0.28576 -0.14982 0.27309 -0.15052 C 0.23212 -0.15815 0.2099 -0.1556 0.15712 -0.15676 C 0.12708 -0.1556 0.09201 -0.15005 0.06198 -0.16115 C 0.05694 -0.16554 0.05243 -0.17202 0.04757 -0.17595 C 0.04618 -0.1771 0.04444 -0.1771 0.04288 -0.17803 C 0.04115 -0.17919 0.03958 -0.1808 0.03802 -0.18219 C 0.03681 -0.18543 0.03281 -0.19468 0.03333 -0.19907 C 0.03472 -0.21294 0.05156 -0.21156 0.05868 -0.21387 C 0.06736 -0.22127 0.07726 -0.22242 0.08733 -0.2245 C 0.09306 -0.22381 0.09896 -0.22404 0.10469 -0.22242 C 0.10885 -0.22127 0.11181 -0.21572 0.1158 -0.21387 C 0.12049 -0.21179 0.12535 -0.21132 0.13021 -0.20971 C 0.14444 -0.21109 0.15885 -0.21132 0.17309 -0.21387 C 0.17813 -0.21479 0.18559 -0.22543 0.19045 -0.22867 C 0.21111 -0.2652 0.2625 -0.24069 0.28889 -0.24138 C 0.29878 -0.24462 0.30382 -0.25433 0.31267 -0.26034 C 0.33108 -0.28601 0.36441 -0.2682 0.38889 -0.26034 C 0.45 -0.26705 0.47847 -0.26774 0.55868 -0.2689 C 0.5717 -0.27167 0.5691 -0.27121 0.57465 -0.28578 C 0.57361 -0.28855 0.57309 -0.29202 0.57135 -0.29433 C 0.56788 -0.29895 0.56181 -0.29734 0.55712 -0.29849 C 0.55503 -0.29895 0.55295 -0.30034 0.55087 -0.30057 C 0.53663 -0.30173 0.52222 -0.30196 0.50799 -0.30265 C 0.49236 -0.30566 0.4776 -0.30959 0.46198 -0.31121 C 0.40694 -0.30797 0.41927 -0.30774 0.34288 -0.31121 C 0.33368 -0.31167 0.32361 -0.31791 0.31424 -0.31953 C 0.30538 -0.32786 0.31302 -0.32208 0.29688 -0.32601 C 0.2842 -0.32901 0.275 -0.33271 0.26198 -0.33433 C 0.26719 -0.3667 0.2599 -0.35167 0.29358 -0.3556 C 0.29809 -0.35606 0.30052 -0.35838 0.30469 -0.35976 C 0.30903 -0.36138 0.31753 -0.36393 0.31753 -0.36393 C 0.32326 -0.36809 0.32865 -0.36971 0.3349 -0.37248 C 0.37622 -0.36878 0.39722 -0.36901 0.44601 -0.3704 C 0.46372 -0.37225 0.4809 -0.3741 0.49844 -0.36832 C 0.52569 -0.36994 0.55226 -0.37456 0.57934 -0.37456 " pathEditMode="relative" ptsTypes="fffffffffffffffffffffffffffffffffffffffffffffffffffffffffffA">
                                      <p:cBhvr>
                                        <p:cTn id="23" dur="5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  <p:bldP spid="62468" grpId="1"/>
      <p:bldP spid="62469" grpId="0" animBg="1"/>
      <p:bldP spid="62469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Копия Flow&amp;Grace156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8715436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AutoShape 3"/>
          <p:cNvSpPr>
            <a:spLocks noChangeArrowheads="1"/>
          </p:cNvSpPr>
          <p:nvPr/>
        </p:nvSpPr>
        <p:spPr bwMode="auto">
          <a:xfrm>
            <a:off x="571472" y="285728"/>
            <a:ext cx="8066088" cy="2214554"/>
          </a:xfrm>
          <a:prstGeom prst="flowChartPunchedTape">
            <a:avLst/>
          </a:prstGeom>
          <a:gradFill rotWithShape="1">
            <a:gsLst>
              <a:gs pos="0">
                <a:srgbClr val="00CC00">
                  <a:alpha val="16000"/>
                </a:srgbClr>
              </a:gs>
              <a:gs pos="50000">
                <a:srgbClr val="00CC00">
                  <a:gamma/>
                  <a:shade val="93333"/>
                  <a:invGamma/>
                </a:srgbClr>
              </a:gs>
              <a:gs pos="100000">
                <a:srgbClr val="00CC00">
                  <a:alpha val="16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r>
              <a:rPr kumimoji="0" lang="uk-UA" sz="4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Місце, де починається річка, </a:t>
            </a:r>
            <a:endParaRPr kumimoji="0" lang="en-US" sz="44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eaLnBrk="1" hangingPunct="1">
              <a:defRPr/>
            </a:pPr>
            <a:r>
              <a:rPr kumimoji="0" lang="uk-UA" sz="4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називається</a:t>
            </a:r>
            <a:endParaRPr kumimoji="0" lang="uk-UA" sz="4400" b="1" i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4071934" y="1285860"/>
            <a:ext cx="2952750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800" dirty="0">
                <a:latin typeface="Arial" charset="0"/>
              </a:rPr>
              <a:t> </a:t>
            </a:r>
            <a:r>
              <a:rPr kumimoji="0" lang="uk-UA" sz="4400" b="1" i="1" dirty="0">
                <a:solidFill>
                  <a:srgbClr val="B4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витоком.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4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50"/>
                            </p:stCondLst>
                            <p:childTnLst>
                              <p:par>
                                <p:cTn id="21" presetID="23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22" dur="1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1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1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 animBg="1"/>
      <p:bldP spid="61444" grpId="0"/>
      <p:bldP spid="6144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03308"/>
            <a:ext cx="8186766" cy="5654692"/>
          </a:xfrm>
        </p:spPr>
        <p:txBody>
          <a:bodyPr>
            <a:prstTxWarp prst="textPlain">
              <a:avLst>
                <a:gd name="adj" fmla="val 48394"/>
              </a:avLst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Що таке: пливе і ллється,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Часом на камінь дереться,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 немає – все всихає,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Звір і пташка помирає?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SP65_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AutoShape 3"/>
          <p:cNvSpPr>
            <a:spLocks noChangeArrowheads="1"/>
          </p:cNvSpPr>
          <p:nvPr/>
        </p:nvSpPr>
        <p:spPr bwMode="auto">
          <a:xfrm>
            <a:off x="468313" y="4071942"/>
            <a:ext cx="8351837" cy="2786058"/>
          </a:xfrm>
          <a:prstGeom prst="flowChartPunchedTape">
            <a:avLst/>
          </a:prstGeom>
          <a:gradFill rotWithShape="1">
            <a:gsLst>
              <a:gs pos="0">
                <a:srgbClr val="0099FF">
                  <a:alpha val="16000"/>
                </a:srgbClr>
              </a:gs>
              <a:gs pos="50000">
                <a:srgbClr val="0099FF">
                  <a:gamma/>
                  <a:tint val="97647"/>
                  <a:invGamma/>
                </a:srgbClr>
              </a:gs>
              <a:gs pos="100000">
                <a:srgbClr val="0099FF">
                  <a:alpha val="16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r>
              <a:rPr kumimoji="0" lang="uk-UA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Місце, де річка впадає в іншу</a:t>
            </a:r>
          </a:p>
          <a:p>
            <a:pPr eaLnBrk="1" hangingPunct="1">
              <a:defRPr/>
            </a:pPr>
            <a:r>
              <a:rPr kumimoji="0" lang="uk-UA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річку, озеро, море або океан </a:t>
            </a:r>
          </a:p>
          <a:p>
            <a:pPr eaLnBrk="1" hangingPunct="1">
              <a:defRPr/>
            </a:pPr>
            <a:r>
              <a:rPr kumimoji="0" lang="uk-UA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називається</a:t>
            </a:r>
            <a:endParaRPr kumimoji="0" lang="uk-UA" sz="4400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4214810" y="5786454"/>
            <a:ext cx="257176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uk-UA" sz="4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гирлом.</a:t>
            </a:r>
          </a:p>
        </p:txBody>
      </p:sp>
      <p:sp>
        <p:nvSpPr>
          <p:cNvPr id="63493" name="AutoShape 5"/>
          <p:cNvSpPr>
            <a:spLocks noChangeArrowheads="1"/>
          </p:cNvSpPr>
          <p:nvPr/>
        </p:nvSpPr>
        <p:spPr bwMode="auto">
          <a:xfrm>
            <a:off x="3635375" y="1412875"/>
            <a:ext cx="1441450" cy="792163"/>
          </a:xfrm>
          <a:custGeom>
            <a:avLst/>
            <a:gdLst>
              <a:gd name="G0" fmla="+- 15130 0 0"/>
              <a:gd name="G1" fmla="+- 4502 0 0"/>
              <a:gd name="G2" fmla="+- 12158 0 4502"/>
              <a:gd name="G3" fmla="+- G2 0 4502"/>
              <a:gd name="G4" fmla="*/ G3 32768 32059"/>
              <a:gd name="G5" fmla="*/ G4 1 2"/>
              <a:gd name="G6" fmla="+- 21600 0 15130"/>
              <a:gd name="G7" fmla="*/ G6 4502 6079"/>
              <a:gd name="G8" fmla="+- G7 15130 0"/>
              <a:gd name="T0" fmla="*/ 15130 w 21600"/>
              <a:gd name="T1" fmla="*/ 0 h 21600"/>
              <a:gd name="T2" fmla="*/ 15130 w 21600"/>
              <a:gd name="T3" fmla="*/ 12158 h 21600"/>
              <a:gd name="T4" fmla="*/ 1612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30" y="0"/>
                </a:lnTo>
                <a:lnTo>
                  <a:pt x="15130" y="4502"/>
                </a:lnTo>
                <a:lnTo>
                  <a:pt x="12427" y="4502"/>
                </a:lnTo>
                <a:cubicBezTo>
                  <a:pt x="5564" y="4502"/>
                  <a:pt x="0" y="7930"/>
                  <a:pt x="0" y="12158"/>
                </a:cubicBezTo>
                <a:lnTo>
                  <a:pt x="0" y="21600"/>
                </a:lnTo>
                <a:lnTo>
                  <a:pt x="3224" y="21600"/>
                </a:lnTo>
                <a:lnTo>
                  <a:pt x="3224" y="12158"/>
                </a:lnTo>
                <a:cubicBezTo>
                  <a:pt x="3224" y="9672"/>
                  <a:pt x="7344" y="7656"/>
                  <a:pt x="12427" y="7656"/>
                </a:cubicBezTo>
                <a:lnTo>
                  <a:pt x="15130" y="7656"/>
                </a:lnTo>
                <a:lnTo>
                  <a:pt x="15130" y="12158"/>
                </a:lnTo>
                <a:close/>
              </a:path>
            </a:pathLst>
          </a:custGeom>
          <a:gradFill rotWithShape="1">
            <a:gsLst>
              <a:gs pos="0">
                <a:srgbClr val="66CCFF">
                  <a:alpha val="53999"/>
                </a:srgbClr>
              </a:gs>
              <a:gs pos="50000">
                <a:schemeClr val="bg1"/>
              </a:gs>
              <a:gs pos="100000">
                <a:srgbClr val="66CCFF">
                  <a:alpha val="53999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3494" name="AutoShape 6"/>
          <p:cNvSpPr>
            <a:spLocks noChangeArrowheads="1"/>
          </p:cNvSpPr>
          <p:nvPr/>
        </p:nvSpPr>
        <p:spPr bwMode="auto">
          <a:xfrm rot="10801917" flipV="1">
            <a:off x="1547813" y="1125538"/>
            <a:ext cx="1222375" cy="935037"/>
          </a:xfrm>
          <a:custGeom>
            <a:avLst/>
            <a:gdLst>
              <a:gd name="G0" fmla="+- 16890 0 0"/>
              <a:gd name="G1" fmla="+- 4697 0 0"/>
              <a:gd name="G2" fmla="+- 12158 0 4697"/>
              <a:gd name="G3" fmla="+- G2 0 4697"/>
              <a:gd name="G4" fmla="*/ G3 32768 32059"/>
              <a:gd name="G5" fmla="*/ G4 1 2"/>
              <a:gd name="G6" fmla="+- 21600 0 16890"/>
              <a:gd name="G7" fmla="*/ G6 4697 6079"/>
              <a:gd name="G8" fmla="+- G7 16890 0"/>
              <a:gd name="T0" fmla="*/ 16890 w 21600"/>
              <a:gd name="T1" fmla="*/ 0 h 21600"/>
              <a:gd name="T2" fmla="*/ 16890 w 21600"/>
              <a:gd name="T3" fmla="*/ 12158 h 21600"/>
              <a:gd name="T4" fmla="*/ 1413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6890" y="0"/>
                </a:lnTo>
                <a:lnTo>
                  <a:pt x="16890" y="4697"/>
                </a:lnTo>
                <a:lnTo>
                  <a:pt x="12427" y="4697"/>
                </a:lnTo>
                <a:cubicBezTo>
                  <a:pt x="5564" y="4697"/>
                  <a:pt x="0" y="8037"/>
                  <a:pt x="0" y="12158"/>
                </a:cubicBezTo>
                <a:lnTo>
                  <a:pt x="0" y="21600"/>
                </a:lnTo>
                <a:lnTo>
                  <a:pt x="2825" y="21600"/>
                </a:lnTo>
                <a:lnTo>
                  <a:pt x="2825" y="12158"/>
                </a:lnTo>
                <a:cubicBezTo>
                  <a:pt x="2825" y="9564"/>
                  <a:pt x="7124" y="7461"/>
                  <a:pt x="12427" y="7461"/>
                </a:cubicBezTo>
                <a:lnTo>
                  <a:pt x="16890" y="7461"/>
                </a:lnTo>
                <a:lnTo>
                  <a:pt x="16890" y="12158"/>
                </a:lnTo>
                <a:close/>
              </a:path>
            </a:pathLst>
          </a:custGeom>
          <a:gradFill rotWithShape="1">
            <a:gsLst>
              <a:gs pos="0">
                <a:srgbClr val="00CCFF">
                  <a:alpha val="64999"/>
                </a:srgbClr>
              </a:gs>
              <a:gs pos="50000">
                <a:schemeClr val="bg1"/>
              </a:gs>
              <a:gs pos="100000">
                <a:srgbClr val="00CCFF">
                  <a:alpha val="64999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3495" name="AutoShape 7"/>
          <p:cNvSpPr>
            <a:spLocks noChangeArrowheads="1"/>
          </p:cNvSpPr>
          <p:nvPr/>
        </p:nvSpPr>
        <p:spPr bwMode="auto">
          <a:xfrm>
            <a:off x="3132138" y="1052513"/>
            <a:ext cx="358775" cy="1081087"/>
          </a:xfrm>
          <a:prstGeom prst="upArrow">
            <a:avLst>
              <a:gd name="adj1" fmla="val 50000"/>
              <a:gd name="adj2" fmla="val 75332"/>
            </a:avLst>
          </a:prstGeom>
          <a:gradFill rotWithShape="1">
            <a:gsLst>
              <a:gs pos="0">
                <a:srgbClr val="66CCFF">
                  <a:alpha val="64999"/>
                </a:srgbClr>
              </a:gs>
              <a:gs pos="50000">
                <a:schemeClr val="bg1"/>
              </a:gs>
              <a:gs pos="100000">
                <a:srgbClr val="66CCFF">
                  <a:alpha val="64999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349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6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3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3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100"/>
                            </p:stCondLst>
                            <p:childTnLst>
                              <p:par>
                                <p:cTn id="25" presetID="33" presetClass="emph" presetSubtype="0" repeatCount="indefinite" fill="remove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6" dur="10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10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0" dur="10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build="p" animBg="1"/>
      <p:bldP spid="63492" grpId="0"/>
      <p:bldP spid="63492" grpId="1"/>
      <p:bldP spid="63493" grpId="0" animBg="1"/>
      <p:bldP spid="63494" grpId="0" animBg="1"/>
      <p:bldP spid="6349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8" descr="samara_nv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8643998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7" name="AutoShape 3"/>
          <p:cNvSpPr>
            <a:spLocks noChangeArrowheads="1"/>
          </p:cNvSpPr>
          <p:nvPr/>
        </p:nvSpPr>
        <p:spPr bwMode="auto">
          <a:xfrm>
            <a:off x="214282" y="4143380"/>
            <a:ext cx="8675687" cy="2209820"/>
          </a:xfrm>
          <a:prstGeom prst="flowChartPunchedTape">
            <a:avLst/>
          </a:prstGeom>
          <a:gradFill rotWithShape="1">
            <a:gsLst>
              <a:gs pos="0">
                <a:srgbClr val="0099FF">
                  <a:alpha val="16000"/>
                </a:srgbClr>
              </a:gs>
              <a:gs pos="50000">
                <a:srgbClr val="0099FF">
                  <a:gamma/>
                  <a:tint val="97647"/>
                  <a:invGamma/>
                </a:srgbClr>
              </a:gs>
              <a:gs pos="100000">
                <a:srgbClr val="0099FF">
                  <a:alpha val="16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r>
              <a:rPr kumimoji="0" lang="uk-UA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Більшість річок мають </a:t>
            </a:r>
            <a:r>
              <a:rPr kumimoji="0" lang="uk-UA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                       ,</a:t>
            </a:r>
            <a:endParaRPr kumimoji="0" lang="uk-UA" sz="32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eaLnBrk="1" hangingPunct="1">
              <a:defRPr/>
            </a:pPr>
            <a:r>
              <a:rPr kumimoji="0" lang="uk-UA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тобто інші річки, які впадають </a:t>
            </a:r>
            <a:br>
              <a:rPr kumimoji="0" lang="uk-UA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kumimoji="0" lang="uk-UA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 головну річку.</a:t>
            </a:r>
            <a:endParaRPr kumimoji="0" lang="uk-UA" sz="3200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5072066" y="4286256"/>
            <a:ext cx="27717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uk-UA" sz="4400" b="1" i="1" dirty="0" smtClean="0">
                <a:solidFill>
                  <a:srgbClr val="FF292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притоки</a:t>
            </a:r>
            <a:endParaRPr kumimoji="0" lang="uk-UA" sz="4400" b="1" i="1" dirty="0">
              <a:solidFill>
                <a:srgbClr val="FF292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93191" name="AutoShape 7"/>
          <p:cNvSpPr>
            <a:spLocks noChangeArrowheads="1"/>
          </p:cNvSpPr>
          <p:nvPr/>
        </p:nvSpPr>
        <p:spPr bwMode="auto">
          <a:xfrm rot="14777506">
            <a:off x="5111750" y="2239963"/>
            <a:ext cx="287338" cy="1223962"/>
          </a:xfrm>
          <a:prstGeom prst="upArrow">
            <a:avLst>
              <a:gd name="adj1" fmla="val 50000"/>
              <a:gd name="adj2" fmla="val 106491"/>
            </a:avLst>
          </a:prstGeom>
          <a:gradFill rotWithShape="1">
            <a:gsLst>
              <a:gs pos="0">
                <a:srgbClr val="66CCFF">
                  <a:alpha val="64999"/>
                </a:srgbClr>
              </a:gs>
              <a:gs pos="50000">
                <a:schemeClr val="bg1"/>
              </a:gs>
              <a:gs pos="100000">
                <a:srgbClr val="66CCFF">
                  <a:alpha val="64999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318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00"/>
                            </p:stCondLst>
                            <p:childTnLst>
                              <p:par>
                                <p:cTn id="21" presetID="33" presetClass="emph" presetSubtype="0" repeatCount="indefinite" fill="remove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" dur="10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10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6" dur="10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 build="p" animBg="1"/>
      <p:bldP spid="93188" grpId="0"/>
      <p:bldP spid="93188" grpId="1"/>
      <p:bldP spid="9319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8" descr="река 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8643998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1" name="AutoShape 3"/>
          <p:cNvSpPr>
            <a:spLocks noChangeArrowheads="1"/>
          </p:cNvSpPr>
          <p:nvPr/>
        </p:nvSpPr>
        <p:spPr bwMode="auto">
          <a:xfrm>
            <a:off x="142844" y="5072074"/>
            <a:ext cx="8786874" cy="1344633"/>
          </a:xfrm>
          <a:prstGeom prst="flowChartPunchedTape">
            <a:avLst/>
          </a:prstGeom>
          <a:gradFill rotWithShape="1">
            <a:gsLst>
              <a:gs pos="0">
                <a:srgbClr val="0099FF">
                  <a:alpha val="16000"/>
                </a:srgbClr>
              </a:gs>
              <a:gs pos="50000">
                <a:srgbClr val="0099FF">
                  <a:gamma/>
                  <a:tint val="97647"/>
                  <a:invGamma/>
                </a:srgbClr>
              </a:gs>
              <a:gs pos="100000">
                <a:srgbClr val="0099FF">
                  <a:alpha val="16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r>
              <a:rPr kumimoji="0" lang="uk-UA" sz="4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Річка має правий і лівий</a:t>
            </a:r>
            <a:endParaRPr kumimoji="0" lang="uk-UA" sz="4400" b="1" i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6696075" y="5357826"/>
            <a:ext cx="2447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uk-UA" sz="4400" b="1" i="1" dirty="0">
                <a:solidFill>
                  <a:srgbClr val="FF292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береги.</a:t>
            </a:r>
          </a:p>
        </p:txBody>
      </p:sp>
      <p:sp>
        <p:nvSpPr>
          <p:cNvPr id="94213" name="AutoShape 5"/>
          <p:cNvSpPr>
            <a:spLocks noChangeArrowheads="1"/>
          </p:cNvSpPr>
          <p:nvPr/>
        </p:nvSpPr>
        <p:spPr bwMode="auto">
          <a:xfrm>
            <a:off x="5651500" y="3141663"/>
            <a:ext cx="1008063" cy="719137"/>
          </a:xfrm>
          <a:custGeom>
            <a:avLst/>
            <a:gdLst>
              <a:gd name="G0" fmla="+- 15130 0 0"/>
              <a:gd name="G1" fmla="+- 4502 0 0"/>
              <a:gd name="G2" fmla="+- 12158 0 4502"/>
              <a:gd name="G3" fmla="+- G2 0 4502"/>
              <a:gd name="G4" fmla="*/ G3 32768 32059"/>
              <a:gd name="G5" fmla="*/ G4 1 2"/>
              <a:gd name="G6" fmla="+- 21600 0 15130"/>
              <a:gd name="G7" fmla="*/ G6 4502 6079"/>
              <a:gd name="G8" fmla="+- G7 15130 0"/>
              <a:gd name="T0" fmla="*/ 15130 w 21600"/>
              <a:gd name="T1" fmla="*/ 0 h 21600"/>
              <a:gd name="T2" fmla="*/ 15130 w 21600"/>
              <a:gd name="T3" fmla="*/ 12158 h 21600"/>
              <a:gd name="T4" fmla="*/ 1612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30" y="0"/>
                </a:lnTo>
                <a:lnTo>
                  <a:pt x="15130" y="4502"/>
                </a:lnTo>
                <a:lnTo>
                  <a:pt x="12427" y="4502"/>
                </a:lnTo>
                <a:cubicBezTo>
                  <a:pt x="5564" y="4502"/>
                  <a:pt x="0" y="7930"/>
                  <a:pt x="0" y="12158"/>
                </a:cubicBezTo>
                <a:lnTo>
                  <a:pt x="0" y="21600"/>
                </a:lnTo>
                <a:lnTo>
                  <a:pt x="3224" y="21600"/>
                </a:lnTo>
                <a:lnTo>
                  <a:pt x="3224" y="12158"/>
                </a:lnTo>
                <a:cubicBezTo>
                  <a:pt x="3224" y="9672"/>
                  <a:pt x="7344" y="7656"/>
                  <a:pt x="12427" y="7656"/>
                </a:cubicBezTo>
                <a:lnTo>
                  <a:pt x="15130" y="7656"/>
                </a:lnTo>
                <a:lnTo>
                  <a:pt x="15130" y="12158"/>
                </a:lnTo>
                <a:close/>
              </a:path>
            </a:pathLst>
          </a:custGeom>
          <a:gradFill rotWithShape="1">
            <a:gsLst>
              <a:gs pos="0">
                <a:srgbClr val="66CCFF">
                  <a:alpha val="53999"/>
                </a:srgbClr>
              </a:gs>
              <a:gs pos="50000">
                <a:schemeClr val="bg1"/>
              </a:gs>
              <a:gs pos="100000">
                <a:srgbClr val="66CCFF">
                  <a:alpha val="53999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4214" name="AutoShape 6"/>
          <p:cNvSpPr>
            <a:spLocks noChangeArrowheads="1"/>
          </p:cNvSpPr>
          <p:nvPr/>
        </p:nvSpPr>
        <p:spPr bwMode="auto">
          <a:xfrm rot="6424709" flipV="1">
            <a:off x="4610101" y="4040187"/>
            <a:ext cx="933450" cy="720725"/>
          </a:xfrm>
          <a:custGeom>
            <a:avLst/>
            <a:gdLst>
              <a:gd name="G0" fmla="+- 16890 0 0"/>
              <a:gd name="G1" fmla="+- 4697 0 0"/>
              <a:gd name="G2" fmla="+- 12158 0 4697"/>
              <a:gd name="G3" fmla="+- G2 0 4697"/>
              <a:gd name="G4" fmla="*/ G3 32768 32059"/>
              <a:gd name="G5" fmla="*/ G4 1 2"/>
              <a:gd name="G6" fmla="+- 21600 0 16890"/>
              <a:gd name="G7" fmla="*/ G6 4697 6079"/>
              <a:gd name="G8" fmla="+- G7 16890 0"/>
              <a:gd name="T0" fmla="*/ 16890 w 21600"/>
              <a:gd name="T1" fmla="*/ 0 h 21600"/>
              <a:gd name="T2" fmla="*/ 16890 w 21600"/>
              <a:gd name="T3" fmla="*/ 12158 h 21600"/>
              <a:gd name="T4" fmla="*/ 1413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6890" y="0"/>
                </a:lnTo>
                <a:lnTo>
                  <a:pt x="16890" y="4697"/>
                </a:lnTo>
                <a:lnTo>
                  <a:pt x="12427" y="4697"/>
                </a:lnTo>
                <a:cubicBezTo>
                  <a:pt x="5564" y="4697"/>
                  <a:pt x="0" y="8037"/>
                  <a:pt x="0" y="12158"/>
                </a:cubicBezTo>
                <a:lnTo>
                  <a:pt x="0" y="21600"/>
                </a:lnTo>
                <a:lnTo>
                  <a:pt x="2825" y="21600"/>
                </a:lnTo>
                <a:lnTo>
                  <a:pt x="2825" y="12158"/>
                </a:lnTo>
                <a:cubicBezTo>
                  <a:pt x="2825" y="9564"/>
                  <a:pt x="7124" y="7461"/>
                  <a:pt x="12427" y="7461"/>
                </a:cubicBezTo>
                <a:lnTo>
                  <a:pt x="16890" y="7461"/>
                </a:lnTo>
                <a:lnTo>
                  <a:pt x="16890" y="12158"/>
                </a:lnTo>
                <a:close/>
              </a:path>
            </a:pathLst>
          </a:custGeom>
          <a:gradFill rotWithShape="1">
            <a:gsLst>
              <a:gs pos="0">
                <a:srgbClr val="00CCFF">
                  <a:alpha val="64999"/>
                </a:srgbClr>
              </a:gs>
              <a:gs pos="50000">
                <a:schemeClr val="bg1"/>
              </a:gs>
              <a:gs pos="100000">
                <a:srgbClr val="00CCFF">
                  <a:alpha val="64999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4215" name="AutoShape 7"/>
          <p:cNvSpPr>
            <a:spLocks noChangeArrowheads="1"/>
          </p:cNvSpPr>
          <p:nvPr/>
        </p:nvSpPr>
        <p:spPr bwMode="auto">
          <a:xfrm rot="-4723931">
            <a:off x="7417594" y="3104356"/>
            <a:ext cx="358775" cy="2449513"/>
          </a:xfrm>
          <a:prstGeom prst="upArrow">
            <a:avLst>
              <a:gd name="adj1" fmla="val 50000"/>
              <a:gd name="adj2" fmla="val 170686"/>
            </a:avLst>
          </a:prstGeom>
          <a:gradFill rotWithShape="1">
            <a:gsLst>
              <a:gs pos="0">
                <a:srgbClr val="66CCFF">
                  <a:alpha val="64999"/>
                </a:srgbClr>
              </a:gs>
              <a:gs pos="50000">
                <a:schemeClr val="bg1"/>
              </a:gs>
              <a:gs pos="100000">
                <a:srgbClr val="66CCFF">
                  <a:alpha val="64999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4218" name="Rectangle 10"/>
          <p:cNvSpPr>
            <a:spLocks noChangeArrowheads="1"/>
          </p:cNvSpPr>
          <p:nvPr/>
        </p:nvSpPr>
        <p:spPr bwMode="auto">
          <a:xfrm>
            <a:off x="6084888" y="1557338"/>
            <a:ext cx="2255837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Wave1">
              <a:avLst/>
            </a:prstTxWarp>
            <a:spAutoFit/>
          </a:bodyPr>
          <a:lstStyle/>
          <a:p>
            <a:pPr eaLnBrk="1" hangingPunct="1">
              <a:lnSpc>
                <a:spcPct val="75000"/>
              </a:lnSpc>
            </a:pPr>
            <a:r>
              <a:rPr kumimoji="0"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правий</a:t>
            </a:r>
          </a:p>
          <a:p>
            <a:pPr eaLnBrk="1" hangingPunct="1">
              <a:lnSpc>
                <a:spcPct val="75000"/>
              </a:lnSpc>
            </a:pPr>
            <a:r>
              <a:rPr kumimoji="0"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берег</a:t>
            </a:r>
          </a:p>
        </p:txBody>
      </p:sp>
      <p:sp>
        <p:nvSpPr>
          <p:cNvPr id="94219" name="Rectangle 11"/>
          <p:cNvSpPr>
            <a:spLocks noChangeArrowheads="1"/>
          </p:cNvSpPr>
          <p:nvPr/>
        </p:nvSpPr>
        <p:spPr bwMode="auto">
          <a:xfrm>
            <a:off x="2411413" y="3860800"/>
            <a:ext cx="1774825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Wave1">
              <a:avLst/>
            </a:prstTxWarp>
            <a:spAutoFit/>
          </a:bodyPr>
          <a:lstStyle/>
          <a:p>
            <a:pPr eaLnBrk="1" hangingPunct="1">
              <a:lnSpc>
                <a:spcPct val="75000"/>
              </a:lnSpc>
            </a:pPr>
            <a:r>
              <a:rPr kumimoji="0"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лівий</a:t>
            </a:r>
          </a:p>
          <a:p>
            <a:pPr eaLnBrk="1" hangingPunct="1">
              <a:lnSpc>
                <a:spcPct val="75000"/>
              </a:lnSpc>
            </a:pPr>
            <a:r>
              <a:rPr kumimoji="0"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берег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42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50"/>
                            </p:stCondLst>
                            <p:childTnLst>
                              <p:par>
                                <p:cTn id="17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9" dur="5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5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4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4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4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4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4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4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50"/>
                            </p:stCondLst>
                            <p:childTnLst>
                              <p:par>
                                <p:cTn id="3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75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4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4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4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4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4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4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 animBg="1"/>
      <p:bldP spid="94212" grpId="0"/>
      <p:bldP spid="94213" grpId="0" animBg="1"/>
      <p:bldP spid="94214" grpId="0" animBg="1"/>
      <p:bldP spid="942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6" descr="тайная симетр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8546789" cy="6313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uk-UA" dirty="0" smtClean="0"/>
          </a:p>
          <a:p>
            <a:pPr eaLnBrk="1" hangingPunct="1"/>
            <a:endParaRPr lang="uk-UA" dirty="0" smtClean="0"/>
          </a:p>
        </p:txBody>
      </p:sp>
      <p:sp>
        <p:nvSpPr>
          <p:cNvPr id="64516" name="AutoShape 4"/>
          <p:cNvSpPr>
            <a:spLocks noChangeArrowheads="1"/>
          </p:cNvSpPr>
          <p:nvPr/>
        </p:nvSpPr>
        <p:spPr bwMode="auto">
          <a:xfrm>
            <a:off x="250825" y="0"/>
            <a:ext cx="4392613" cy="4143379"/>
          </a:xfrm>
          <a:prstGeom prst="flowChartPunchedTape">
            <a:avLst/>
          </a:prstGeom>
          <a:gradFill rotWithShape="1">
            <a:gsLst>
              <a:gs pos="0">
                <a:srgbClr val="0099FF">
                  <a:alpha val="16000"/>
                </a:srgbClr>
              </a:gs>
              <a:gs pos="50000">
                <a:srgbClr val="0099FF">
                  <a:gamma/>
                  <a:tint val="97647"/>
                  <a:invGamma/>
                </a:srgbClr>
              </a:gs>
              <a:gs pos="100000">
                <a:srgbClr val="0099FF">
                  <a:alpha val="16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Plain">
              <a:avLst/>
            </a:prstTxWarp>
          </a:bodyPr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Blip>
                <a:blip r:embed="rId4"/>
              </a:buBlip>
              <a:defRPr/>
            </a:pPr>
            <a:r>
              <a:rPr kumimoji="0" lang="uk-UA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Річкою</a:t>
            </a:r>
            <a:r>
              <a:rPr kumimoji="0" lang="uk-UA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kumimoji="0" lang="uk-UA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називають</a:t>
            </a:r>
            <a:r>
              <a:rPr kumimoji="0"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kumimoji="0"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kumimoji="0" lang="uk-UA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природний водотік,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kumimoji="0" lang="uk-UA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який має довжину</a:t>
            </a:r>
            <a:r>
              <a:rPr kumimoji="0"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kumimoji="0"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kumimoji="0" lang="uk-UA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понад 10 км,</a:t>
            </a:r>
            <a:r>
              <a:rPr kumimoji="0"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kumimoji="0"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kumimoji="0" lang="uk-UA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а коротші – 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kumimoji="0" lang="uk-UA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kumimoji="0"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це </a:t>
            </a:r>
            <a:r>
              <a:rPr kumimoji="0" lang="uk-UA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струмки.</a:t>
            </a:r>
          </a:p>
        </p:txBody>
      </p:sp>
      <p:sp>
        <p:nvSpPr>
          <p:cNvPr id="64517" name="AutoShape 5"/>
          <p:cNvSpPr>
            <a:spLocks noChangeArrowheads="1"/>
          </p:cNvSpPr>
          <p:nvPr/>
        </p:nvSpPr>
        <p:spPr bwMode="auto">
          <a:xfrm>
            <a:off x="4643438" y="1928802"/>
            <a:ext cx="4284662" cy="4740286"/>
          </a:xfrm>
          <a:prstGeom prst="flowChartPunchedTape">
            <a:avLst/>
          </a:prstGeom>
          <a:gradFill rotWithShape="1">
            <a:gsLst>
              <a:gs pos="0">
                <a:srgbClr val="0099FF">
                  <a:alpha val="16000"/>
                </a:srgbClr>
              </a:gs>
              <a:gs pos="50000">
                <a:srgbClr val="0099FF">
                  <a:gamma/>
                  <a:tint val="97647"/>
                  <a:invGamma/>
                </a:srgbClr>
              </a:gs>
              <a:gs pos="100000">
                <a:srgbClr val="0099FF">
                  <a:alpha val="16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Plain">
              <a:avLst/>
            </a:prstTxWarp>
          </a:bodyPr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Blip>
                <a:blip r:embed="rId4"/>
              </a:buBlip>
              <a:defRPr/>
            </a:pPr>
            <a:endParaRPr kumimoji="0"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Blip>
                <a:blip r:embed="rId4"/>
              </a:buBlip>
              <a:defRPr/>
            </a:pPr>
            <a:r>
              <a:rPr kumimoji="0" lang="uk-UA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Річки довжиною</a:t>
            </a:r>
            <a:r>
              <a:rPr kumimoji="0"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kumimoji="0"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kumimoji="0" lang="uk-UA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до 100 км вважають</a:t>
            </a:r>
            <a:r>
              <a:rPr kumimoji="0"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kumimoji="0"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kumimoji="0" lang="uk-UA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kumimoji="0" lang="uk-UA" sz="32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малими</a:t>
            </a:r>
            <a:r>
              <a:rPr kumimoji="0" lang="uk-UA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Blip>
                <a:blip r:embed="rId5"/>
              </a:buBlip>
              <a:defRPr/>
            </a:pPr>
            <a:r>
              <a:rPr kumimoji="0" lang="uk-UA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до 500 км – </a:t>
            </a:r>
            <a:r>
              <a:rPr kumimoji="0"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kumimoji="0"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kumimoji="0" lang="uk-UA" sz="32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середніми</a:t>
            </a:r>
            <a:r>
              <a:rPr kumimoji="0" lang="uk-UA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Blip>
                <a:blip r:embed="rId5"/>
              </a:buBlip>
              <a:defRPr/>
            </a:pPr>
            <a:r>
              <a:rPr kumimoji="0" lang="uk-UA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 понад 500 км –</a:t>
            </a:r>
            <a:r>
              <a:rPr kumimoji="0"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kumimoji="0"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kumimoji="0" lang="uk-UA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kumimoji="0" lang="uk-UA" sz="32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великими</a:t>
            </a:r>
            <a:r>
              <a:rPr kumimoji="0" lang="uk-UA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5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4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4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45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45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4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45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45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64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64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645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645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645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645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645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 build="p" animBg="1"/>
      <p:bldP spid="64516" grpId="1" build="allAtOnce" animBg="1"/>
      <p:bldP spid="64517" grpId="0" build="p" animBg="1"/>
      <p:bldP spid="64517" grpId="1" build="allAtOnce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nwe1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8715436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349500"/>
            <a:ext cx="8642350" cy="3167063"/>
          </a:xfrm>
        </p:spPr>
        <p:txBody>
          <a:bodyPr/>
          <a:lstStyle/>
          <a:p>
            <a:pPr algn="ctr" eaLnBrk="1" hangingPunct="1">
              <a:buFontTx/>
              <a:buBlip>
                <a:blip r:embed="rId4"/>
              </a:buBlip>
              <a:defRPr/>
            </a:pP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 Україні 14 </a:t>
            </a:r>
            <a:r>
              <a:rPr lang="uk-U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великих річок,</a:t>
            </a:r>
          </a:p>
          <a:p>
            <a:pPr algn="ctr" eaLnBrk="1" hangingPunct="1">
              <a:buFontTx/>
              <a:buBlip>
                <a:blip r:embed="rId4"/>
              </a:buBlip>
              <a:defRPr/>
            </a:pP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123</a:t>
            </a:r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– середні,</a:t>
            </a:r>
          </a:p>
          <a:p>
            <a:pPr algn="ctr" eaLnBrk="1" hangingPunct="1">
              <a:buFontTx/>
              <a:buBlip>
                <a:blip r:embed="rId4"/>
              </a:buBlip>
              <a:defRPr/>
            </a:pP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 тисячі </a:t>
            </a:r>
            <a:r>
              <a:rPr lang="uk-U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малих</a:t>
            </a:r>
          </a:p>
          <a:p>
            <a:pPr eaLnBrk="1" hangingPunct="1">
              <a:buFontTx/>
              <a:buNone/>
              <a:defRPr/>
            </a:pPr>
            <a:endParaRPr lang="uk-UA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Trees&amp;Fields092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85720" y="214290"/>
            <a:ext cx="8572560" cy="6429420"/>
          </a:xfrm>
          <a:noFill/>
        </p:spPr>
      </p:pic>
      <p:sp>
        <p:nvSpPr>
          <p:cNvPr id="60419" name="Oval 3"/>
          <p:cNvSpPr>
            <a:spLocks noChangeArrowheads="1"/>
          </p:cNvSpPr>
          <p:nvPr/>
        </p:nvSpPr>
        <p:spPr bwMode="auto">
          <a:xfrm>
            <a:off x="285720" y="214290"/>
            <a:ext cx="8572560" cy="3643338"/>
          </a:xfrm>
          <a:prstGeom prst="ellipse">
            <a:avLst/>
          </a:prstGeom>
          <a:gradFill rotWithShape="1">
            <a:gsLst>
              <a:gs pos="0">
                <a:srgbClr val="0099FF">
                  <a:alpha val="23000"/>
                </a:srgbClr>
              </a:gs>
              <a:gs pos="50000">
                <a:srgbClr val="0099FF">
                  <a:gamma/>
                  <a:tint val="90980"/>
                  <a:invGamma/>
                </a:srgbClr>
              </a:gs>
              <a:gs pos="100000">
                <a:srgbClr val="0099FF">
                  <a:alpha val="23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spcBef>
                <a:spcPct val="20000"/>
              </a:spcBef>
              <a:defRPr/>
            </a:pPr>
            <a:endParaRPr kumimoji="0" lang="uk-UA" sz="44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 eaLnBrk="1" hangingPunct="1">
              <a:lnSpc>
                <a:spcPct val="80000"/>
              </a:lnSpc>
              <a:defRPr/>
            </a:pPr>
            <a:r>
              <a:rPr kumimoji="0" lang="uk-UA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Річка</a:t>
            </a:r>
            <a:br>
              <a:rPr kumimoji="0" lang="uk-UA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kumimoji="0" lang="uk-UA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може витікати з джерела, 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kumimoji="0" lang="uk-UA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болота, озера, </a:t>
            </a:r>
            <a:br>
              <a:rPr kumimoji="0" lang="uk-UA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kumimoji="0" lang="uk-UA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брати початок</a:t>
            </a:r>
            <a:br>
              <a:rPr kumimoji="0" lang="uk-UA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kumimoji="0" lang="uk-UA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із гірських льодовиків</a:t>
            </a:r>
            <a:r>
              <a:rPr kumimoji="0" lang="uk-UA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</a:t>
            </a:r>
          </a:p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endParaRPr kumimoji="0" lang="uk-UA" sz="40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11816"/>
          </a:xfrm>
        </p:spPr>
        <p:txBody>
          <a:bodyPr>
            <a:noAutofit/>
          </a:bodyPr>
          <a:lstStyle/>
          <a:p>
            <a:r>
              <a:rPr lang="uk-UA" sz="9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РІЧКИ </a:t>
            </a:r>
            <a:br>
              <a:rPr lang="uk-UA" sz="9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9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УКРАЇНИ</a:t>
            </a:r>
            <a:endParaRPr lang="uk-UA" sz="9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Рамка 2"/>
          <p:cNvSpPr/>
          <p:nvPr/>
        </p:nvSpPr>
        <p:spPr>
          <a:xfrm>
            <a:off x="642910" y="785794"/>
            <a:ext cx="7929586" cy="5214974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6" descr="Рисунок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50" y="125413"/>
            <a:ext cx="8801100" cy="660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7" name="Oval 5"/>
          <p:cNvSpPr>
            <a:spLocks noChangeArrowheads="1"/>
          </p:cNvSpPr>
          <p:nvPr/>
        </p:nvSpPr>
        <p:spPr bwMode="auto">
          <a:xfrm>
            <a:off x="785786" y="3573463"/>
            <a:ext cx="7129462" cy="3284537"/>
          </a:xfrm>
          <a:prstGeom prst="ellipse">
            <a:avLst/>
          </a:prstGeom>
          <a:gradFill rotWithShape="1">
            <a:gsLst>
              <a:gs pos="0">
                <a:srgbClr val="0099FF">
                  <a:alpha val="19000"/>
                </a:srgbClr>
              </a:gs>
              <a:gs pos="50000">
                <a:srgbClr val="0099FF">
                  <a:gamma/>
                  <a:tint val="80000"/>
                  <a:invGamma/>
                </a:srgbClr>
              </a:gs>
              <a:gs pos="100000">
                <a:srgbClr val="0099FF">
                  <a:alpha val="19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kumimoji="0" lang="ru-RU" sz="4800" b="1" i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kumimoji="0" lang="ru-RU" sz="6000" b="1" i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Дніпро</a:t>
            </a:r>
            <a:r>
              <a:rPr kumimoji="0" lang="ru-RU" sz="4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 –</a:t>
            </a:r>
            <a:br>
              <a:rPr kumimoji="0" lang="ru-RU" sz="4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</a:br>
            <a:r>
              <a:rPr kumimoji="0" lang="ru-RU" sz="4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  </a:t>
            </a:r>
            <a:r>
              <a:rPr kumimoji="0" lang="ru-RU" sz="48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найбільша</a:t>
            </a:r>
            <a:r>
              <a:rPr kumimoji="0" lang="ru-RU" sz="4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 в </a:t>
            </a:r>
            <a:r>
              <a:rPr kumimoji="0" lang="ru-RU" sz="48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Україні</a:t>
            </a:r>
            <a:r>
              <a:rPr kumimoji="0" lang="ru-RU" sz="4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kumimoji="0" lang="ru-RU" sz="48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і</a:t>
            </a:r>
            <a:r>
              <a:rPr kumimoji="0" lang="ru-RU" sz="4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 </a:t>
            </a:r>
            <a:br>
              <a:rPr kumimoji="0" lang="ru-RU" sz="4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</a:br>
            <a:r>
              <a:rPr kumimoji="0" lang="ru-RU" sz="48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третя</a:t>
            </a:r>
            <a:r>
              <a:rPr kumimoji="0" lang="ru-RU" sz="4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 за величиною </a:t>
            </a:r>
            <a:br>
              <a:rPr kumimoji="0" lang="ru-RU" sz="4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</a:br>
            <a:r>
              <a:rPr kumimoji="0" lang="ru-RU" sz="4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в </a:t>
            </a:r>
            <a:r>
              <a:rPr kumimoji="0" lang="ru-RU" sz="48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Європі</a:t>
            </a:r>
            <a:r>
              <a:rPr kumimoji="0" lang="ru-RU" sz="4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kumimoji="0" lang="ru-RU" sz="48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річка</a:t>
            </a:r>
            <a:r>
              <a:rPr kumimoji="0" lang="ru-RU" sz="4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.</a:t>
            </a:r>
          </a:p>
          <a:p>
            <a:pPr algn="ctr" eaLnBrk="1" hangingPunct="1">
              <a:defRPr/>
            </a:pPr>
            <a:endParaRPr kumimoji="0" lang="uk-UA" sz="4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523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5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7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188913"/>
            <a:ext cx="8569325" cy="583247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uk-UA" sz="4800" b="1" i="1" dirty="0" smtClean="0">
                <a:solidFill>
                  <a:srgbClr val="FF0000"/>
                </a:solidFill>
                <a:latin typeface="Times New Roman" pitchFamily="18" charset="0"/>
              </a:rPr>
              <a:t>        </a:t>
            </a:r>
            <a:r>
              <a:rPr lang="uk-UA" sz="4800" b="1" i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itchFamily="18" charset="0"/>
              </a:rPr>
              <a:t>Дніпро - </a:t>
            </a:r>
            <a:r>
              <a:rPr lang="uk-UA" sz="3200" dirty="0" smtClean="0">
                <a:ln>
                  <a:solidFill>
                    <a:srgbClr val="002060"/>
                  </a:solidFill>
                </a:ln>
                <a:solidFill>
                  <a:srgbClr val="000066"/>
                </a:solidFill>
                <a:latin typeface="Times New Roman" pitchFamily="18" charset="0"/>
              </a:rPr>
              <a:t> бере свій початок далеко за межами України – в Росії</a:t>
            </a:r>
          </a:p>
        </p:txBody>
      </p:sp>
      <p:pic>
        <p:nvPicPr>
          <p:cNvPr id="37891" name="Picture 3" descr="река323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571612"/>
            <a:ext cx="5724525" cy="493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7348" name="Picture 4" descr="Ново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8642350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9" name="WordArt 5"/>
          <p:cNvSpPr>
            <a:spLocks noChangeArrowheads="1" noChangeShapeType="1" noTextEdit="1"/>
          </p:cNvSpPr>
          <p:nvPr/>
        </p:nvSpPr>
        <p:spPr bwMode="auto">
          <a:xfrm>
            <a:off x="5219700" y="333375"/>
            <a:ext cx="3240088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uk-UA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Дніпро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8596" y="5357826"/>
            <a:ext cx="6572296" cy="107495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Загальна довжина річки – 2201 км, </a:t>
            </a:r>
          </a:p>
          <a:p>
            <a:r>
              <a:rPr lang="uk-UA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території України – 981 км.</a:t>
            </a:r>
            <a:endParaRPr lang="uk-UA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low&amp;Grace14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549275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uk-UA" sz="360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</a:p>
        </p:txBody>
      </p:sp>
      <p:sp>
        <p:nvSpPr>
          <p:cNvPr id="47108" name="AutoShape 4"/>
          <p:cNvSpPr>
            <a:spLocks noChangeArrowheads="1"/>
          </p:cNvSpPr>
          <p:nvPr/>
        </p:nvSpPr>
        <p:spPr bwMode="auto">
          <a:xfrm>
            <a:off x="0" y="0"/>
            <a:ext cx="8243888" cy="5516563"/>
          </a:xfrm>
          <a:prstGeom prst="cloudCallout">
            <a:avLst>
              <a:gd name="adj1" fmla="val -15301"/>
              <a:gd name="adj2" fmla="val 41741"/>
            </a:avLst>
          </a:prstGeom>
          <a:gradFill rotWithShape="1">
            <a:gsLst>
              <a:gs pos="0">
                <a:srgbClr val="0099FF">
                  <a:alpha val="31000"/>
                </a:srgbClr>
              </a:gs>
              <a:gs pos="100000">
                <a:srgbClr val="FFCCFF">
                  <a:alpha val="28000"/>
                </a:srgbClr>
              </a:gs>
            </a:gsLst>
            <a:path path="rect">
              <a:fillToRect l="100000" t="100000"/>
            </a:path>
          </a:gradFill>
          <a:ln w="9525">
            <a:pattFill prst="pct90">
              <a:fgClr>
                <a:srgbClr val="3333CC"/>
              </a:fgClr>
              <a:bgClr>
                <a:srgbClr val="FFFFFF"/>
              </a:bgClr>
            </a:pattFill>
            <a:round/>
            <a:headEnd/>
            <a:tailEnd/>
          </a:ln>
          <a:effectLst/>
        </p:spPr>
        <p:txBody>
          <a:bodyPr/>
          <a:lstStyle/>
          <a:p>
            <a:pPr algn="r" eaLnBrk="1" hangingPunct="1">
              <a:spcBef>
                <a:spcPct val="20000"/>
              </a:spcBef>
              <a:defRPr/>
            </a:pPr>
            <a:r>
              <a:rPr kumimoji="0" lang="uk-UA" sz="4400" b="1" dirty="0">
                <a:solidFill>
                  <a:srgbClr val="10357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Все живе на Землі </a:t>
            </a:r>
            <a:r>
              <a:rPr kumimoji="0" lang="uk-UA" sz="4400" b="1" dirty="0" err="1">
                <a:solidFill>
                  <a:srgbClr val="10357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пот</a:t>
            </a:r>
            <a:r>
              <a:rPr kumimoji="0" lang="ru-RU" sz="4400" b="1" dirty="0">
                <a:solidFill>
                  <a:srgbClr val="10357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ре</a:t>
            </a:r>
            <a:r>
              <a:rPr kumimoji="0" lang="uk-UA" sz="4400" b="1" dirty="0" err="1">
                <a:solidFill>
                  <a:srgbClr val="10357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бує</a:t>
            </a:r>
            <a:r>
              <a:rPr kumimoji="0" lang="uk-UA" sz="4400" b="1" dirty="0">
                <a:solidFill>
                  <a:srgbClr val="10357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води.</a:t>
            </a:r>
          </a:p>
          <a:p>
            <a:pPr algn="r" eaLnBrk="1" hangingPunct="1">
              <a:spcBef>
                <a:spcPct val="20000"/>
              </a:spcBef>
              <a:defRPr/>
            </a:pPr>
            <a:r>
              <a:rPr kumimoji="0" lang="uk-UA" sz="4400" b="1" dirty="0">
                <a:solidFill>
                  <a:srgbClr val="10357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Кожна її крапля є дорогоцінним </a:t>
            </a:r>
          </a:p>
          <a:p>
            <a:pPr algn="r" eaLnBrk="1" hangingPunct="1">
              <a:spcBef>
                <a:spcPct val="20000"/>
              </a:spcBef>
              <a:defRPr/>
            </a:pPr>
            <a:r>
              <a:rPr kumimoji="0" lang="uk-UA" sz="4400" b="1" dirty="0">
                <a:solidFill>
                  <a:srgbClr val="10357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скарбом природи.</a:t>
            </a:r>
          </a:p>
          <a:p>
            <a:pPr algn="r" eaLnBrk="1" hangingPunct="1">
              <a:defRPr/>
            </a:pPr>
            <a:endParaRPr kumimoji="0" lang="uk-UA" sz="1800" dirty="0">
              <a:solidFill>
                <a:srgbClr val="103570"/>
              </a:solidFill>
              <a:latin typeface="Arial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0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710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710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67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295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7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build="allAtOnce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6323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179388" y="333375"/>
            <a:ext cx="8640762" cy="633571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6324" name="Picture 12" descr="Ново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33375"/>
            <a:ext cx="8642350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5" name="WordArt 13"/>
          <p:cNvSpPr>
            <a:spLocks noChangeArrowheads="1" noChangeShapeType="1" noTextEdit="1"/>
          </p:cNvSpPr>
          <p:nvPr/>
        </p:nvSpPr>
        <p:spPr bwMode="auto">
          <a:xfrm>
            <a:off x="428596" y="5286388"/>
            <a:ext cx="345598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Дніпро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43372" y="5500702"/>
            <a:ext cx="4429156" cy="64633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>
              <a:buFontTx/>
              <a:buChar char="-"/>
            </a:pP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символ  України,</a:t>
            </a:r>
          </a:p>
          <a:p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давня назва – Борисфен</a:t>
            </a:r>
            <a:r>
              <a:rPr lang="uk-UA" dirty="0" smtClean="0"/>
              <a:t>.</a:t>
            </a:r>
            <a:endParaRPr lang="uk-UA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tx2">
                    <a:satMod val="130000"/>
                  </a:schemeClr>
                </a:solidFill>
              </a:rPr>
              <a:t>Річка </a:t>
            </a:r>
            <a:r>
              <a:rPr lang="uk-UA" b="1" dirty="0" smtClean="0">
                <a:solidFill>
                  <a:srgbClr val="FFFF00"/>
                </a:solidFill>
              </a:rPr>
              <a:t>Дніпро</a:t>
            </a:r>
            <a:r>
              <a:rPr lang="uk-UA" b="1" dirty="0" smtClean="0">
                <a:solidFill>
                  <a:schemeClr val="tx2">
                    <a:satMod val="130000"/>
                  </a:schemeClr>
                </a:solidFill>
              </a:rPr>
              <a:t> у районі м. Канів</a:t>
            </a:r>
            <a:br>
              <a:rPr lang="uk-UA" b="1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uk-UA" b="1" dirty="0" smtClean="0">
                <a:solidFill>
                  <a:schemeClr val="tx2">
                    <a:satMod val="130000"/>
                  </a:schemeClr>
                </a:solidFill>
              </a:rPr>
              <a:t>      ( вигляд з </a:t>
            </a:r>
            <a:r>
              <a:rPr lang="uk-UA" b="1" dirty="0" err="1" smtClean="0">
                <a:solidFill>
                  <a:schemeClr val="tx2">
                    <a:satMod val="130000"/>
                  </a:schemeClr>
                </a:solidFill>
              </a:rPr>
              <a:t>Тарасоваї</a:t>
            </a:r>
            <a:r>
              <a:rPr lang="uk-UA" b="1" dirty="0" smtClean="0">
                <a:solidFill>
                  <a:schemeClr val="tx2">
                    <a:satMod val="130000"/>
                  </a:schemeClr>
                </a:solidFill>
              </a:rPr>
              <a:t> гори)</a:t>
            </a:r>
            <a:endParaRPr lang="ru-RU" b="1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2976" y="1643063"/>
            <a:ext cx="7242199" cy="4605337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57400" y="0"/>
            <a:ext cx="7086600" cy="6858000"/>
          </a:xfrm>
          <a:noFill/>
        </p:spPr>
      </p:pic>
      <p:sp>
        <p:nvSpPr>
          <p:cNvPr id="52227" name="WordArt 3"/>
          <p:cNvSpPr>
            <a:spLocks noChangeArrowheads="1" noChangeShapeType="1" noTextEdit="1"/>
          </p:cNvSpPr>
          <p:nvPr/>
        </p:nvSpPr>
        <p:spPr bwMode="auto">
          <a:xfrm rot="5400000">
            <a:off x="-2016125" y="2889251"/>
            <a:ext cx="6048375" cy="107950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uk-UA" sz="3600" b="1" kern="10" dirty="0">
                <a:ln w="18000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/>
                <a:cs typeface="Arial"/>
              </a:rPr>
              <a:t>Дніпро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57422" y="6286520"/>
            <a:ext cx="6500858" cy="36933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МАЄ  1350  ПРИТОКІВ</a:t>
            </a:r>
            <a:endParaRPr lang="uk-UA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5" descr="самара simmetria_novos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9" y="404813"/>
            <a:ext cx="8248678" cy="1095361"/>
          </a:xfrm>
        </p:spPr>
        <p:txBody>
          <a:bodyPr>
            <a:prstTxWarp prst="textPlain">
              <a:avLst/>
            </a:prstTxWarp>
            <a:normAutofit lnSpcReduction="100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4800" b="1" i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uk-UA" sz="3200" dirty="0" smtClean="0">
                <a:solidFill>
                  <a:srgbClr val="000066"/>
                </a:solidFill>
                <a:latin typeface="Times New Roman" pitchFamily="18" charset="0"/>
              </a:rPr>
              <a:t>    Найбільші ліві притоки </a:t>
            </a:r>
            <a:r>
              <a:rPr lang="uk-UA" sz="4800" b="1" i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uk-UA" sz="4800" b="1" i="1" dirty="0" smtClean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</a:rPr>
              <a:t>Дніпра -  </a:t>
            </a:r>
            <a:r>
              <a:rPr lang="uk-UA" sz="3200" b="1" cap="all" dirty="0" smtClean="0">
                <a:ln w="9000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</a:rPr>
              <a:t>Ворскла, Самара, Десна, Сула</a:t>
            </a:r>
            <a:endParaRPr lang="uk-UA" sz="3200" dirty="0" smtClean="0">
              <a:ln w="9000" cmpd="sng">
                <a:solidFill>
                  <a:schemeClr val="bg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ворск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9"/>
            <a:ext cx="8642349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3286116" y="5857892"/>
            <a:ext cx="3292492" cy="864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400" b="1" i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Ворскла</a:t>
            </a:r>
            <a:endParaRPr lang="ru-RU" sz="2400" b="1" i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3214678" y="5857892"/>
            <a:ext cx="4000528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b="1" i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Самара</a:t>
            </a:r>
            <a:endParaRPr lang="ru-RU" sz="3600" b="1" i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</a:endParaRPr>
          </a:p>
        </p:txBody>
      </p:sp>
      <p:pic>
        <p:nvPicPr>
          <p:cNvPr id="60419" name="Picture 3" descr="сама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8642349" cy="5311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пру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7950" y="-26988"/>
            <a:ext cx="9250363" cy="691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42844" y="4786322"/>
            <a:ext cx="8569325" cy="1847848"/>
          </a:xfrm>
        </p:spPr>
        <p:txBody>
          <a:bodyPr>
            <a:prstTxWarp prst="textPlain">
              <a:avLst/>
            </a:prstTxWarp>
          </a:bodyPr>
          <a:lstStyle/>
          <a:p>
            <a:pPr eaLnBrk="1" hangingPunct="1">
              <a:buFontTx/>
              <a:buNone/>
              <a:defRPr/>
            </a:pPr>
            <a:r>
              <a:rPr lang="uk-UA" sz="4800" b="1" i="1" dirty="0" smtClean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uk-UA" sz="3200" dirty="0" smtClean="0">
                <a:solidFill>
                  <a:srgbClr val="FFFF00"/>
                </a:solidFill>
                <a:latin typeface="Times New Roman" pitchFamily="18" charset="0"/>
              </a:rPr>
              <a:t> Найбільші праві притоки</a:t>
            </a:r>
            <a:r>
              <a:rPr lang="uk-UA" sz="3200" dirty="0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  <a:r>
              <a:rPr lang="uk-UA" sz="4800" b="1" i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uk-UA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Дніпра </a:t>
            </a:r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Прип`ять, Тетерів, Інгулець. </a:t>
            </a:r>
            <a:endParaRPr lang="uk-UA" sz="32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припя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8736012" cy="5597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2928926" y="6000768"/>
            <a:ext cx="3533796" cy="637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400" b="1" i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Прип’ять</a:t>
            </a:r>
            <a:endParaRPr lang="ru-RU" sz="2400" b="1" i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 descr="sam-orlov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4283" y="214290"/>
            <a:ext cx="8572560" cy="6286544"/>
          </a:xfrm>
        </p:spPr>
        <p:txBody>
          <a:bodyPr>
            <a:prstTxWarp prst="textPlain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       </a:t>
            </a:r>
            <a:r>
              <a:rPr lang="uk-UA" sz="48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 ДНІСТЕР    </a:t>
            </a:r>
            <a:r>
              <a:rPr lang="uk-UA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uk-UA" sz="32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32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32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/>
            </a:r>
            <a:b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</a:b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              </a:t>
            </a:r>
            <a:r>
              <a:rPr lang="uk-UA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14414" y="5857892"/>
            <a:ext cx="7000924" cy="72652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Бере початок у Карпатах і впадає в Чорне море</a:t>
            </a:r>
            <a:endParaRPr lang="uk-UA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-1571668" y="214290"/>
            <a:ext cx="8229600" cy="1143000"/>
          </a:xfrm>
        </p:spPr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 eaLnBrk="1" hangingPunct="1"/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Дністер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1507" name="Picture 4" descr="dnister_panorama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557338"/>
            <a:ext cx="8713787" cy="5040312"/>
          </a:xfrm>
          <a:noFill/>
        </p:spPr>
      </p:pic>
      <p:sp>
        <p:nvSpPr>
          <p:cNvPr id="4" name="TextBox 3"/>
          <p:cNvSpPr txBox="1"/>
          <p:nvPr/>
        </p:nvSpPr>
        <p:spPr>
          <a:xfrm>
            <a:off x="928662" y="6000768"/>
            <a:ext cx="5715040" cy="36933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Довжина річки – 1363 км.</a:t>
            </a:r>
            <a:endParaRPr lang="uk-UA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0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0"/>
            <a:ext cx="8229600" cy="65976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uk-UA" sz="36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Вода</a:t>
            </a:r>
            <a:r>
              <a:rPr lang="uk-UA" sz="3600" b="1" dirty="0" smtClean="0">
                <a:solidFill>
                  <a:schemeClr val="bg1"/>
                </a:solidFill>
              </a:rPr>
              <a:t> - справжнє диво природи.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VodaDnis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8569325" cy="631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71670" y="357166"/>
            <a:ext cx="4643470" cy="857256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Дністер</a:t>
            </a:r>
            <a:endParaRPr lang="uk-UA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6143644"/>
            <a:ext cx="7929618" cy="36933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Найбільші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притоки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 Бистриця, Стрий, Смотрич, Збруч…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24" y="-285776"/>
            <a:ext cx="7215238" cy="228601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Дунай 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4437063"/>
            <a:ext cx="7913687" cy="2159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uk-UA" sz="2400" dirty="0" smtClean="0"/>
          </a:p>
          <a:p>
            <a:pPr eaLnBrk="1" hangingPunct="1">
              <a:lnSpc>
                <a:spcPct val="90000"/>
              </a:lnSpc>
            </a:pPr>
            <a:r>
              <a:rPr lang="uk-UA" sz="2400" dirty="0" smtClean="0"/>
              <a:t>Дунай — прикордонна річка України. Це найбільша річка Європи, але її довжина на території України — лише 174 км. Русло широке, з низькими заболоченими берегами. На заплаві та в дельті — велика кількість озер. </a:t>
            </a:r>
            <a:br>
              <a:rPr lang="uk-UA" sz="2400" dirty="0" smtClean="0"/>
            </a:br>
            <a:endParaRPr lang="uk-UA" sz="2400" dirty="0" smtClean="0"/>
          </a:p>
        </p:txBody>
      </p:sp>
      <p:pic>
        <p:nvPicPr>
          <p:cNvPr id="32772" name="Picture 4" descr="41РумынияДуна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714488"/>
            <a:ext cx="57150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Freeform 5"/>
          <p:cNvSpPr>
            <a:spLocks/>
          </p:cNvSpPr>
          <p:nvPr/>
        </p:nvSpPr>
        <p:spPr bwMode="auto">
          <a:xfrm>
            <a:off x="457200" y="728663"/>
            <a:ext cx="1450975" cy="3563937"/>
          </a:xfrm>
          <a:custGeom>
            <a:avLst/>
            <a:gdLst>
              <a:gd name="T0" fmla="*/ 914 w 914"/>
              <a:gd name="T1" fmla="*/ 113 h 2245"/>
              <a:gd name="T2" fmla="*/ 97 w 914"/>
              <a:gd name="T3" fmla="*/ 159 h 2245"/>
              <a:gd name="T4" fmla="*/ 551 w 914"/>
              <a:gd name="T5" fmla="*/ 1066 h 2245"/>
              <a:gd name="T6" fmla="*/ 7 w 914"/>
              <a:gd name="T7" fmla="*/ 2064 h 2245"/>
              <a:gd name="T8" fmla="*/ 596 w 914"/>
              <a:gd name="T9" fmla="*/ 2155 h 22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"/>
              <a:gd name="T16" fmla="*/ 0 h 2245"/>
              <a:gd name="T17" fmla="*/ 914 w 914"/>
              <a:gd name="T18" fmla="*/ 2245 h 22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" h="2245">
                <a:moveTo>
                  <a:pt x="914" y="113"/>
                </a:moveTo>
                <a:cubicBezTo>
                  <a:pt x="535" y="56"/>
                  <a:pt x="157" y="0"/>
                  <a:pt x="97" y="159"/>
                </a:cubicBezTo>
                <a:cubicBezTo>
                  <a:pt x="37" y="318"/>
                  <a:pt x="566" y="749"/>
                  <a:pt x="551" y="1066"/>
                </a:cubicBezTo>
                <a:cubicBezTo>
                  <a:pt x="536" y="1383"/>
                  <a:pt x="0" y="1883"/>
                  <a:pt x="7" y="2064"/>
                </a:cubicBezTo>
                <a:cubicBezTo>
                  <a:pt x="14" y="2245"/>
                  <a:pt x="305" y="2200"/>
                  <a:pt x="596" y="2155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4" name="Freeform 6"/>
          <p:cNvSpPr>
            <a:spLocks/>
          </p:cNvSpPr>
          <p:nvPr/>
        </p:nvSpPr>
        <p:spPr bwMode="auto">
          <a:xfrm>
            <a:off x="6643702" y="785794"/>
            <a:ext cx="1836737" cy="3529013"/>
          </a:xfrm>
          <a:custGeom>
            <a:avLst/>
            <a:gdLst>
              <a:gd name="T0" fmla="*/ 0 w 1157"/>
              <a:gd name="T1" fmla="*/ 318 h 2223"/>
              <a:gd name="T2" fmla="*/ 1043 w 1157"/>
              <a:gd name="T3" fmla="*/ 136 h 2223"/>
              <a:gd name="T4" fmla="*/ 635 w 1157"/>
              <a:gd name="T5" fmla="*/ 1134 h 2223"/>
              <a:gd name="T6" fmla="*/ 1134 w 1157"/>
              <a:gd name="T7" fmla="*/ 1588 h 2223"/>
              <a:gd name="T8" fmla="*/ 499 w 1157"/>
              <a:gd name="T9" fmla="*/ 2223 h 22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57"/>
              <a:gd name="T16" fmla="*/ 0 h 2223"/>
              <a:gd name="T17" fmla="*/ 1157 w 1157"/>
              <a:gd name="T18" fmla="*/ 2223 h 22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57" h="2223">
                <a:moveTo>
                  <a:pt x="0" y="318"/>
                </a:moveTo>
                <a:cubicBezTo>
                  <a:pt x="468" y="159"/>
                  <a:pt x="937" y="0"/>
                  <a:pt x="1043" y="136"/>
                </a:cubicBezTo>
                <a:cubicBezTo>
                  <a:pt x="1149" y="272"/>
                  <a:pt x="620" y="892"/>
                  <a:pt x="635" y="1134"/>
                </a:cubicBezTo>
                <a:cubicBezTo>
                  <a:pt x="650" y="1376"/>
                  <a:pt x="1157" y="1407"/>
                  <a:pt x="1134" y="1588"/>
                </a:cubicBezTo>
                <a:cubicBezTo>
                  <a:pt x="1111" y="1769"/>
                  <a:pt x="805" y="1996"/>
                  <a:pt x="499" y="2223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dunay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8642350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71538" y="428604"/>
            <a:ext cx="7000924" cy="78581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ПРАВІ  ПРИТОКИ  ДУНАЮ – Сава, </a:t>
            </a:r>
            <a:r>
              <a:rPr lang="uk-UA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Драва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та ін.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tis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569325" cy="631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14348" y="5572140"/>
            <a:ext cx="7643866" cy="71438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ЛІВІ  ПРИТОКИ  ДУНАЮ – Прут, Тиса  та ін.</a:t>
            </a:r>
            <a:endParaRPr lang="uk-UA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500430" y="285728"/>
            <a:ext cx="3357586" cy="757238"/>
          </a:xfrm>
        </p:spPr>
        <p:txBody>
          <a:bodyPr>
            <a:prstTxWarp prst="textPlain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Прут</a:t>
            </a:r>
            <a:endParaRPr lang="ru-RU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8915" name="Picture 3" descr="прут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282" y="1285860"/>
            <a:ext cx="8713787" cy="5259384"/>
          </a:xfr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00" y="285728"/>
            <a:ext cx="7358114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Тиса – притока Дунаю </a:t>
            </a:r>
          </a:p>
        </p:txBody>
      </p:sp>
      <p:sp>
        <p:nvSpPr>
          <p:cNvPr id="39939" name="Freeform 3"/>
          <p:cNvSpPr>
            <a:spLocks/>
          </p:cNvSpPr>
          <p:nvPr/>
        </p:nvSpPr>
        <p:spPr bwMode="auto">
          <a:xfrm>
            <a:off x="971550" y="1341438"/>
            <a:ext cx="7442200" cy="5291137"/>
          </a:xfrm>
          <a:custGeom>
            <a:avLst/>
            <a:gdLst>
              <a:gd name="T0" fmla="*/ 1278 w 4688"/>
              <a:gd name="T1" fmla="*/ 60 h 3333"/>
              <a:gd name="T2" fmla="*/ 598 w 4688"/>
              <a:gd name="T3" fmla="*/ 423 h 3333"/>
              <a:gd name="T4" fmla="*/ 734 w 4688"/>
              <a:gd name="T5" fmla="*/ 1602 h 3333"/>
              <a:gd name="T6" fmla="*/ 144 w 4688"/>
              <a:gd name="T7" fmla="*/ 2554 h 3333"/>
              <a:gd name="T8" fmla="*/ 1596 w 4688"/>
              <a:gd name="T9" fmla="*/ 3326 h 3333"/>
              <a:gd name="T10" fmla="*/ 2730 w 4688"/>
              <a:gd name="T11" fmla="*/ 2509 h 3333"/>
              <a:gd name="T12" fmla="*/ 3138 w 4688"/>
              <a:gd name="T13" fmla="*/ 3053 h 3333"/>
              <a:gd name="T14" fmla="*/ 4272 w 4688"/>
              <a:gd name="T15" fmla="*/ 2101 h 3333"/>
              <a:gd name="T16" fmla="*/ 4000 w 4688"/>
              <a:gd name="T17" fmla="*/ 1239 h 3333"/>
              <a:gd name="T18" fmla="*/ 4544 w 4688"/>
              <a:gd name="T19" fmla="*/ 604 h 3333"/>
              <a:gd name="T20" fmla="*/ 3138 w 4688"/>
              <a:gd name="T21" fmla="*/ 332 h 3333"/>
              <a:gd name="T22" fmla="*/ 3047 w 4688"/>
              <a:gd name="T23" fmla="*/ 60 h 3333"/>
              <a:gd name="T24" fmla="*/ 2049 w 4688"/>
              <a:gd name="T25" fmla="*/ 423 h 3333"/>
              <a:gd name="T26" fmla="*/ 1323 w 4688"/>
              <a:gd name="T27" fmla="*/ 60 h 3333"/>
              <a:gd name="T28" fmla="*/ 1278 w 4688"/>
              <a:gd name="T29" fmla="*/ 60 h 333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4688"/>
              <a:gd name="T46" fmla="*/ 0 h 3333"/>
              <a:gd name="T47" fmla="*/ 4688 w 4688"/>
              <a:gd name="T48" fmla="*/ 3333 h 333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4688" h="3333">
                <a:moveTo>
                  <a:pt x="1278" y="60"/>
                </a:moveTo>
                <a:cubicBezTo>
                  <a:pt x="1157" y="120"/>
                  <a:pt x="689" y="166"/>
                  <a:pt x="598" y="423"/>
                </a:cubicBezTo>
                <a:cubicBezTo>
                  <a:pt x="507" y="680"/>
                  <a:pt x="810" y="1247"/>
                  <a:pt x="734" y="1602"/>
                </a:cubicBezTo>
                <a:cubicBezTo>
                  <a:pt x="658" y="1957"/>
                  <a:pt x="0" y="2267"/>
                  <a:pt x="144" y="2554"/>
                </a:cubicBezTo>
                <a:cubicBezTo>
                  <a:pt x="288" y="2841"/>
                  <a:pt x="1165" y="3333"/>
                  <a:pt x="1596" y="3326"/>
                </a:cubicBezTo>
                <a:cubicBezTo>
                  <a:pt x="2027" y="3319"/>
                  <a:pt x="2473" y="2555"/>
                  <a:pt x="2730" y="2509"/>
                </a:cubicBezTo>
                <a:cubicBezTo>
                  <a:pt x="2987" y="2463"/>
                  <a:pt x="2881" y="3121"/>
                  <a:pt x="3138" y="3053"/>
                </a:cubicBezTo>
                <a:cubicBezTo>
                  <a:pt x="3395" y="2985"/>
                  <a:pt x="4128" y="2403"/>
                  <a:pt x="4272" y="2101"/>
                </a:cubicBezTo>
                <a:cubicBezTo>
                  <a:pt x="4416" y="1799"/>
                  <a:pt x="3955" y="1488"/>
                  <a:pt x="4000" y="1239"/>
                </a:cubicBezTo>
                <a:cubicBezTo>
                  <a:pt x="4045" y="990"/>
                  <a:pt x="4688" y="755"/>
                  <a:pt x="4544" y="604"/>
                </a:cubicBezTo>
                <a:cubicBezTo>
                  <a:pt x="4400" y="453"/>
                  <a:pt x="3388" y="423"/>
                  <a:pt x="3138" y="332"/>
                </a:cubicBezTo>
                <a:cubicBezTo>
                  <a:pt x="2888" y="241"/>
                  <a:pt x="3228" y="45"/>
                  <a:pt x="3047" y="60"/>
                </a:cubicBezTo>
                <a:cubicBezTo>
                  <a:pt x="2866" y="75"/>
                  <a:pt x="2336" y="423"/>
                  <a:pt x="2049" y="423"/>
                </a:cubicBezTo>
                <a:cubicBezTo>
                  <a:pt x="1762" y="423"/>
                  <a:pt x="1451" y="120"/>
                  <a:pt x="1323" y="60"/>
                </a:cubicBezTo>
                <a:cubicBezTo>
                  <a:pt x="1195" y="0"/>
                  <a:pt x="1399" y="0"/>
                  <a:pt x="1278" y="6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95513" y="2349500"/>
            <a:ext cx="5033962" cy="3095625"/>
          </a:xfrm>
          <a:noFill/>
        </p:spPr>
        <p:txBody>
          <a:bodyPr>
            <a:prstTxWarp prst="textInflate">
              <a:avLst/>
            </a:prstTxWarp>
          </a:bodyPr>
          <a:lstStyle/>
          <a:p>
            <a:pPr eaLnBrk="1" hangingPunct="1">
              <a:lnSpc>
                <a:spcPct val="80000"/>
              </a:lnSpc>
            </a:pPr>
            <a:r>
              <a:rPr lang="uk-UA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Тиса — річка Українських Карпат.   Річка гірська, зі швидкою течією, русло виповнене галькою, валунами, </a:t>
            </a:r>
            <a:r>
              <a:rPr lang="uk-UA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кам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‘</a:t>
            </a:r>
            <a:r>
              <a:rPr lang="uk-UA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яними</a:t>
            </a:r>
            <a:r>
              <a:rPr lang="uk-UA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 брилами. П</a:t>
            </a:r>
            <a:r>
              <a:rPr lang="uk-UA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овноводна, порожиста. У межах України має довжину 201 км. Впадає в Дунай.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uk-UA" sz="2000" dirty="0" smtClean="0"/>
              <a:t/>
            </a:r>
            <a:br>
              <a:rPr lang="uk-UA" sz="2000" dirty="0" smtClean="0"/>
            </a:br>
            <a:endParaRPr lang="uk-UA" sz="2000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928670"/>
            <a:ext cx="8229600" cy="1143000"/>
          </a:xfrm>
        </p:spPr>
        <p:txBody>
          <a:bodyPr/>
          <a:lstStyle/>
          <a:p>
            <a:pPr eaLnBrk="1" hangingPunct="1"/>
            <a:r>
              <a:rPr lang="uk-UA" b="1" dirty="0" smtClean="0">
                <a:solidFill>
                  <a:srgbClr val="FFFF00"/>
                </a:solidFill>
              </a:rPr>
              <a:t>гірська річка Карпат</a:t>
            </a:r>
            <a:endParaRPr lang="ru-RU" b="1" dirty="0" smtClean="0">
              <a:solidFill>
                <a:srgbClr val="FFFF00"/>
              </a:solidFill>
            </a:endParaRPr>
          </a:p>
        </p:txBody>
      </p:sp>
      <p:pic>
        <p:nvPicPr>
          <p:cNvPr id="3789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1472" y="1928802"/>
            <a:ext cx="8043890" cy="4119729"/>
          </a:xfrm>
        </p:spPr>
      </p:pic>
      <p:sp>
        <p:nvSpPr>
          <p:cNvPr id="6" name="TextBox 5"/>
          <p:cNvSpPr txBox="1"/>
          <p:nvPr/>
        </p:nvSpPr>
        <p:spPr>
          <a:xfrm>
            <a:off x="3071802" y="357166"/>
            <a:ext cx="3000396" cy="65508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ТИСА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5988602"/>
            <a:ext cx="7715304" cy="86939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Притоки Тиси – Уж,</a:t>
            </a:r>
            <a:r>
              <a:rPr lang="uk-UA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Латориця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r>
              <a:rPr lang="uk-UA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Тересва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r>
              <a:rPr lang="uk-UA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Теребля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r>
              <a:rPr lang="uk-UA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Тячевець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0"/>
            <a:ext cx="4818062" cy="1143000"/>
          </a:xfrm>
        </p:spPr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Південний Буг </a:t>
            </a:r>
          </a:p>
        </p:txBody>
      </p:sp>
      <p:pic>
        <p:nvPicPr>
          <p:cNvPr id="62468" name="Picture 4" descr="arfa-myk-moct-end"/>
          <p:cNvPicPr>
            <a:picLocks noChangeAspect="1" noChangeArrowheads="1"/>
          </p:cNvPicPr>
          <p:nvPr/>
        </p:nvPicPr>
        <p:blipFill>
          <a:blip r:embed="rId2" cstate="print"/>
          <a:srcRect l="7556" t="7455" r="6778" b="5482"/>
          <a:stretch>
            <a:fillRect/>
          </a:stretch>
        </p:blipFill>
        <p:spPr bwMode="auto">
          <a:xfrm>
            <a:off x="611188" y="1214422"/>
            <a:ext cx="7921625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000364" y="1571612"/>
            <a:ext cx="5357850" cy="64633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Це п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’</a:t>
            </a:r>
            <a:r>
              <a:rPr lang="uk-UA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ята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за величиною  річка </a:t>
            </a:r>
            <a:r>
              <a:rPr lang="uk-UA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Украіни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.</a:t>
            </a: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Бере початок на Поділлі</a:t>
            </a:r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6000768"/>
            <a:ext cx="3571900" cy="36933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Довжина річки – 806 км</a:t>
            </a:r>
            <a:endParaRPr lang="uk-UA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WordArt 2"/>
          <p:cNvSpPr>
            <a:spLocks noChangeArrowheads="1" noChangeShapeType="1" noTextEdit="1"/>
          </p:cNvSpPr>
          <p:nvPr/>
        </p:nvSpPr>
        <p:spPr bwMode="auto">
          <a:xfrm>
            <a:off x="1676400" y="0"/>
            <a:ext cx="5867400" cy="1142984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uk-UA" sz="3600" b="1" kern="10" dirty="0">
                <a:ln w="9525">
                  <a:round/>
                  <a:headEnd/>
                  <a:tailEnd/>
                </a:ln>
                <a:solidFill>
                  <a:srgbClr val="FFFF00"/>
                </a:solidFill>
                <a:latin typeface="Times New Roman"/>
                <a:cs typeface="Times New Roman"/>
              </a:rPr>
              <a:t>Західний Буг</a:t>
            </a:r>
          </a:p>
        </p:txBody>
      </p:sp>
      <p:pic>
        <p:nvPicPr>
          <p:cNvPr id="69635" name="Picture 3" descr="зх бу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357298"/>
            <a:ext cx="8713787" cy="5168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57158" y="1714488"/>
            <a:ext cx="5572164" cy="583646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Бере початок у Львівській області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5715016"/>
            <a:ext cx="7715304" cy="65508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Довжина річки – 831 км ( в Україні – 392 км )</a:t>
            </a:r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14348" y="1214422"/>
            <a:ext cx="7500990" cy="571504"/>
          </a:xfrm>
        </p:spPr>
        <p:txBody>
          <a:bodyPr>
            <a:prstTxWarp prst="textPlain">
              <a:avLst/>
            </a:prstTxWarp>
            <a:normAutofit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Бере початок у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Росії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.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Довжина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річки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1054 км.</a:t>
            </a:r>
          </a:p>
        </p:txBody>
      </p:sp>
      <p:sp>
        <p:nvSpPr>
          <p:cNvPr id="43011" name="WordArt 3"/>
          <p:cNvSpPr>
            <a:spLocks noChangeArrowheads="1" noChangeShapeType="1" noTextEdit="1"/>
          </p:cNvSpPr>
          <p:nvPr/>
        </p:nvSpPr>
        <p:spPr bwMode="auto">
          <a:xfrm>
            <a:off x="1500166" y="142852"/>
            <a:ext cx="6072230" cy="857256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Сіверський Донець</a:t>
            </a:r>
          </a:p>
        </p:txBody>
      </p:sp>
      <p:pic>
        <p:nvPicPr>
          <p:cNvPr id="43012" name="Picture 4" descr="300px-Donec_near_shepilov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000240"/>
            <a:ext cx="750099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7224" y="6000768"/>
            <a:ext cx="7429552" cy="583646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uk-UA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Протікає через Харківську, Луганську і Донецьку область</a:t>
            </a:r>
            <a:r>
              <a:rPr lang="uk-UA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uk-UA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water_drops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5805488"/>
            <a:ext cx="9144000" cy="703262"/>
          </a:xfrm>
        </p:spPr>
        <p:txBody>
          <a:bodyPr/>
          <a:lstStyle/>
          <a:p>
            <a:pPr eaLnBrk="1" hangingPunct="1"/>
            <a:r>
              <a:rPr lang="uk-UA" sz="4000" b="0" dirty="0" smtClean="0"/>
              <a:t>Перетворює пустелю у квітучий сад</a:t>
            </a:r>
            <a:r>
              <a:rPr lang="uk-UA" sz="4000" b="0" dirty="0" smtClean="0">
                <a:solidFill>
                  <a:schemeClr val="bg1"/>
                </a:solidFill>
              </a:rPr>
              <a:t>.</a:t>
            </a:r>
            <a:endParaRPr lang="ru-RU" sz="4000" b="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81" name="Picture 5" descr="03656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323528" y="332656"/>
            <a:ext cx="8568952" cy="6192688"/>
          </a:xfrm>
          <a:prstGeom prst="rect">
            <a:avLst/>
          </a:prstGeom>
          <a:noFill/>
        </p:spPr>
      </p:pic>
      <p:sp>
        <p:nvSpPr>
          <p:cNvPr id="126982" name="Text Box 6"/>
          <p:cNvSpPr txBox="1">
            <a:spLocks noChangeArrowheads="1"/>
          </p:cNvSpPr>
          <p:nvPr/>
        </p:nvSpPr>
        <p:spPr bwMode="auto">
          <a:xfrm>
            <a:off x="323850" y="333375"/>
            <a:ext cx="511175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uk-UA" sz="8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Успіхів вам!!!</a:t>
            </a:r>
            <a:endParaRPr lang="ru-RU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5733256"/>
            <a:ext cx="3672408" cy="36004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uk-UA" sz="1200" dirty="0" smtClean="0"/>
              <a:t>Використано </a:t>
            </a:r>
            <a:r>
              <a:rPr lang="uk-UA" sz="1200" dirty="0" err="1" smtClean="0"/>
              <a:t>Інтернет-ресурси</a:t>
            </a:r>
            <a:endParaRPr lang="uk-UA" sz="12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water_drops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Rectangle 3"/>
          <p:cNvSpPr>
            <a:spLocks noGrp="1" noChangeArrowheads="1"/>
          </p:cNvSpPr>
          <p:nvPr>
            <p:ph type="title"/>
          </p:nvPr>
        </p:nvSpPr>
        <p:spPr>
          <a:xfrm>
            <a:off x="323850" y="5734050"/>
            <a:ext cx="8820150" cy="779463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-US" sz="4000" b="0" dirty="0" smtClean="0">
                <a:solidFill>
                  <a:schemeClr val="bg1"/>
                </a:solidFill>
              </a:rPr>
              <a:t/>
            </a:r>
            <a:br>
              <a:rPr lang="en-US" sz="4000" b="0" dirty="0" smtClean="0">
                <a:solidFill>
                  <a:schemeClr val="bg1"/>
                </a:solidFill>
              </a:rPr>
            </a:br>
            <a:r>
              <a:rPr lang="uk-UA" sz="40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Вода – вічно мандрує…</a:t>
            </a:r>
            <a:endParaRPr lang="ru-RU" sz="4000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Group 2"/>
          <p:cNvGraphicFramePr>
            <a:graphicFrameLocks noGrp="1"/>
          </p:cNvGraphicFramePr>
          <p:nvPr/>
        </p:nvGraphicFramePr>
        <p:xfrm>
          <a:off x="323850" y="1397000"/>
          <a:ext cx="8351838" cy="3108960"/>
        </p:xfrm>
        <a:graphic>
          <a:graphicData uri="http://schemas.openxmlformats.org/drawingml/2006/table">
            <a:tbl>
              <a:tblPr/>
              <a:tblGrid>
                <a:gridCol w="1193800"/>
                <a:gridCol w="1192213"/>
                <a:gridCol w="1193800"/>
                <a:gridCol w="1192212"/>
                <a:gridCol w="1193800"/>
                <a:gridCol w="1192213"/>
                <a:gridCol w="1193800"/>
              </a:tblGrid>
              <a:tr h="1520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Tahoma" pitchFamily="34" charset="0"/>
                        </a:rPr>
                        <a:t>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Tahoma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9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Tahoma" pitchFamily="34" charset="0"/>
                        </a:rPr>
                        <a:t>Д</a:t>
                      </a:r>
                      <a:endParaRPr kumimoji="0" lang="ru-RU" sz="9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Tahoma" pitchFamily="34" charset="0"/>
                        </a:rPr>
                        <a:t>В</a:t>
                      </a:r>
                      <a:endParaRPr kumimoji="0" lang="ru-RU" sz="9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Tahoma" pitchFamily="34" charset="0"/>
                        </a:rPr>
                        <a:t>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Tahom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Tahom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19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9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ahoma" pitchFamily="34" charset="0"/>
                        </a:rPr>
                        <a:t>4</a:t>
                      </a:r>
                      <a:endParaRPr kumimoji="0" lang="ru-RU" sz="9600" b="0" i="0" u="none" strike="noStrike" cap="none" normalizeH="0" baseline="0" smtClean="0">
                        <a:ln>
                          <a:noFill/>
                        </a:ln>
                        <a:solidFill>
                          <a:srgbClr val="990099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9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ahoma" pitchFamily="34" charset="0"/>
                        </a:rPr>
                        <a:t>7</a:t>
                      </a:r>
                      <a:endParaRPr kumimoji="0" lang="ru-RU" sz="9600" b="0" i="0" u="none" strike="noStrike" cap="none" normalizeH="0" baseline="0" smtClean="0">
                        <a:ln>
                          <a:noFill/>
                        </a:ln>
                        <a:solidFill>
                          <a:srgbClr val="990099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9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ahoma" pitchFamily="34" charset="0"/>
                        </a:rPr>
                        <a:t>3</a:t>
                      </a:r>
                      <a:endParaRPr kumimoji="0" lang="ru-RU" sz="9600" b="0" i="0" u="none" strike="noStrike" cap="none" normalizeH="0" baseline="0" smtClean="0">
                        <a:ln>
                          <a:noFill/>
                        </a:ln>
                        <a:solidFill>
                          <a:srgbClr val="990099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9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  <a:endParaRPr kumimoji="0" lang="ru-RU" sz="9600" b="0" i="0" u="none" strike="noStrike" cap="none" normalizeH="0" baseline="0" smtClean="0">
                        <a:ln>
                          <a:noFill/>
                        </a:ln>
                        <a:solidFill>
                          <a:srgbClr val="990099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9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ahoma" pitchFamily="34" charset="0"/>
                        </a:rPr>
                        <a:t>6</a:t>
                      </a:r>
                      <a:endParaRPr kumimoji="0" lang="ru-RU" sz="9600" b="0" i="0" u="none" strike="noStrike" cap="none" normalizeH="0" baseline="0" smtClean="0">
                        <a:ln>
                          <a:noFill/>
                        </a:ln>
                        <a:solidFill>
                          <a:srgbClr val="990099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9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endParaRPr kumimoji="0" lang="ru-RU" sz="9600" b="0" i="0" u="none" strike="noStrike" cap="none" normalizeH="0" baseline="0" smtClean="0">
                        <a:ln>
                          <a:noFill/>
                        </a:ln>
                        <a:solidFill>
                          <a:srgbClr val="990099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9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ahoma" pitchFamily="34" charset="0"/>
                        </a:rPr>
                        <a:t>5</a:t>
                      </a:r>
                      <a:endParaRPr kumimoji="0" lang="ru-RU" sz="9600" b="0" i="0" u="none" strike="noStrike" cap="none" normalizeH="0" baseline="0" smtClean="0">
                        <a:ln>
                          <a:noFill/>
                        </a:ln>
                        <a:solidFill>
                          <a:srgbClr val="990099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water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088" y="404813"/>
            <a:ext cx="7777162" cy="6119812"/>
          </a:xfrm>
          <a:effectLst>
            <a:outerShdw dist="35921" dir="2700000" algn="ctr" rotWithShape="0">
              <a:srgbClr val="004370"/>
            </a:outerShdw>
          </a:effectLst>
        </p:spPr>
        <p:txBody>
          <a:bodyPr/>
          <a:lstStyle/>
          <a:p>
            <a:pPr eaLnBrk="1" hangingPunct="1">
              <a:defRPr/>
            </a:pPr>
            <a:endParaRPr lang="uk-UA" sz="4000" b="1" dirty="0" smtClean="0">
              <a:solidFill>
                <a:srgbClr val="FFC000"/>
              </a:solidFill>
            </a:endParaRPr>
          </a:p>
          <a:p>
            <a:pPr eaLnBrk="1" hangingPunct="1">
              <a:defRPr/>
            </a:pPr>
            <a:endParaRPr lang="uk-UA" sz="4000" b="1" dirty="0" smtClean="0">
              <a:solidFill>
                <a:srgbClr val="FFC000"/>
              </a:solidFill>
            </a:endParaRPr>
          </a:p>
          <a:p>
            <a:pPr eaLnBrk="1" hangingPunct="1">
              <a:defRPr/>
            </a:pPr>
            <a:r>
              <a:rPr lang="uk-UA" sz="4000" b="1" dirty="0" smtClean="0">
                <a:solidFill>
                  <a:srgbClr val="FFC000"/>
                </a:solidFill>
              </a:rPr>
              <a:t>Упродовж багатьох</a:t>
            </a:r>
          </a:p>
          <a:p>
            <a:pPr eaLnBrk="1" hangingPunct="1">
              <a:defRPr/>
            </a:pPr>
            <a:r>
              <a:rPr lang="uk-UA" sz="4000" b="1" dirty="0" smtClean="0">
                <a:solidFill>
                  <a:srgbClr val="FFC000"/>
                </a:solidFill>
              </a:rPr>
              <a:t>віків люди обожнювали все: море, </a:t>
            </a:r>
          </a:p>
          <a:p>
            <a:pPr eaLnBrk="1" hangingPunct="1">
              <a:defRPr/>
            </a:pPr>
            <a:r>
              <a:rPr lang="uk-UA" sz="4000" b="1" dirty="0" smtClean="0">
                <a:solidFill>
                  <a:srgbClr val="FFC000"/>
                </a:solidFill>
              </a:rPr>
              <a:t>озеро, річку, криницю, джерело</a:t>
            </a:r>
            <a:r>
              <a:rPr lang="uk-UA" sz="4000" b="1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401080" cy="4297370"/>
          </a:xfrm>
        </p:spPr>
        <p:txBody>
          <a:bodyPr>
            <a:prstTxWarp prst="textPlain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ВОДОЙМИ  УКРАЇНИ</a:t>
            </a:r>
            <a:endParaRPr lang="uk-UA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</TotalTime>
  <Words>610</Words>
  <Application>Microsoft Office PowerPoint</Application>
  <PresentationFormat>Экран (4:3)</PresentationFormat>
  <Paragraphs>170</Paragraphs>
  <Slides>50</Slides>
  <Notes>24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Тема Office</vt:lpstr>
      <vt:lpstr>Слайд 1</vt:lpstr>
      <vt:lpstr>Що таке: пливе і ллється, Часом на камінь дереться, Як немає – все всихає, Звір і пташка помирає?  </vt:lpstr>
      <vt:lpstr>Слайд 3</vt:lpstr>
      <vt:lpstr>Слайд 4</vt:lpstr>
      <vt:lpstr>Перетворює пустелю у квітучий сад.</vt:lpstr>
      <vt:lpstr> Вода – вічно мандрує…</vt:lpstr>
      <vt:lpstr>Слайд 7</vt:lpstr>
      <vt:lpstr>Слайд 8</vt:lpstr>
      <vt:lpstr>ВОДОЙМИ  УКРАЇНИ</vt:lpstr>
      <vt:lpstr>Ми дізнаємось:</vt:lpstr>
      <vt:lpstr>Слайд 11</vt:lpstr>
      <vt:lpstr>ВОДОЙМИ</vt:lpstr>
      <vt:lpstr>Підземні води не залишаються нерухомими.  </vt:lpstr>
      <vt:lpstr>Слайд 14</vt:lpstr>
      <vt:lpstr>Слайд 15</vt:lpstr>
      <vt:lpstr>Синя стрічечка блищить, Щось тихенько гомонить, І біжить собі,біжить, Не зупиниться й на мить.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РІЧКИ  УКРАЇНИ</vt:lpstr>
      <vt:lpstr>Слайд 27</vt:lpstr>
      <vt:lpstr>Слайд 28</vt:lpstr>
      <vt:lpstr>Слайд 29</vt:lpstr>
      <vt:lpstr>Слайд 30</vt:lpstr>
      <vt:lpstr>Річка Дніпро у районі м. Канів       ( вигляд з Тарасоваї гори)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                       Дністер</vt:lpstr>
      <vt:lpstr>Слайд 40</vt:lpstr>
      <vt:lpstr>Дунай </vt:lpstr>
      <vt:lpstr>Слайд 42</vt:lpstr>
      <vt:lpstr>Слайд 43</vt:lpstr>
      <vt:lpstr>Слайд 44</vt:lpstr>
      <vt:lpstr>Тиса – притока Дунаю </vt:lpstr>
      <vt:lpstr>гірська річка Карпат</vt:lpstr>
      <vt:lpstr>Південний Буг </vt:lpstr>
      <vt:lpstr>Слайд 48</vt:lpstr>
      <vt:lpstr>Слайд 49</vt:lpstr>
      <vt:lpstr>Слайд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Татьяна</cp:lastModifiedBy>
  <cp:revision>361</cp:revision>
  <dcterms:created xsi:type="dcterms:W3CDTF">2012-11-06T20:04:53Z</dcterms:created>
  <dcterms:modified xsi:type="dcterms:W3CDTF">2020-01-30T18:49:56Z</dcterms:modified>
</cp:coreProperties>
</file>