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05" r:id="rId2"/>
    <p:sldId id="257" r:id="rId3"/>
    <p:sldId id="258" r:id="rId4"/>
    <p:sldId id="313" r:id="rId5"/>
    <p:sldId id="307" r:id="rId6"/>
    <p:sldId id="285" r:id="rId7"/>
    <p:sldId id="308" r:id="rId8"/>
    <p:sldId id="315" r:id="rId9"/>
    <p:sldId id="273" r:id="rId10"/>
    <p:sldId id="274" r:id="rId11"/>
    <p:sldId id="275" r:id="rId12"/>
    <p:sldId id="279" r:id="rId13"/>
    <p:sldId id="264" r:id="rId14"/>
    <p:sldId id="298" r:id="rId15"/>
    <p:sldId id="309" r:id="rId16"/>
    <p:sldId id="282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10" r:id="rId27"/>
    <p:sldId id="312" r:id="rId28"/>
    <p:sldId id="326" r:id="rId29"/>
    <p:sldId id="314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06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8BC604F-92AA-4148-A35C-C44269830D37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3CDADFC-5909-4434-B848-F35A688BEC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Нажатие на кнопку «граница» вызывает последовательное рисование границ океана и словесное описание границ. Кнопка «Форма» - текстовое описание формы океана. Кнопка «Краткая справка» - справочные сведения об океане</a:t>
            </a:r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F99404-3BEC-41A2-BD9A-B65A1D032EC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01A92-00B5-4B31-86F9-8EDBB213F40D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ACD21-8529-49DF-AD26-9EC0FFA19A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D933B-85F3-4480-B6B3-422DA57433A5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7DCB4-889C-46BE-B56D-E8974A0A20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D0A8F-4710-417B-AF3A-225F6C0A11C9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E7FA1-D445-4359-8C9D-7ADCB3C1EE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DDAC2-AAB3-4CEF-8ABB-3C49D21FF6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7B182-AD69-4C7D-84F6-1DACE0BC90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FBE98-320E-43EF-A43E-C1A211D2227D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033AB-F299-4CCD-B518-00E56F8894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036BD-8E74-4FA5-B32E-CFA849BAA5EF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645FD-CFA8-4EF8-A8DF-FCC6F7EA6D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8CE45-5572-4043-81A4-B9E6DCB974CB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E954B-350D-4CFC-AB37-5339D1C6D0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3AE0D-F138-49CA-BCFB-F25865E6FFFF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37CC3-8F95-4CA4-908B-FE0CA60BB3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96B07-0379-4696-A26B-3DD21539627E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3A56F-11B4-4C07-B1BE-57728323D5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9077C-44DD-4940-8393-7D7A30249D80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0C186-29C6-470E-8684-1A98D12E60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06219-248F-48B7-9E17-60CFD8FBF536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DEE59-FB61-41D2-9B4C-F2745DA3BA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B18B-11E7-419C-B378-97936E5B7766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41FCB-2752-49C5-9515-5C0799BEEC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C574859-78AA-41AA-B49B-78B4A4CBE09A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50D8CF-4CC8-404C-9E2E-3CBBC131B9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62" r:id="rId12"/>
    <p:sldLayoutId id="214748366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mgroup.ru/c/_pics/2351.jpg" TargetMode="External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hyperlink" Target="http://www.greenapple.ru/images/ocean1.jpg" TargetMode="Externa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hyperlink" Target="http://image.bioray.ru/main.php?g2_view=core.DownloadItem&amp;g2_itemId=387&amp;g2_serialNumber=2" TargetMode="External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www.municipal-tverskoy.ru/rayon/chs/99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ramochky.narod.ru/bol/Ramochky.narod.ru8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hyperlink" Target="http://smiles.33b.ru/smile.20435.html" TargetMode="Externa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gi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&#1043;&#1086;&#1083;&#1100;&#1092;&#1089;&#1090;&#1088;&#1110;&#1084;.doc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hyperlink" Target="&#1058;&#1077;&#1095;&#1110;&#1103;%20&#1047;&#1072;&#1093;&#1110;&#1076;&#1085;&#1080;&#1093;%20&#1074;&#1110;&#1090;&#1088;&#1110;&#1074;.doc" TargetMode="External"/><Relationship Id="rId4" Type="http://schemas.openxmlformats.org/officeDocument/2006/relationships/image" Target="../media/image1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smiles.33b.ru/smile.20435.html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hyperlink" Target="&#1040;&#1090;&#1083;.&#1086;/karta-okeanov.zip" TargetMode="Externa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5.jpeg"/><Relationship Id="rId2" Type="http://schemas.openxmlformats.org/officeDocument/2006/relationships/hyperlink" Target="svoistva-vodi-mirovogo-okeana.zip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hyperlink" Target="&#1074;&#1110;&#1076;&#1077;&#1086;&#1087;&#1080;&#1090;&#1072;&#1085;&#1085;&#1103;.ppt" TargetMode="External"/><Relationship Id="rId10" Type="http://schemas.openxmlformats.org/officeDocument/2006/relationships/image" Target="../media/image5.gif"/><Relationship Id="rId4" Type="http://schemas.openxmlformats.org/officeDocument/2006/relationships/image" Target="../media/image12.jpeg"/><Relationship Id="rId9" Type="http://schemas.openxmlformats.org/officeDocument/2006/relationships/hyperlink" Target="http://smiles.33b.ru/smile.20435.html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19.gif"/><Relationship Id="rId3" Type="http://schemas.openxmlformats.org/officeDocument/2006/relationships/image" Target="../media/image11.jpeg"/><Relationship Id="rId7" Type="http://schemas.openxmlformats.org/officeDocument/2006/relationships/image" Target="../media/image16.jpeg"/><Relationship Id="rId12" Type="http://schemas.openxmlformats.org/officeDocument/2006/relationships/image" Target="../media/image17.jpeg"/><Relationship Id="rId2" Type="http://schemas.openxmlformats.org/officeDocument/2006/relationships/hyperlink" Target="karta-okeanov.zip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40;&#1090;&#1083;.&#1086;/Helper.avi" TargetMode="External"/><Relationship Id="rId11" Type="http://schemas.openxmlformats.org/officeDocument/2006/relationships/hyperlink" Target="&#1074;&#1110;&#1076;&#1077;&#1086;&#1087;&#1080;&#1090;&#1072;&#1085;&#1085;&#1103;.ppt" TargetMode="External"/><Relationship Id="rId5" Type="http://schemas.openxmlformats.org/officeDocument/2006/relationships/image" Target="../media/image10.jpeg"/><Relationship Id="rId10" Type="http://schemas.openxmlformats.org/officeDocument/2006/relationships/image" Target="../media/image13.png"/><Relationship Id="rId4" Type="http://schemas.openxmlformats.org/officeDocument/2006/relationships/image" Target="../media/image12.jpeg"/><Relationship Id="rId9" Type="http://schemas.openxmlformats.org/officeDocument/2006/relationships/hyperlink" Target="svoistva-vodi-mirovogo-okeana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96875" y="-315913"/>
            <a:ext cx="10009188" cy="750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268538" y="260350"/>
            <a:ext cx="516255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chemeClr val="bg1"/>
                </a:solidFill>
              </a:rPr>
              <a:t>Площею - 361 млн. км²</a:t>
            </a:r>
            <a:r>
              <a:rPr lang="uk-UA" sz="3200" b="1">
                <a:solidFill>
                  <a:schemeClr val="bg1"/>
                </a:solidFill>
              </a:rPr>
              <a:t> </a:t>
            </a:r>
          </a:p>
          <a:p>
            <a:r>
              <a:rPr lang="uk-UA" sz="3200" b="1">
                <a:solidFill>
                  <a:schemeClr val="bg1"/>
                </a:solidFill>
              </a:rPr>
              <a:t>70% - поверхні Землі</a:t>
            </a:r>
            <a:endParaRPr lang="uk-UA">
              <a:solidFill>
                <a:schemeClr val="bg1"/>
              </a:solidFill>
            </a:endParaRPr>
          </a:p>
          <a:p>
            <a:r>
              <a:rPr lang="uk-UA" sz="3200" b="1">
                <a:solidFill>
                  <a:schemeClr val="bg1"/>
                </a:solidFill>
              </a:rPr>
              <a:t>96% - всієї води планети</a:t>
            </a:r>
            <a:endParaRPr lang="ru-RU" sz="3200" b="1">
              <a:solidFill>
                <a:schemeClr val="bg1"/>
              </a:solidFill>
            </a:endParaRPr>
          </a:p>
          <a:p>
            <a:r>
              <a:rPr lang="ru-RU" sz="3200"/>
              <a:t> 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4643438" y="4757738"/>
            <a:ext cx="3635375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just"/>
            <a:r>
              <a:rPr lang="uk-UA" sz="2400" b="1">
                <a:solidFill>
                  <a:schemeClr val="bg1"/>
                </a:solidFill>
              </a:rPr>
              <a:t>        Величезний океан невідомого оточує нас і чим ми більше знаємо , тим більше загадок задає нам природа</a:t>
            </a:r>
            <a:r>
              <a:rPr lang="uk-UA">
                <a:solidFill>
                  <a:schemeClr val="bg1"/>
                </a:solidFill>
              </a:rPr>
              <a:t> </a:t>
            </a:r>
          </a:p>
          <a:p>
            <a:pPr algn="r"/>
            <a:r>
              <a:rPr lang="uk-UA" i="1">
                <a:solidFill>
                  <a:schemeClr val="bg1"/>
                </a:solidFill>
              </a:rPr>
              <a:t>В.Обручев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0004115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692150"/>
            <a:ext cx="3816350" cy="3168650"/>
          </a:xfrm>
        </p:spPr>
      </p:pic>
      <p:pic>
        <p:nvPicPr>
          <p:cNvPr id="111626" name="Picture 10" descr="Рыба-утюг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1908175" y="3357563"/>
            <a:ext cx="3960813" cy="3311525"/>
          </a:xfrm>
        </p:spPr>
      </p:pic>
      <p:pic>
        <p:nvPicPr>
          <p:cNvPr id="111630" name="Picture 14" descr="Тюлень на солнце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4859338" y="908050"/>
            <a:ext cx="3816350" cy="3382963"/>
          </a:xfrm>
        </p:spPr>
      </p:pic>
      <p:sp>
        <p:nvSpPr>
          <p:cNvPr id="26628" name="Text Box 18"/>
          <p:cNvSpPr txBox="1">
            <a:spLocks noChangeArrowheads="1"/>
          </p:cNvSpPr>
          <p:nvPr/>
        </p:nvSpPr>
        <p:spPr bwMode="auto">
          <a:xfrm>
            <a:off x="1931988" y="6092825"/>
            <a:ext cx="13462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Риба-утюг</a:t>
            </a:r>
          </a:p>
        </p:txBody>
      </p:sp>
      <p:sp>
        <p:nvSpPr>
          <p:cNvPr id="26629" name="Text Box 19"/>
          <p:cNvSpPr txBox="1">
            <a:spLocks noChangeArrowheads="1"/>
          </p:cNvSpPr>
          <p:nvPr/>
        </p:nvSpPr>
        <p:spPr bwMode="auto">
          <a:xfrm>
            <a:off x="5076825" y="1700213"/>
            <a:ext cx="114776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Calibri" pitchFamily="34" charset="0"/>
              </a:rPr>
              <a:t>Тюлень</a:t>
            </a:r>
          </a:p>
        </p:txBody>
      </p:sp>
      <p:sp>
        <p:nvSpPr>
          <p:cNvPr id="26630" name="Text Box 20"/>
          <p:cNvSpPr txBox="1">
            <a:spLocks noChangeArrowheads="1"/>
          </p:cNvSpPr>
          <p:nvPr/>
        </p:nvSpPr>
        <p:spPr bwMode="auto">
          <a:xfrm>
            <a:off x="539750" y="3284538"/>
            <a:ext cx="1728788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Косяк  трески</a:t>
            </a:r>
          </a:p>
        </p:txBody>
      </p:sp>
      <p:sp>
        <p:nvSpPr>
          <p:cNvPr id="26631" name="WordArt 8"/>
          <p:cNvSpPr>
            <a:spLocks noChangeArrowheads="1" noChangeShapeType="1" noTextEdit="1"/>
          </p:cNvSpPr>
          <p:nvPr/>
        </p:nvSpPr>
        <p:spPr bwMode="auto">
          <a:xfrm>
            <a:off x="4284663" y="260350"/>
            <a:ext cx="4319587" cy="715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ПРИРОДНІ  РЕСУРСИ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АТЛАНТИЧНОГО  ОКЕАНУ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Альбатрос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33375"/>
            <a:ext cx="475297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 Box 5"/>
          <p:cNvSpPr txBox="1">
            <a:spLocks noChangeArrowheads="1"/>
          </p:cNvSpPr>
          <p:nvPr/>
        </p:nvSpPr>
        <p:spPr bwMode="auto">
          <a:xfrm>
            <a:off x="231775" y="423863"/>
            <a:ext cx="15636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Альбатроси</a:t>
            </a:r>
          </a:p>
        </p:txBody>
      </p:sp>
      <p:pic>
        <p:nvPicPr>
          <p:cNvPr id="45062" name="Picture 6" descr="Императорские пингвин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9625" y="1844675"/>
            <a:ext cx="4524375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6" name="Picture 10" descr="Скат - обитатель глуби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79613" y="3429000"/>
            <a:ext cx="4176712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 Box 11"/>
          <p:cNvSpPr txBox="1">
            <a:spLocks noChangeArrowheads="1"/>
          </p:cNvSpPr>
          <p:nvPr/>
        </p:nvSpPr>
        <p:spPr bwMode="auto">
          <a:xfrm>
            <a:off x="1958975" y="3736975"/>
            <a:ext cx="703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Скат</a:t>
            </a:r>
          </a:p>
        </p:txBody>
      </p:sp>
      <p:sp>
        <p:nvSpPr>
          <p:cNvPr id="27654" name="Rectangle 12"/>
          <p:cNvSpPr>
            <a:spLocks noChangeArrowheads="1"/>
          </p:cNvSpPr>
          <p:nvPr/>
        </p:nvSpPr>
        <p:spPr bwMode="auto">
          <a:xfrm>
            <a:off x="6180138" y="1916113"/>
            <a:ext cx="9620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пінгвін</a:t>
            </a:r>
          </a:p>
        </p:txBody>
      </p:sp>
      <p:sp>
        <p:nvSpPr>
          <p:cNvPr id="27655" name="WordArt 8"/>
          <p:cNvSpPr>
            <a:spLocks noChangeArrowheads="1" noChangeShapeType="1" noTextEdit="1"/>
          </p:cNvSpPr>
          <p:nvPr/>
        </p:nvSpPr>
        <p:spPr bwMode="auto">
          <a:xfrm>
            <a:off x="4824413" y="333375"/>
            <a:ext cx="4319587" cy="715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ПРИРОДНІ  РЕСУРСИ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АТЛАНТИЧНОГО  ОКЕАНУ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8" name="Picture 10" descr="Добыча нефти в океан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0350"/>
            <a:ext cx="4537075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1143000"/>
            <a:ext cx="3571875" cy="567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WordArt 4"/>
          <p:cNvSpPr>
            <a:spLocks noChangeArrowheads="1" noChangeShapeType="1" noTextEdit="1"/>
          </p:cNvSpPr>
          <p:nvPr/>
        </p:nvSpPr>
        <p:spPr bwMode="auto">
          <a:xfrm>
            <a:off x="4500563" y="260350"/>
            <a:ext cx="4319587" cy="715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ПРИРОДНІ  РЕСУРСИ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АТЛАНТИЧНОГО  ОКЕАНУ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C:\Documents and Settings\1\Мои документы\оформление\240x320_99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Картинка 20 из 406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63289">
            <a:off x="214313" y="3071813"/>
            <a:ext cx="5076825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Картинка 23 из 4062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694860">
            <a:off x="3132138" y="981075"/>
            <a:ext cx="507682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WordArt 5"/>
          <p:cNvSpPr>
            <a:spLocks noChangeArrowheads="1" noChangeShapeType="1" noTextEdit="1"/>
          </p:cNvSpPr>
          <p:nvPr/>
        </p:nvSpPr>
        <p:spPr bwMode="auto">
          <a:xfrm>
            <a:off x="4284663" y="260350"/>
            <a:ext cx="4319587" cy="715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ПРИРОДНІ  РЕСУРСИ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АТЛАНТИЧНОГО  ОКЕАНУ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8" descr="каспа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1052513"/>
            <a:ext cx="4932362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19" descr="0004418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257675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16" descr="0004117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429000"/>
            <a:ext cx="450056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WordArt 5"/>
          <p:cNvSpPr>
            <a:spLocks noChangeArrowheads="1" noChangeShapeType="1" noTextEdit="1"/>
          </p:cNvSpPr>
          <p:nvPr/>
        </p:nvSpPr>
        <p:spPr bwMode="auto">
          <a:xfrm>
            <a:off x="4284663" y="260350"/>
            <a:ext cx="4319587" cy="715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ЕКОЛОГІЧНІ  ПРОБЛЕМИ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АТЛАНТИЧНОГО  ОКЕАНУ</a:t>
            </a:r>
          </a:p>
        </p:txBody>
      </p:sp>
      <p:pic>
        <p:nvPicPr>
          <p:cNvPr id="30725" name="Picture 5" descr="Картинка 10 из 471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716338"/>
            <a:ext cx="4716463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3" descr="C:\Users\Люда\Documents\Ире\c1dd0d6c2e9d9726a3f5a0d176914da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0713"/>
            <a:ext cx="2546350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5" descr="C:\Users\Люда\Documents\Ире\unlu-yazarlarin-ilham-perileri_826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3573463"/>
            <a:ext cx="2646362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 descr="C:\Users\Люда\Documents\Ире\5205086786299944.gif"/>
          <p:cNvPicPr>
            <a:picLocks noChangeAspect="1" noChangeArrowheads="1"/>
          </p:cNvPicPr>
          <p:nvPr/>
        </p:nvPicPr>
        <p:blipFill>
          <a:blip r:embed="rId4"/>
          <a:srcRect l="25262"/>
          <a:stretch>
            <a:fillRect/>
          </a:stretch>
        </p:blipFill>
        <p:spPr bwMode="auto">
          <a:xfrm>
            <a:off x="2627313" y="620713"/>
            <a:ext cx="2538412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2" descr="C:\Users\Люда\Documents\Ире\yok_146962250m.jpg"/>
          <p:cNvPicPr>
            <a:picLocks noChangeAspect="1" noChangeArrowheads="1"/>
          </p:cNvPicPr>
          <p:nvPr/>
        </p:nvPicPr>
        <p:blipFill>
          <a:blip r:embed="rId5"/>
          <a:srcRect b="6526"/>
          <a:stretch>
            <a:fillRect/>
          </a:stretch>
        </p:blipFill>
        <p:spPr bwMode="auto">
          <a:xfrm>
            <a:off x="0" y="3573463"/>
            <a:ext cx="3011488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9700" y="620713"/>
            <a:ext cx="392430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7"/>
          <p:cNvPicPr>
            <a:picLocks noChangeAspect="1" noChangeArrowheads="1"/>
          </p:cNvPicPr>
          <p:nvPr/>
        </p:nvPicPr>
        <p:blipFill>
          <a:blip r:embed="rId7"/>
          <a:srcRect l="15497" r="13837" b="13782"/>
          <a:stretch>
            <a:fillRect/>
          </a:stretch>
        </p:blipFill>
        <p:spPr bwMode="auto">
          <a:xfrm>
            <a:off x="5724525" y="3573463"/>
            <a:ext cx="3419475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1" name="WordArt 8"/>
          <p:cNvSpPr>
            <a:spLocks noChangeArrowheads="1" noChangeShapeType="1" noTextEdit="1"/>
          </p:cNvSpPr>
          <p:nvPr/>
        </p:nvSpPr>
        <p:spPr bwMode="auto">
          <a:xfrm>
            <a:off x="1619250" y="188913"/>
            <a:ext cx="5832475" cy="382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  подорож  разом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endParaRPr lang="uk-UA" b="1" smtClean="0"/>
          </a:p>
        </p:txBody>
      </p:sp>
      <p:pic>
        <p:nvPicPr>
          <p:cNvPr id="32770" name="Picture 7" descr="Картинка 85 из 47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68638"/>
            <a:ext cx="9144000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5" descr="4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458788"/>
            <a:ext cx="9144000" cy="416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 idx="4294967295"/>
          </p:nvPr>
        </p:nvSpPr>
        <p:spPr>
          <a:xfrm>
            <a:off x="684213" y="0"/>
            <a:ext cx="8713787" cy="863600"/>
          </a:xfrm>
        </p:spPr>
        <p:txBody>
          <a:bodyPr/>
          <a:lstStyle/>
          <a:p>
            <a:r>
              <a:rPr lang="uk-UA" sz="3200" b="1" smtClean="0">
                <a:solidFill>
                  <a:schemeClr val="hlink"/>
                </a:solidFill>
              </a:rPr>
              <a:t>Завдання для наполегливих знавців географії:</a:t>
            </a:r>
            <a:endParaRPr lang="ru-RU" sz="3200" b="1" smtClean="0">
              <a:solidFill>
                <a:schemeClr val="hlink"/>
              </a:solidFill>
            </a:endParaRPr>
          </a:p>
        </p:txBody>
      </p:sp>
      <p:pic>
        <p:nvPicPr>
          <p:cNvPr id="33794" name="Picture 5" descr="р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71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Rectangle 3"/>
          <p:cNvSpPr>
            <a:spLocks/>
          </p:cNvSpPr>
          <p:nvPr/>
        </p:nvSpPr>
        <p:spPr bwMode="auto">
          <a:xfrm>
            <a:off x="0" y="836613"/>
            <a:ext cx="91440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3200">
                <a:latin typeface="Calibri" pitchFamily="34" charset="0"/>
              </a:rPr>
              <a:t>                    </a:t>
            </a:r>
            <a:r>
              <a:rPr lang="uk-UA" sz="2800" b="1" u="sng">
                <a:latin typeface="Calibri" pitchFamily="34" charset="0"/>
              </a:rPr>
              <a:t>ДОВЕДІТЬ ЧИ СПРОСТУЙТЕ:</a:t>
            </a:r>
            <a:endParaRPr lang="ru-RU" sz="2800" b="1" u="sng">
              <a:solidFill>
                <a:schemeClr val="hlink"/>
              </a:solidFill>
              <a:latin typeface="Calibri" pitchFamily="34" charset="0"/>
            </a:endParaRP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800">
                <a:latin typeface="Calibri" pitchFamily="34" charset="0"/>
              </a:rPr>
              <a:t>1. Тропічний циклон – кліматичний жак Атлантики та Америки.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800">
                <a:latin typeface="Calibri" pitchFamily="34" charset="0"/>
              </a:rPr>
              <a:t>2. Поповнення запасів прісної води з дна океану – міф.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800">
                <a:latin typeface="Calibri" pitchFamily="34" charset="0"/>
              </a:rPr>
              <a:t>3. Зима в Парижі та Лондоні прохолодніша, ніж в південній частині півострову Лабрадору (взимку +1 </a:t>
            </a:r>
            <a:r>
              <a:rPr lang="uk-UA" sz="2800" baseline="30000">
                <a:latin typeface="Calibri" pitchFamily="34" charset="0"/>
              </a:rPr>
              <a:t>0</a:t>
            </a:r>
            <a:r>
              <a:rPr lang="uk-UA" sz="2800">
                <a:latin typeface="Calibri" pitchFamily="34" charset="0"/>
              </a:rPr>
              <a:t> С).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800">
                <a:latin typeface="Calibri" pitchFamily="34" charset="0"/>
              </a:rPr>
              <a:t>4. Вся поверхня Саргасового моря вкрита водоростями, які не розпливаються.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800">
                <a:latin typeface="Calibri" pitchFamily="34" charset="0"/>
              </a:rPr>
              <a:t>5. Острів Ньюфаундленд відомий частими туманами, як і Туманний Альбіон.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2800">
                <a:latin typeface="Calibri" pitchFamily="34" charset="0"/>
              </a:rPr>
              <a:t>6. Зону течії Західних вітрів називають «ревучими сороковими широтами».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800">
                <a:latin typeface="Calibri" pitchFamily="34" charset="0"/>
              </a:rPr>
              <a:t>7. Зона поширення айсбергів більша у північній Атлантиці.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800">
                <a:latin typeface="Calibri" pitchFamily="34" charset="0"/>
              </a:rPr>
              <a:t>8. Атлантичний океан названий на честь велетнів.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uk-UA" sz="2800">
              <a:latin typeface="Calibri" pitchFamily="34" charset="0"/>
            </a:endParaRP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uk-UA" sz="2400">
              <a:latin typeface="Calibri" pitchFamily="34" charset="0"/>
            </a:endParaRPr>
          </a:p>
          <a:p>
            <a:pPr marL="342900" indent="-342900"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000" b="1">
                <a:solidFill>
                  <a:srgbClr val="FFFF66"/>
                </a:solidFill>
                <a:latin typeface="Calibri" pitchFamily="34" charset="0"/>
              </a:rPr>
              <a:t> </a:t>
            </a:r>
            <a:endParaRPr lang="en-US" sz="2000" b="1">
              <a:solidFill>
                <a:srgbClr val="FFFF66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8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8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8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>
                <a:solidFill>
                  <a:schemeClr val="hlink"/>
                </a:solidFill>
              </a:rPr>
              <a:t>ЕКСПРЕС-ТЕСТ</a:t>
            </a:r>
            <a:endParaRPr lang="ru-RU" smtClean="0">
              <a:solidFill>
                <a:schemeClr val="hlink"/>
              </a:solidFill>
            </a:endParaRPr>
          </a:p>
        </p:txBody>
      </p:sp>
      <p:sp>
        <p:nvSpPr>
          <p:cNvPr id="34818" name="Rectangle 4"/>
          <p:cNvSpPr>
            <a:spLocks noGrp="1"/>
          </p:cNvSpPr>
          <p:nvPr>
            <p:ph type="body" idx="1"/>
          </p:nvPr>
        </p:nvSpPr>
        <p:spPr>
          <a:xfrm>
            <a:off x="468313" y="1341438"/>
            <a:ext cx="8229600" cy="5183187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smtClean="0"/>
              <a:t>1. Площа Атлантичного океану: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а)      178,7 млн. км2;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б)      91.7 млн. км2;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в)      76,2 млн. км2;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 г)     14,1 млн. км2.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ru-RU" sz="2800" smtClean="0"/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smtClean="0"/>
              <a:t>2. В Атлантичному океані знаходиться жолоб: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а) Зондський;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б) Пуерто-Ріко;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в) Маріанський;</a:t>
            </a:r>
          </a:p>
          <a:p>
            <a:pPr>
              <a:lnSpc>
                <a:spcPct val="90000"/>
              </a:lnSpc>
            </a:pPr>
            <a:r>
              <a:rPr lang="uk-UA" sz="2800" smtClean="0"/>
              <a:t>г) Ломоносова.</a:t>
            </a:r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>
                <a:solidFill>
                  <a:schemeClr val="hlink"/>
                </a:solidFill>
              </a:rPr>
              <a:t>ЕКСПРЕС-ТЕСТ</a:t>
            </a:r>
            <a:endParaRPr lang="ru-RU" smtClean="0">
              <a:solidFill>
                <a:schemeClr val="hlink"/>
              </a:solidFill>
            </a:endParaRPr>
          </a:p>
        </p:txBody>
      </p:sp>
      <p:sp>
        <p:nvSpPr>
          <p:cNvPr id="35842" name="Rectangle 3"/>
          <p:cNvSpPr>
            <a:spLocks noGrp="1"/>
          </p:cNvSpPr>
          <p:nvPr>
            <p:ph type="body" idx="1"/>
          </p:nvPr>
        </p:nvSpPr>
        <p:spPr>
          <a:xfrm>
            <a:off x="468313" y="1125538"/>
            <a:ext cx="8229600" cy="5399087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smtClean="0"/>
              <a:t>3. Яке місце за площею посідає Атлантичний океан серед інших?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а)      третє;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б)      перше;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в)      четверте;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г)      друге.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2800" smtClean="0"/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smtClean="0"/>
              <a:t>4.      Яка температура Атлантичного океану поблизу екватора?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а)      +5...+10°С;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б)      +26...+29°С;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в)      +20...+25°С;</a:t>
            </a:r>
          </a:p>
          <a:p>
            <a:pPr>
              <a:lnSpc>
                <a:spcPct val="80000"/>
              </a:lnSpc>
            </a:pPr>
            <a:r>
              <a:rPr lang="uk-UA" sz="2800" smtClean="0"/>
              <a:t>г)       -4…+4</a:t>
            </a:r>
            <a:r>
              <a:rPr lang="ru-RU" sz="2800" smtClean="0"/>
              <a:t>°С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8" descr="Ramochky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88" y="0"/>
            <a:ext cx="91170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Мои документы\Мои рисунки\Wallpapers\sky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5000" y="3221036"/>
            <a:ext cx="5572163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17411" name="Picture 9" descr="http://s2.rimg.info/87e0156a94705012f409a083618740bb.gif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4724400"/>
            <a:ext cx="14636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WordArt 6"/>
          <p:cNvSpPr>
            <a:spLocks noChangeArrowheads="1" noChangeShapeType="1" noTextEdit="1"/>
          </p:cNvSpPr>
          <p:nvPr/>
        </p:nvSpPr>
        <p:spPr bwMode="auto">
          <a:xfrm>
            <a:off x="1476375" y="1052513"/>
            <a:ext cx="6408738" cy="172878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Атлантичний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океан</a:t>
            </a:r>
          </a:p>
        </p:txBody>
      </p:sp>
      <p:sp>
        <p:nvSpPr>
          <p:cNvPr id="17413" name="WordArt 7"/>
          <p:cNvSpPr>
            <a:spLocks noChangeArrowheads="1" noChangeShapeType="1" noTextEdit="1"/>
          </p:cNvSpPr>
          <p:nvPr/>
        </p:nvSpPr>
        <p:spPr bwMode="auto">
          <a:xfrm>
            <a:off x="2700338" y="188913"/>
            <a:ext cx="4392612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Тема  уроку</a:t>
            </a:r>
          </a:p>
        </p:txBody>
      </p:sp>
      <p:pic>
        <p:nvPicPr>
          <p:cNvPr id="2" name="Picture 2" descr="D:\Мои документы\Мои рисунки\Wallpapers\sky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3413" y="3221036"/>
            <a:ext cx="5572163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17415" name="Picture 9" descr="http://s2.rimg.info/87e0156a94705012f409a083618740bb.gif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4724400"/>
            <a:ext cx="14636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uk-UA" smtClean="0">
                <a:solidFill>
                  <a:schemeClr val="hlink"/>
                </a:solidFill>
              </a:rPr>
              <a:t>ЕКСПРЕС-ТЕСТ</a:t>
            </a:r>
            <a:endParaRPr lang="ru-RU" smtClean="0">
              <a:solidFill>
                <a:schemeClr val="hlink"/>
              </a:solidFill>
            </a:endParaRPr>
          </a:p>
        </p:txBody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>
          <a:xfrm>
            <a:off x="395288" y="692150"/>
            <a:ext cx="8748712" cy="61658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smtClean="0"/>
              <a:t>5.      Скільки випадає опадів на рік поблизу екватора?</a:t>
            </a:r>
          </a:p>
          <a:p>
            <a:r>
              <a:rPr lang="ru-RU" sz="2800" smtClean="0"/>
              <a:t>а)      72-250 мм;</a:t>
            </a:r>
          </a:p>
          <a:p>
            <a:r>
              <a:rPr lang="ru-RU" sz="2800" smtClean="0"/>
              <a:t>б)      500 мм;</a:t>
            </a:r>
          </a:p>
          <a:p>
            <a:r>
              <a:rPr lang="ru-RU" sz="2800" smtClean="0"/>
              <a:t>в)      2000-2500 мм;</a:t>
            </a:r>
          </a:p>
          <a:p>
            <a:r>
              <a:rPr lang="uk-UA" sz="2800" smtClean="0"/>
              <a:t>г)       600-1000 мм.</a:t>
            </a:r>
          </a:p>
          <a:p>
            <a:pPr>
              <a:buFont typeface="Arial" charset="0"/>
              <a:buNone/>
            </a:pPr>
            <a:endParaRPr lang="uk-UA" sz="2800" smtClean="0"/>
          </a:p>
          <a:p>
            <a:pPr>
              <a:buFont typeface="Arial" charset="0"/>
              <a:buNone/>
            </a:pPr>
            <a:r>
              <a:rPr lang="ru-RU" sz="2800" smtClean="0"/>
              <a:t>6.      Який хребет проходить по дну Атлант. океану?</a:t>
            </a:r>
          </a:p>
          <a:p>
            <a:r>
              <a:rPr lang="ru-RU" sz="2800" smtClean="0"/>
              <a:t>а)      Мальдівський;</a:t>
            </a:r>
          </a:p>
          <a:p>
            <a:r>
              <a:rPr lang="ru-RU" sz="2800" smtClean="0"/>
              <a:t>б)      хребет Ломоносова;</a:t>
            </a:r>
          </a:p>
          <a:p>
            <a:r>
              <a:rPr lang="ru-RU" sz="2800" smtClean="0"/>
              <a:t>в)      Південноатлантичний;</a:t>
            </a:r>
          </a:p>
          <a:p>
            <a:r>
              <a:rPr lang="uk-UA" sz="2800" smtClean="0"/>
              <a:t>г)       Північний.</a:t>
            </a:r>
            <a:endParaRPr lang="ru-RU" sz="280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uk-UA" smtClean="0">
                <a:solidFill>
                  <a:schemeClr val="hlink"/>
                </a:solidFill>
              </a:rPr>
              <a:t>ЕКСПРЕС-ТЕСТ</a:t>
            </a:r>
            <a:endParaRPr lang="ru-RU" smtClean="0">
              <a:solidFill>
                <a:schemeClr val="hlink"/>
              </a:solidFill>
            </a:endParaRPr>
          </a:p>
        </p:txBody>
      </p:sp>
      <p:sp>
        <p:nvSpPr>
          <p:cNvPr id="37890" name="Rectangle 3"/>
          <p:cNvSpPr>
            <a:spLocks noGrp="1"/>
          </p:cNvSpPr>
          <p:nvPr>
            <p:ph type="body" idx="1"/>
          </p:nvPr>
        </p:nvSpPr>
        <p:spPr>
          <a:xfrm>
            <a:off x="395288" y="692150"/>
            <a:ext cx="8748712" cy="61658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smtClean="0"/>
              <a:t>7. В якому кліматичному поясі - «море без берегів»?</a:t>
            </a:r>
          </a:p>
          <a:p>
            <a:r>
              <a:rPr lang="ru-RU" sz="2800" smtClean="0"/>
              <a:t>а)      Тропічному;</a:t>
            </a:r>
          </a:p>
          <a:p>
            <a:r>
              <a:rPr lang="ru-RU" sz="2800" smtClean="0"/>
              <a:t>б)      субтропічному;</a:t>
            </a:r>
          </a:p>
          <a:p>
            <a:r>
              <a:rPr lang="ru-RU" sz="2800" smtClean="0"/>
              <a:t>в)      екваторіальному;</a:t>
            </a:r>
          </a:p>
          <a:p>
            <a:r>
              <a:rPr lang="ru-RU" sz="2800" smtClean="0"/>
              <a:t>г)      субекторіальному.</a:t>
            </a:r>
          </a:p>
          <a:p>
            <a:pPr>
              <a:buFont typeface="Arial" charset="0"/>
              <a:buNone/>
            </a:pPr>
            <a:endParaRPr lang="ru-RU" sz="2800" smtClean="0"/>
          </a:p>
          <a:p>
            <a:pPr>
              <a:buFont typeface="Arial" charset="0"/>
              <a:buNone/>
            </a:pPr>
            <a:r>
              <a:rPr lang="ru-RU" sz="2800" smtClean="0"/>
              <a:t>8. Де спостерігається максимальна глибина припливів?</a:t>
            </a:r>
          </a:p>
          <a:p>
            <a:r>
              <a:rPr lang="ru-RU" sz="2800" smtClean="0"/>
              <a:t>а)      Затока Аляска;</a:t>
            </a:r>
          </a:p>
          <a:p>
            <a:r>
              <a:rPr lang="ru-RU" sz="2800" smtClean="0"/>
              <a:t>б)      Гвінейська затока;</a:t>
            </a:r>
          </a:p>
          <a:p>
            <a:r>
              <a:rPr lang="ru-RU" sz="2800" smtClean="0"/>
              <a:t>в)      затока Фанді;</a:t>
            </a:r>
          </a:p>
          <a:p>
            <a:r>
              <a:rPr lang="uk-UA" sz="2800" smtClean="0"/>
              <a:t>г)       Мексиканська.</a:t>
            </a:r>
            <a:endParaRPr lang="ru-RU" sz="280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uk-UA" smtClean="0">
                <a:solidFill>
                  <a:schemeClr val="hlink"/>
                </a:solidFill>
              </a:rPr>
              <a:t>ЕКСПРЕС-ТЕСТ</a:t>
            </a:r>
            <a:endParaRPr lang="ru-RU" smtClean="0">
              <a:solidFill>
                <a:schemeClr val="hlink"/>
              </a:solidFill>
            </a:endParaRPr>
          </a:p>
        </p:txBody>
      </p:sp>
      <p:sp>
        <p:nvSpPr>
          <p:cNvPr id="38914" name="Rectangle 3"/>
          <p:cNvSpPr>
            <a:spLocks noGrp="1"/>
          </p:cNvSpPr>
          <p:nvPr>
            <p:ph type="body" idx="1"/>
          </p:nvPr>
        </p:nvSpPr>
        <p:spPr>
          <a:xfrm>
            <a:off x="395288" y="692150"/>
            <a:ext cx="8748712" cy="61658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9. Які течії спостерігаються в Атлантичному океані:</a:t>
            </a:r>
          </a:p>
          <a:p>
            <a:r>
              <a:rPr lang="ru-RU" smtClean="0"/>
              <a:t>а)      Муссона;</a:t>
            </a:r>
          </a:p>
          <a:p>
            <a:r>
              <a:rPr lang="ru-RU" smtClean="0"/>
              <a:t>б)      Пасатна;</a:t>
            </a:r>
          </a:p>
          <a:p>
            <a:r>
              <a:rPr lang="ru-RU" smtClean="0"/>
              <a:t>в)      Перуанська;</a:t>
            </a:r>
          </a:p>
          <a:p>
            <a:r>
              <a:rPr lang="ru-RU" smtClean="0"/>
              <a:t>г)      Гольфстрім;</a:t>
            </a:r>
          </a:p>
          <a:p>
            <a:r>
              <a:rPr lang="ru-RU" smtClean="0"/>
              <a:t>д)      Канарська;</a:t>
            </a:r>
          </a:p>
          <a:p>
            <a:r>
              <a:rPr lang="ru-RU" smtClean="0"/>
              <a:t>е)      Бразильська;</a:t>
            </a:r>
          </a:p>
          <a:p>
            <a:r>
              <a:rPr lang="uk-UA" smtClean="0"/>
              <a:t>є)      Бенгальська</a:t>
            </a:r>
            <a:endParaRPr lang="ru-RU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uk-UA" smtClean="0">
                <a:solidFill>
                  <a:schemeClr val="hlink"/>
                </a:solidFill>
              </a:rPr>
              <a:t>ЕКСПРЕС-ТЕСТ</a:t>
            </a:r>
            <a:endParaRPr lang="ru-RU" smtClean="0">
              <a:solidFill>
                <a:schemeClr val="hlink"/>
              </a:solidFill>
            </a:endParaRPr>
          </a:p>
        </p:txBody>
      </p:sp>
      <p:sp>
        <p:nvSpPr>
          <p:cNvPr id="39938" name="Rectangle 3"/>
          <p:cNvSpPr>
            <a:spLocks noGrp="1"/>
          </p:cNvSpPr>
          <p:nvPr>
            <p:ph type="body" idx="1"/>
          </p:nvPr>
        </p:nvSpPr>
        <p:spPr>
          <a:xfrm>
            <a:off x="395288" y="692150"/>
            <a:ext cx="8748712" cy="6165850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smtClean="0"/>
              <a:t>10. У яких широтах спостерігається солоність нижча за середню у Світовому океані? </a:t>
            </a:r>
            <a:r>
              <a:rPr lang="ru-RU" sz="2800" b="1" u="sng" smtClean="0"/>
              <a:t>Вкажіть середню солоність океану.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а)      Тропічних;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б)      помірних;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в)      екваторіальних;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г)      приполярних.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ru-RU" sz="2000" smtClean="0"/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smtClean="0"/>
              <a:t>11. Найширша та найглибша протока світу?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а)      Гібралтарська;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б)      Магелланова;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в)      Керченська;</a:t>
            </a:r>
          </a:p>
          <a:p>
            <a:pPr>
              <a:lnSpc>
                <a:spcPct val="90000"/>
              </a:lnSpc>
            </a:pPr>
            <a:r>
              <a:rPr lang="uk-UA" sz="2800" smtClean="0"/>
              <a:t>г)       Дрейка.</a:t>
            </a:r>
            <a:endParaRPr lang="ru-RU" sz="280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uk-UA" smtClean="0">
                <a:solidFill>
                  <a:schemeClr val="hlink"/>
                </a:solidFill>
              </a:rPr>
              <a:t>ЕКСПРЕС-ТЕСТ</a:t>
            </a:r>
            <a:endParaRPr lang="ru-RU" smtClean="0">
              <a:solidFill>
                <a:schemeClr val="hlink"/>
              </a:solidFill>
            </a:endParaRPr>
          </a:p>
        </p:txBody>
      </p:sp>
      <p:sp>
        <p:nvSpPr>
          <p:cNvPr id="40962" name="Rectangle 3"/>
          <p:cNvSpPr>
            <a:spLocks noGrp="1"/>
          </p:cNvSpPr>
          <p:nvPr>
            <p:ph type="body" idx="1"/>
          </p:nvPr>
        </p:nvSpPr>
        <p:spPr>
          <a:xfrm>
            <a:off x="395288" y="692150"/>
            <a:ext cx="8748712" cy="6165850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smtClean="0"/>
              <a:t>10. У яких широтах спостерігається солоність нижча за середню у Світовому океані? </a:t>
            </a:r>
            <a:r>
              <a:rPr lang="ru-RU" sz="2800" b="1" u="sng" smtClean="0"/>
              <a:t>Вкажіть середню солоність океану.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а)      Тропічних;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б)      помірних;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в)      екваторіальних;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г)      приполярних.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ru-RU" sz="2000" smtClean="0"/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smtClean="0"/>
              <a:t>11. Найширша та найглибша протока світу?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а)      Гібралтарська;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б)      Магелланова;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в)      Керченська;</a:t>
            </a:r>
          </a:p>
          <a:p>
            <a:pPr>
              <a:lnSpc>
                <a:spcPct val="90000"/>
              </a:lnSpc>
            </a:pPr>
            <a:r>
              <a:rPr lang="uk-UA" sz="2800" smtClean="0"/>
              <a:t>г)       Дрейка.</a:t>
            </a:r>
            <a:endParaRPr lang="ru-RU" sz="280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uk-UA" smtClean="0">
                <a:solidFill>
                  <a:schemeClr val="hlink"/>
                </a:solidFill>
              </a:rPr>
              <a:t>ЕКСПРЕС-ТЕСТ</a:t>
            </a:r>
            <a:endParaRPr lang="ru-RU" smtClean="0">
              <a:solidFill>
                <a:schemeClr val="hlink"/>
              </a:solidFill>
            </a:endParaRPr>
          </a:p>
        </p:txBody>
      </p:sp>
      <p:sp>
        <p:nvSpPr>
          <p:cNvPr id="41986" name="Rectangle 3"/>
          <p:cNvSpPr>
            <a:spLocks noGrp="1"/>
          </p:cNvSpPr>
          <p:nvPr>
            <p:ph type="body" idx="1"/>
          </p:nvPr>
        </p:nvSpPr>
        <p:spPr>
          <a:xfrm>
            <a:off x="395288" y="692150"/>
            <a:ext cx="8748712" cy="61658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smtClean="0"/>
              <a:t>12. Канал, який єднає два моря різних океанів</a:t>
            </a:r>
            <a:r>
              <a:rPr lang="ru-RU" sz="2800" b="1" u="sng" smtClean="0"/>
              <a:t>.</a:t>
            </a:r>
          </a:p>
          <a:p>
            <a:pPr>
              <a:buFont typeface="Arial" charset="0"/>
              <a:buNone/>
            </a:pPr>
            <a:r>
              <a:rPr lang="uk-UA" sz="2800" b="1" u="sng" smtClean="0"/>
              <a:t>Вкажіть ці моря, визначте чи окраєні вони!</a:t>
            </a:r>
            <a:endParaRPr lang="ru-RU" sz="2800" b="1" u="sng" smtClean="0"/>
          </a:p>
          <a:p>
            <a:r>
              <a:rPr lang="ru-RU" sz="2800" smtClean="0"/>
              <a:t>а)      Панамський;</a:t>
            </a:r>
          </a:p>
          <a:p>
            <a:r>
              <a:rPr lang="ru-RU" sz="2800" smtClean="0"/>
              <a:t>б)      Суецький;</a:t>
            </a:r>
          </a:p>
          <a:p>
            <a:r>
              <a:rPr lang="ru-RU" sz="2800" smtClean="0"/>
              <a:t>в)      Пуерто-Ріко;</a:t>
            </a:r>
          </a:p>
          <a:p>
            <a:r>
              <a:rPr lang="ru-RU" sz="2800" smtClean="0"/>
              <a:t>г)      Святого Лаврентія.</a:t>
            </a:r>
          </a:p>
          <a:p>
            <a:pPr>
              <a:buFont typeface="Arial" charset="0"/>
              <a:buNone/>
            </a:pPr>
            <a:r>
              <a:rPr lang="uk-UA" sz="2800" smtClean="0"/>
              <a:t>13. </a:t>
            </a:r>
            <a:r>
              <a:rPr lang="ru-RU" sz="2800" smtClean="0"/>
              <a:t>Протока, яку називають «Геркулесовими стовпами»?</a:t>
            </a:r>
          </a:p>
          <a:p>
            <a:r>
              <a:rPr lang="ru-RU" sz="2800" smtClean="0"/>
              <a:t>а)      Гібралтарська;</a:t>
            </a:r>
          </a:p>
          <a:p>
            <a:r>
              <a:rPr lang="ru-RU" sz="2800" smtClean="0"/>
              <a:t>б)      Магелланова;</a:t>
            </a:r>
          </a:p>
          <a:p>
            <a:r>
              <a:rPr lang="ru-RU" sz="2800" smtClean="0"/>
              <a:t>в)      Керченська;</a:t>
            </a:r>
          </a:p>
          <a:p>
            <a:r>
              <a:rPr lang="uk-UA" sz="2800" smtClean="0"/>
              <a:t>г)       Дрейка.</a:t>
            </a:r>
            <a:endParaRPr lang="ru-RU" sz="2800" smtClean="0"/>
          </a:p>
          <a:p>
            <a:pPr>
              <a:buFont typeface="Arial" charset="0"/>
              <a:buNone/>
            </a:pPr>
            <a:endParaRPr lang="ru-RU" sz="200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ФІШБОУН</a:t>
            </a:r>
            <a:endParaRPr lang="ru-RU" smtClean="0"/>
          </a:p>
        </p:txBody>
      </p:sp>
      <p:pic>
        <p:nvPicPr>
          <p:cNvPr id="43010" name="Picture 12" descr="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268413"/>
            <a:ext cx="7348538" cy="519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3011" name="Group 23"/>
          <p:cNvGrpSpPr>
            <a:grpSpLocks/>
          </p:cNvGrpSpPr>
          <p:nvPr/>
        </p:nvGrpSpPr>
        <p:grpSpPr bwMode="auto">
          <a:xfrm>
            <a:off x="-396875" y="1844675"/>
            <a:ext cx="9324975" cy="4081463"/>
            <a:chOff x="0" y="360"/>
            <a:chExt cx="3384" cy="1794"/>
          </a:xfrm>
        </p:grpSpPr>
        <p:sp>
          <p:nvSpPr>
            <p:cNvPr id="43012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88" y="648"/>
              <a:ext cx="1152" cy="648"/>
            </a:xfrm>
            <a:prstGeom prst="rect">
              <a:avLst/>
            </a:prstGeom>
          </p:spPr>
          <p:txBody>
            <a:bodyPr wrap="none" fromWordArt="1">
              <a:prstTxWarp prst="textArchUpPour">
                <a:avLst>
                  <a:gd name="adj1" fmla="val 10800004"/>
                  <a:gd name="adj2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1587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Impact"/>
                </a:rPr>
                <a:t>Екологічні</a:t>
              </a:r>
            </a:p>
            <a:p>
              <a:pPr algn="ctr"/>
              <a:r>
                <a:rPr lang="ru-RU" sz="3600" kern="10">
                  <a:ln w="1587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Impact"/>
                </a:rPr>
                <a:t>проблеми</a:t>
              </a:r>
            </a:p>
          </p:txBody>
        </p:sp>
        <p:sp>
          <p:nvSpPr>
            <p:cNvPr id="43013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0" y="1080"/>
              <a:ext cx="1584" cy="792"/>
            </a:xfrm>
            <a:prstGeom prst="rect">
              <a:avLst/>
            </a:prstGeom>
          </p:spPr>
          <p:txBody>
            <a:bodyPr wrap="none" fromWordArt="1">
              <a:prstTxWarp prst="textArchDownPour">
                <a:avLst>
                  <a:gd name="adj1" fmla="val 319610"/>
                  <a:gd name="adj2" fmla="val 49593"/>
                </a:avLst>
              </a:prstTxWarp>
            </a:bodyPr>
            <a:lstStyle/>
            <a:p>
              <a:pPr algn="ctr"/>
              <a:r>
                <a:rPr lang="ru-RU" sz="3600" kern="10">
                  <a:ln w="0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Impact"/>
                </a:rPr>
                <a:t>Атлантичного</a:t>
              </a:r>
            </a:p>
            <a:p>
              <a:pPr algn="ctr"/>
              <a:r>
                <a:rPr lang="ru-RU" sz="3600" kern="10">
                  <a:ln w="0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Impact"/>
                </a:rPr>
                <a:t>океану</a:t>
              </a:r>
            </a:p>
          </p:txBody>
        </p:sp>
        <p:sp>
          <p:nvSpPr>
            <p:cNvPr id="43014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1224" y="360"/>
              <a:ext cx="1869" cy="36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"/>
                  <a:cs typeface="Arial"/>
                </a:rPr>
                <a:t>причини виникнення проблеми</a:t>
              </a:r>
            </a:p>
          </p:txBody>
        </p:sp>
        <p:sp>
          <p:nvSpPr>
            <p:cNvPr id="43015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1296" y="1944"/>
              <a:ext cx="1872" cy="210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факти, що підтверджують наявність даної проблеми</a:t>
              </a:r>
            </a:p>
          </p:txBody>
        </p:sp>
        <p:sp>
          <p:nvSpPr>
            <p:cNvPr id="43016" name="WordArt 22"/>
            <p:cNvSpPr>
              <a:spLocks noChangeArrowheads="1" noChangeShapeType="1" noTextEdit="1"/>
            </p:cNvSpPr>
            <p:nvPr/>
          </p:nvSpPr>
          <p:spPr bwMode="auto">
            <a:xfrm rot="5400000">
              <a:off x="2664" y="1008"/>
              <a:ext cx="1152" cy="288"/>
            </a:xfrm>
            <a:prstGeom prst="rect">
              <a:avLst/>
            </a:prstGeom>
          </p:spPr>
          <p:txBody>
            <a:bodyPr vert="wordArtVert"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шляхи  вирішення</a:t>
              </a:r>
            </a:p>
            <a:p>
              <a:pPr algn="ctr" fontAlgn="auto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проблеми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179388" y="0"/>
            <a:ext cx="8713787" cy="863600"/>
          </a:xfrm>
        </p:spPr>
        <p:txBody>
          <a:bodyPr/>
          <a:lstStyle/>
          <a:p>
            <a:r>
              <a:rPr lang="uk-UA" sz="3200" b="1" smtClean="0">
                <a:solidFill>
                  <a:schemeClr val="hlink"/>
                </a:solidFill>
              </a:rPr>
              <a:t>Завдання для наполегливих знавців географії:</a:t>
            </a:r>
            <a:endParaRPr lang="ru-RU" sz="3200" b="1" smtClean="0">
              <a:solidFill>
                <a:schemeClr val="hlink"/>
              </a:solidFill>
            </a:endParaRPr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>
          <a:xfrm>
            <a:off x="971550" y="836613"/>
            <a:ext cx="7993063" cy="6021387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uk-UA" sz="2000" smtClean="0"/>
              <a:t>Доопрацювати </a:t>
            </a:r>
            <a:r>
              <a:rPr lang="en-US" sz="2000" smtClean="0">
                <a:cs typeface="Tahoma" pitchFamily="34" charset="0"/>
              </a:rPr>
              <a:t>§</a:t>
            </a:r>
            <a:r>
              <a:rPr lang="uk-UA" sz="2000" smtClean="0">
                <a:cs typeface="Tahoma" pitchFamily="34" charset="0"/>
              </a:rPr>
              <a:t>8, на к/к “Атлантичного океану” нанести геогрфічні об</a:t>
            </a:r>
            <a:r>
              <a:rPr lang="en-US" sz="2000" smtClean="0">
                <a:cs typeface="Tahoma" pitchFamily="34" charset="0"/>
              </a:rPr>
              <a:t>‘</a:t>
            </a:r>
            <a:r>
              <a:rPr lang="uk-UA" sz="2000" smtClean="0">
                <a:cs typeface="Tahoma" pitchFamily="34" charset="0"/>
              </a:rPr>
              <a:t>єкти берегової лінії за переліком (С.50)  </a:t>
            </a:r>
          </a:p>
          <a:p>
            <a:pPr algn="just">
              <a:lnSpc>
                <a:spcPct val="80000"/>
              </a:lnSpc>
            </a:pPr>
            <a:r>
              <a:rPr lang="uk-UA" sz="2000" smtClean="0">
                <a:cs typeface="Tahoma" pitchFamily="34" charset="0"/>
              </a:rPr>
              <a:t>Поміркуйте і знайдіть відповіді на питання №3, 5 С. 55.</a:t>
            </a:r>
            <a:r>
              <a:rPr lang="uk-UA" sz="1800" smtClean="0">
                <a:cs typeface="Tahoma" pitchFamily="34" charset="0"/>
              </a:rPr>
              <a:t> </a:t>
            </a:r>
            <a:endParaRPr lang="ru-RU" sz="1800" smtClean="0"/>
          </a:p>
          <a:p>
            <a:pPr algn="just">
              <a:lnSpc>
                <a:spcPct val="80000"/>
              </a:lnSpc>
              <a:buFont typeface="Arial" charset="0"/>
              <a:buNone/>
            </a:pPr>
            <a:endParaRPr lang="ru-RU" sz="900" smtClean="0"/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uk-UA" sz="2400" b="1" u="sng" smtClean="0">
                <a:solidFill>
                  <a:schemeClr val="hlink"/>
                </a:solidFill>
              </a:rPr>
              <a:t>Теми для роздумів та самоопрацювання за бажанням:</a:t>
            </a:r>
            <a:endParaRPr lang="ru-RU" sz="2400" b="1" u="sng" smtClean="0">
              <a:solidFill>
                <a:schemeClr val="hlink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uk-UA" sz="1800" smtClean="0"/>
              <a:t>Міні-проект: розробіть книгу рекордів Атлантичного океану.</a:t>
            </a:r>
          </a:p>
          <a:p>
            <a:pPr algn="just">
              <a:lnSpc>
                <a:spcPct val="80000"/>
              </a:lnSpc>
            </a:pPr>
            <a:r>
              <a:rPr lang="uk-UA" sz="1800" smtClean="0"/>
              <a:t>Тропічний циклон – кліматичний жак Америки.</a:t>
            </a:r>
          </a:p>
          <a:p>
            <a:pPr algn="just">
              <a:lnSpc>
                <a:spcPct val="80000"/>
              </a:lnSpc>
            </a:pPr>
            <a:r>
              <a:rPr lang="uk-UA" sz="1800" smtClean="0"/>
              <a:t>Поповнення запасів прісної води з дна океану – міф чи реальність?</a:t>
            </a:r>
          </a:p>
          <a:p>
            <a:pPr algn="just">
              <a:lnSpc>
                <a:spcPct val="80000"/>
              </a:lnSpc>
              <a:buFont typeface="Arial" charset="0"/>
              <a:buNone/>
            </a:pPr>
            <a:endParaRPr lang="uk-UA" sz="1800" smtClean="0"/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uk-UA" sz="2000" b="1" smtClean="0">
                <a:solidFill>
                  <a:srgbClr val="FFFF66"/>
                </a:solidFill>
              </a:rPr>
              <a:t> </a:t>
            </a:r>
            <a:r>
              <a:rPr lang="uk-UA" sz="2400" b="1" u="sng" smtClean="0">
                <a:solidFill>
                  <a:schemeClr val="hlink"/>
                </a:solidFill>
              </a:rPr>
              <a:t>Індивідуальні випереджувальні завдання для підвищення оцінки з географії:</a:t>
            </a:r>
            <a:endParaRPr lang="uk-UA" sz="2400" u="sng" smtClean="0">
              <a:solidFill>
                <a:schemeClr val="hlink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uk-UA" sz="1800" smtClean="0"/>
              <a:t>Дізнайтесь, які таємниці “приховує” Індійський океан.</a:t>
            </a:r>
          </a:p>
          <a:p>
            <a:pPr algn="just">
              <a:lnSpc>
                <a:spcPct val="80000"/>
              </a:lnSpc>
              <a:buFont typeface="Arial" charset="0"/>
              <a:buNone/>
            </a:pPr>
            <a:endParaRPr lang="uk-UA" sz="1400" smtClean="0"/>
          </a:p>
          <a:p>
            <a:pPr algn="just">
              <a:lnSpc>
                <a:spcPct val="80000"/>
              </a:lnSpc>
              <a:buFont typeface="Arial" charset="0"/>
              <a:buNone/>
            </a:pPr>
            <a:endParaRPr lang="uk-UA" sz="1400" smtClean="0"/>
          </a:p>
          <a:p>
            <a:pPr algn="just">
              <a:lnSpc>
                <a:spcPct val="80000"/>
              </a:lnSpc>
              <a:buFont typeface="Arial" charset="0"/>
              <a:buNone/>
            </a:pPr>
            <a:endParaRPr lang="uk-UA" sz="1400" smtClean="0"/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uk-UA" sz="2800" b="1" u="sng" smtClean="0">
                <a:solidFill>
                  <a:schemeClr val="hlink"/>
                </a:solidFill>
              </a:rPr>
              <a:t>За питаннями та додатковою інформацією звертайтесь за адресою:</a:t>
            </a:r>
            <a:endParaRPr lang="uk-UA" sz="2800" u="sng" smtClean="0">
              <a:solidFill>
                <a:schemeClr val="hlink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en-US" sz="2400" smtClean="0"/>
              <a:t>http://mo-teachers-sc4.ucoz.com/</a:t>
            </a:r>
          </a:p>
        </p:txBody>
      </p:sp>
      <p:pic>
        <p:nvPicPr>
          <p:cNvPr id="44035" name="Picture 4" descr="4anipt1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908050"/>
            <a:ext cx="6731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5" descr="р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844675"/>
            <a:ext cx="841375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WordArt 6"/>
          <p:cNvSpPr>
            <a:spLocks noChangeArrowheads="1" noChangeShapeType="1" noTextEdit="1"/>
          </p:cNvSpPr>
          <p:nvPr/>
        </p:nvSpPr>
        <p:spPr bwMode="auto">
          <a:xfrm>
            <a:off x="179388" y="2708275"/>
            <a:ext cx="111601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317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Творчо-</a:t>
            </a:r>
          </a:p>
          <a:p>
            <a:pPr algn="ctr"/>
            <a:r>
              <a:rPr lang="ru-RU" sz="3600" i="1" kern="10">
                <a:ln w="317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пошукова</a:t>
            </a:r>
          </a:p>
          <a:p>
            <a:pPr algn="ctr"/>
            <a:r>
              <a:rPr lang="ru-RU" sz="3600" i="1" kern="10">
                <a:ln w="317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майстерня</a:t>
            </a:r>
          </a:p>
        </p:txBody>
      </p:sp>
      <p:pic>
        <p:nvPicPr>
          <p:cNvPr id="44038" name="Picture 7" descr="524614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4941888"/>
            <a:ext cx="10509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3"/>
          <p:cNvSpPr>
            <a:spLocks/>
          </p:cNvSpPr>
          <p:nvPr/>
        </p:nvSpPr>
        <p:spPr bwMode="auto">
          <a:xfrm>
            <a:off x="971550" y="836613"/>
            <a:ext cx="7993063" cy="602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uk-UA" sz="2000">
                <a:latin typeface="Calibri" pitchFamily="34" charset="0"/>
              </a:rPr>
              <a:t>Доопрацювати </a:t>
            </a:r>
            <a:r>
              <a:rPr lang="en-US" sz="2000">
                <a:latin typeface="Calibri" pitchFamily="34" charset="0"/>
                <a:cs typeface="Tahoma" pitchFamily="34" charset="0"/>
              </a:rPr>
              <a:t>§</a:t>
            </a:r>
            <a:r>
              <a:rPr lang="uk-UA" sz="2000">
                <a:latin typeface="Calibri" pitchFamily="34" charset="0"/>
                <a:cs typeface="Tahoma" pitchFamily="34" charset="0"/>
              </a:rPr>
              <a:t>8, на к/к “Атлантичного океану” нанести геогрфічні об</a:t>
            </a:r>
            <a:r>
              <a:rPr lang="en-US" sz="2000">
                <a:latin typeface="Calibri" pitchFamily="34" charset="0"/>
                <a:cs typeface="Tahoma" pitchFamily="34" charset="0"/>
              </a:rPr>
              <a:t>‘</a:t>
            </a:r>
            <a:r>
              <a:rPr lang="uk-UA" sz="2000">
                <a:latin typeface="Calibri" pitchFamily="34" charset="0"/>
                <a:cs typeface="Tahoma" pitchFamily="34" charset="0"/>
              </a:rPr>
              <a:t>єкти берегової лінії за переліком (С.50)  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uk-UA" sz="2000">
                <a:latin typeface="Calibri" pitchFamily="34" charset="0"/>
                <a:cs typeface="Tahoma" pitchFamily="34" charset="0"/>
              </a:rPr>
              <a:t>Поміркуйте і знайдіть відповіді на питання №3, 5 С. 55.</a:t>
            </a:r>
            <a:r>
              <a:rPr lang="uk-UA">
                <a:latin typeface="Calibri" pitchFamily="34" charset="0"/>
                <a:cs typeface="Tahoma" pitchFamily="34" charset="0"/>
              </a:rPr>
              <a:t> </a:t>
            </a:r>
            <a:endParaRPr lang="ru-RU">
              <a:latin typeface="Calibri" pitchFamily="34" charset="0"/>
            </a:endParaRP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ru-RU" sz="900">
              <a:latin typeface="Calibri" pitchFamily="34" charset="0"/>
            </a:endParaRPr>
          </a:p>
          <a:p>
            <a:pPr marL="342900" indent="-342900"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400" b="1" u="sng">
                <a:solidFill>
                  <a:schemeClr val="hlink"/>
                </a:solidFill>
                <a:latin typeface="Calibri" pitchFamily="34" charset="0"/>
              </a:rPr>
              <a:t>Теми для роздумів та самоопрацювання за бажанням:</a:t>
            </a:r>
            <a:endParaRPr lang="ru-RU" sz="2400" b="1" u="sng">
              <a:solidFill>
                <a:schemeClr val="hlink"/>
              </a:solidFill>
              <a:latin typeface="Calibri" pitchFamily="34" charset="0"/>
            </a:endParaRP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uk-UA">
                <a:latin typeface="Calibri" pitchFamily="34" charset="0"/>
              </a:rPr>
              <a:t>Міні-проект: розробіть книгу рекордів Атлантичного океану.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uk-UA">
                <a:latin typeface="Calibri" pitchFamily="34" charset="0"/>
              </a:rPr>
              <a:t>Тропічний циклон – кліматичний жак Америки.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uk-UA">
                <a:latin typeface="Calibri" pitchFamily="34" charset="0"/>
              </a:rPr>
              <a:t>Поповнення запасів прісної води з дна океану – міф чи реальність?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uk-UA">
              <a:latin typeface="Calibri" pitchFamily="34" charset="0"/>
            </a:endParaRPr>
          </a:p>
          <a:p>
            <a:pPr marL="342900" indent="-342900"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000" b="1">
                <a:solidFill>
                  <a:srgbClr val="FFFF66"/>
                </a:solidFill>
                <a:latin typeface="Calibri" pitchFamily="34" charset="0"/>
              </a:rPr>
              <a:t> </a:t>
            </a:r>
            <a:r>
              <a:rPr lang="uk-UA" sz="2400" b="1" u="sng">
                <a:solidFill>
                  <a:schemeClr val="hlink"/>
                </a:solidFill>
                <a:latin typeface="Calibri" pitchFamily="34" charset="0"/>
              </a:rPr>
              <a:t>Індивідуальні випереджувальні завдання для підвищення оцінки з географії:</a:t>
            </a:r>
            <a:endParaRPr lang="uk-UA" sz="2400" u="sng">
              <a:solidFill>
                <a:schemeClr val="hlink"/>
              </a:solidFill>
              <a:latin typeface="Calibri" pitchFamily="34" charset="0"/>
            </a:endParaRP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uk-UA">
                <a:latin typeface="Calibri" pitchFamily="34" charset="0"/>
              </a:rPr>
              <a:t>Дізнайтесь, які таємниці “приховує” Індійський океан.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uk-UA" sz="1400">
              <a:latin typeface="Calibri" pitchFamily="34" charset="0"/>
            </a:endParaRP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uk-UA" sz="1400">
              <a:latin typeface="Calibri" pitchFamily="34" charset="0"/>
            </a:endParaRP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uk-UA" sz="1400">
              <a:latin typeface="Calibri" pitchFamily="34" charset="0"/>
            </a:endParaRPr>
          </a:p>
          <a:p>
            <a:pPr marL="342900" indent="-342900"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800" b="1" u="sng">
                <a:solidFill>
                  <a:schemeClr val="hlink"/>
                </a:solidFill>
                <a:latin typeface="Calibri" pitchFamily="34" charset="0"/>
              </a:rPr>
              <a:t>За питаннями та додатковою інформацією звертайтесь за адресою:</a:t>
            </a:r>
            <a:endParaRPr lang="uk-UA" sz="2800" u="sng">
              <a:solidFill>
                <a:schemeClr val="hlink"/>
              </a:solidFill>
              <a:latin typeface="Calibri" pitchFamily="34" charset="0"/>
            </a:endParaRPr>
          </a:p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2400">
                <a:latin typeface="Calibri" pitchFamily="34" charset="0"/>
              </a:rPr>
              <a:t>http://mo-teachers-sc4.ucoz.com/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84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84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84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84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84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84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4505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smtClean="0"/>
              <a:t>Каждая команда называет для дополнительного поощрения Т</a:t>
            </a:r>
            <a:r>
              <a:rPr lang="ru-RU" sz="2800" u="sng" smtClean="0"/>
              <a:t>РЕНИНГ ЛИЛИ – в путешествие</a:t>
            </a:r>
            <a:endParaRPr lang="ru-RU" sz="2800" smtClean="0"/>
          </a:p>
          <a:p>
            <a:r>
              <a:rPr lang="ru-RU" sz="2800" smtClean="0"/>
              <a:t>Самый активный в команде</a:t>
            </a:r>
          </a:p>
          <a:p>
            <a:r>
              <a:rPr lang="ru-RU" sz="2800" smtClean="0"/>
              <a:t>Самый умный</a:t>
            </a:r>
          </a:p>
          <a:p>
            <a:r>
              <a:rPr lang="ru-RU" sz="2800" smtClean="0"/>
              <a:t>Больше всего выручал команду</a:t>
            </a:r>
          </a:p>
          <a:p>
            <a:r>
              <a:rPr lang="ru-RU" sz="2800" smtClean="0"/>
              <a:t>Не дал «утонуть» в трудный момент</a:t>
            </a:r>
          </a:p>
          <a:p>
            <a:r>
              <a:rPr lang="ru-RU" sz="2800" smtClean="0"/>
              <a:t>3. В чем причины успешной работы в команде</a:t>
            </a:r>
          </a:p>
          <a:p>
            <a:r>
              <a:rPr lang="ru-RU" sz="2800" smtClean="0"/>
              <a:t>4. Возникали ли затруднения при выполнении заданий, какие, как справлялись с ними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46082" name="Picture 5" descr="814px-Atlantic_Ocean20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67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7" name="Freeform 7"/>
          <p:cNvSpPr>
            <a:spLocks/>
          </p:cNvSpPr>
          <p:nvPr/>
        </p:nvSpPr>
        <p:spPr bwMode="auto">
          <a:xfrm>
            <a:off x="5724525" y="1196975"/>
            <a:ext cx="800100" cy="1117600"/>
          </a:xfrm>
          <a:custGeom>
            <a:avLst/>
            <a:gdLst>
              <a:gd name="T0" fmla="*/ 660400 w 504"/>
              <a:gd name="T1" fmla="*/ 0 h 704"/>
              <a:gd name="T2" fmla="*/ 800100 w 504"/>
              <a:gd name="T3" fmla="*/ 231775 h 704"/>
              <a:gd name="T4" fmla="*/ 609600 w 504"/>
              <a:gd name="T5" fmla="*/ 561975 h 704"/>
              <a:gd name="T6" fmla="*/ 0 w 504"/>
              <a:gd name="T7" fmla="*/ 1117600 h 704"/>
              <a:gd name="T8" fmla="*/ 0 60000 65536"/>
              <a:gd name="T9" fmla="*/ 0 60000 65536"/>
              <a:gd name="T10" fmla="*/ 0 60000 65536"/>
              <a:gd name="T11" fmla="*/ 0 60000 65536"/>
              <a:gd name="T12" fmla="*/ 0 w 504"/>
              <a:gd name="T13" fmla="*/ 0 h 704"/>
              <a:gd name="T14" fmla="*/ 504 w 504"/>
              <a:gd name="T15" fmla="*/ 704 h 70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4" h="704">
                <a:moveTo>
                  <a:pt x="416" y="0"/>
                </a:moveTo>
                <a:lnTo>
                  <a:pt x="504" y="146"/>
                </a:lnTo>
                <a:lnTo>
                  <a:pt x="384" y="354"/>
                </a:lnTo>
                <a:lnTo>
                  <a:pt x="0" y="704"/>
                </a:lnTo>
              </a:path>
            </a:pathLst>
          </a:custGeom>
          <a:noFill/>
          <a:ln w="168275">
            <a:solidFill>
              <a:srgbClr val="000080"/>
            </a:solidFill>
            <a:round/>
            <a:headEnd type="none" w="med" len="med"/>
            <a:tailEnd type="stealth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0968" name="Freeform 8"/>
          <p:cNvSpPr>
            <a:spLocks/>
          </p:cNvSpPr>
          <p:nvPr/>
        </p:nvSpPr>
        <p:spPr bwMode="auto">
          <a:xfrm>
            <a:off x="4787900" y="2492375"/>
            <a:ext cx="885825" cy="398463"/>
          </a:xfrm>
          <a:custGeom>
            <a:avLst/>
            <a:gdLst>
              <a:gd name="T0" fmla="*/ 885825 w 558"/>
              <a:gd name="T1" fmla="*/ 0 h 251"/>
              <a:gd name="T2" fmla="*/ 644525 w 558"/>
              <a:gd name="T3" fmla="*/ 225425 h 251"/>
              <a:gd name="T4" fmla="*/ 0 w 558"/>
              <a:gd name="T5" fmla="*/ 398463 h 251"/>
              <a:gd name="T6" fmla="*/ 0 60000 65536"/>
              <a:gd name="T7" fmla="*/ 0 60000 65536"/>
              <a:gd name="T8" fmla="*/ 0 60000 65536"/>
              <a:gd name="T9" fmla="*/ 0 w 558"/>
              <a:gd name="T10" fmla="*/ 0 h 251"/>
              <a:gd name="T11" fmla="*/ 558 w 558"/>
              <a:gd name="T12" fmla="*/ 251 h 25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58" h="251">
                <a:moveTo>
                  <a:pt x="558" y="0"/>
                </a:moveTo>
                <a:cubicBezTo>
                  <a:pt x="533" y="24"/>
                  <a:pt x="499" y="100"/>
                  <a:pt x="406" y="142"/>
                </a:cubicBezTo>
                <a:cubicBezTo>
                  <a:pt x="311" y="172"/>
                  <a:pt x="85" y="228"/>
                  <a:pt x="0" y="251"/>
                </a:cubicBezTo>
              </a:path>
            </a:pathLst>
          </a:custGeom>
          <a:noFill/>
          <a:ln w="168275">
            <a:solidFill>
              <a:srgbClr val="000080"/>
            </a:solidFill>
            <a:round/>
            <a:headEnd type="none" w="med" len="med"/>
            <a:tailEnd type="stealth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0969" name="Freeform 9"/>
          <p:cNvSpPr>
            <a:spLocks/>
          </p:cNvSpPr>
          <p:nvPr/>
        </p:nvSpPr>
        <p:spPr bwMode="auto">
          <a:xfrm>
            <a:off x="2411413" y="620713"/>
            <a:ext cx="981075" cy="954087"/>
          </a:xfrm>
          <a:custGeom>
            <a:avLst/>
            <a:gdLst>
              <a:gd name="T0" fmla="*/ 981075 w 618"/>
              <a:gd name="T1" fmla="*/ 0 h 601"/>
              <a:gd name="T2" fmla="*/ 981075 w 618"/>
              <a:gd name="T3" fmla="*/ 254000 h 601"/>
              <a:gd name="T4" fmla="*/ 790575 w 618"/>
              <a:gd name="T5" fmla="*/ 584200 h 601"/>
              <a:gd name="T6" fmla="*/ 406400 w 618"/>
              <a:gd name="T7" fmla="*/ 788987 h 601"/>
              <a:gd name="T8" fmla="*/ 0 w 618"/>
              <a:gd name="T9" fmla="*/ 954087 h 6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18"/>
              <a:gd name="T16" fmla="*/ 0 h 601"/>
              <a:gd name="T17" fmla="*/ 618 w 618"/>
              <a:gd name="T18" fmla="*/ 601 h 60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18" h="601">
                <a:moveTo>
                  <a:pt x="618" y="0"/>
                </a:moveTo>
                <a:lnTo>
                  <a:pt x="618" y="160"/>
                </a:lnTo>
                <a:lnTo>
                  <a:pt x="498" y="368"/>
                </a:lnTo>
                <a:lnTo>
                  <a:pt x="256" y="497"/>
                </a:lnTo>
                <a:lnTo>
                  <a:pt x="0" y="601"/>
                </a:lnTo>
              </a:path>
            </a:pathLst>
          </a:custGeom>
          <a:noFill/>
          <a:ln w="168275">
            <a:solidFill>
              <a:srgbClr val="000080"/>
            </a:solidFill>
            <a:round/>
            <a:headEnd type="none" w="med" len="med"/>
            <a:tailEnd type="stealth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0970" name="Freeform 10"/>
          <p:cNvSpPr>
            <a:spLocks/>
          </p:cNvSpPr>
          <p:nvPr/>
        </p:nvSpPr>
        <p:spPr bwMode="auto">
          <a:xfrm>
            <a:off x="3201988" y="0"/>
            <a:ext cx="233362" cy="476250"/>
          </a:xfrm>
          <a:custGeom>
            <a:avLst/>
            <a:gdLst>
              <a:gd name="T0" fmla="*/ 233362 w 147"/>
              <a:gd name="T1" fmla="*/ 0 h 300"/>
              <a:gd name="T2" fmla="*/ 0 w 147"/>
              <a:gd name="T3" fmla="*/ 241300 h 300"/>
              <a:gd name="T4" fmla="*/ 161925 w 147"/>
              <a:gd name="T5" fmla="*/ 476250 h 300"/>
              <a:gd name="T6" fmla="*/ 0 60000 65536"/>
              <a:gd name="T7" fmla="*/ 0 60000 65536"/>
              <a:gd name="T8" fmla="*/ 0 60000 65536"/>
              <a:gd name="T9" fmla="*/ 0 w 147"/>
              <a:gd name="T10" fmla="*/ 0 h 300"/>
              <a:gd name="T11" fmla="*/ 147 w 147"/>
              <a:gd name="T12" fmla="*/ 300 h 3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7" h="300">
                <a:moveTo>
                  <a:pt x="147" y="0"/>
                </a:moveTo>
                <a:lnTo>
                  <a:pt x="0" y="152"/>
                </a:lnTo>
                <a:lnTo>
                  <a:pt x="102" y="300"/>
                </a:lnTo>
              </a:path>
            </a:pathLst>
          </a:custGeom>
          <a:noFill/>
          <a:ln w="114300">
            <a:solidFill>
              <a:srgbClr val="000080"/>
            </a:solidFill>
            <a:round/>
            <a:headEnd type="none" w="med" len="med"/>
            <a:tailEnd type="stealth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0971" name="Freeform 11"/>
          <p:cNvSpPr>
            <a:spLocks/>
          </p:cNvSpPr>
          <p:nvPr/>
        </p:nvSpPr>
        <p:spPr bwMode="auto">
          <a:xfrm rot="10648828">
            <a:off x="611188" y="1844675"/>
            <a:ext cx="1081087" cy="287338"/>
          </a:xfrm>
          <a:custGeom>
            <a:avLst/>
            <a:gdLst>
              <a:gd name="T0" fmla="*/ 1081087 w 571"/>
              <a:gd name="T1" fmla="*/ 0 h 181"/>
              <a:gd name="T2" fmla="*/ 793302 w 571"/>
              <a:gd name="T3" fmla="*/ 225425 h 181"/>
              <a:gd name="T4" fmla="*/ 0 w 571"/>
              <a:gd name="T5" fmla="*/ 287338 h 181"/>
              <a:gd name="T6" fmla="*/ 0 60000 65536"/>
              <a:gd name="T7" fmla="*/ 0 60000 65536"/>
              <a:gd name="T8" fmla="*/ 0 60000 65536"/>
              <a:gd name="T9" fmla="*/ 0 w 571"/>
              <a:gd name="T10" fmla="*/ 0 h 181"/>
              <a:gd name="T11" fmla="*/ 571 w 571"/>
              <a:gd name="T12" fmla="*/ 181 h 18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1" h="181">
                <a:moveTo>
                  <a:pt x="571" y="0"/>
                </a:moveTo>
                <a:cubicBezTo>
                  <a:pt x="546" y="24"/>
                  <a:pt x="514" y="112"/>
                  <a:pt x="419" y="142"/>
                </a:cubicBezTo>
                <a:cubicBezTo>
                  <a:pt x="324" y="172"/>
                  <a:pt x="87" y="173"/>
                  <a:pt x="0" y="181"/>
                </a:cubicBezTo>
              </a:path>
            </a:pathLst>
          </a:custGeom>
          <a:noFill/>
          <a:ln w="168275">
            <a:solidFill>
              <a:srgbClr val="FF0000"/>
            </a:solidFill>
            <a:round/>
            <a:headEnd type="none" w="med" len="med"/>
            <a:tailEnd type="stealth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0972" name="Freeform 12"/>
          <p:cNvSpPr>
            <a:spLocks/>
          </p:cNvSpPr>
          <p:nvPr/>
        </p:nvSpPr>
        <p:spPr bwMode="auto">
          <a:xfrm>
            <a:off x="1790700" y="1558925"/>
            <a:ext cx="1341438" cy="269875"/>
          </a:xfrm>
          <a:custGeom>
            <a:avLst/>
            <a:gdLst>
              <a:gd name="T0" fmla="*/ 0 w 845"/>
              <a:gd name="T1" fmla="*/ 269875 h 170"/>
              <a:gd name="T2" fmla="*/ 495300 w 845"/>
              <a:gd name="T3" fmla="*/ 66675 h 170"/>
              <a:gd name="T4" fmla="*/ 1341438 w 845"/>
              <a:gd name="T5" fmla="*/ 0 h 170"/>
              <a:gd name="T6" fmla="*/ 0 60000 65536"/>
              <a:gd name="T7" fmla="*/ 0 60000 65536"/>
              <a:gd name="T8" fmla="*/ 0 60000 65536"/>
              <a:gd name="T9" fmla="*/ 0 w 845"/>
              <a:gd name="T10" fmla="*/ 0 h 170"/>
              <a:gd name="T11" fmla="*/ 845 w 845"/>
              <a:gd name="T12" fmla="*/ 170 h 17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45" h="170">
                <a:moveTo>
                  <a:pt x="0" y="170"/>
                </a:moveTo>
                <a:lnTo>
                  <a:pt x="312" y="42"/>
                </a:lnTo>
                <a:lnTo>
                  <a:pt x="845" y="0"/>
                </a:lnTo>
              </a:path>
            </a:pathLst>
          </a:custGeom>
          <a:noFill/>
          <a:ln w="152400">
            <a:solidFill>
              <a:srgbClr val="FF0000"/>
            </a:solidFill>
            <a:round/>
            <a:headEnd type="none" w="med" len="med"/>
            <a:tailEnd type="stealth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0973" name="Freeform 13"/>
          <p:cNvSpPr>
            <a:spLocks/>
          </p:cNvSpPr>
          <p:nvPr/>
        </p:nvSpPr>
        <p:spPr bwMode="auto">
          <a:xfrm>
            <a:off x="0" y="2205038"/>
            <a:ext cx="596900" cy="298450"/>
          </a:xfrm>
          <a:custGeom>
            <a:avLst/>
            <a:gdLst>
              <a:gd name="T0" fmla="*/ 0 w 376"/>
              <a:gd name="T1" fmla="*/ 298450 h 188"/>
              <a:gd name="T2" fmla="*/ 279400 w 376"/>
              <a:gd name="T3" fmla="*/ 279400 h 188"/>
              <a:gd name="T4" fmla="*/ 596900 w 376"/>
              <a:gd name="T5" fmla="*/ 0 h 188"/>
              <a:gd name="T6" fmla="*/ 0 60000 65536"/>
              <a:gd name="T7" fmla="*/ 0 60000 65536"/>
              <a:gd name="T8" fmla="*/ 0 60000 65536"/>
              <a:gd name="T9" fmla="*/ 0 w 376"/>
              <a:gd name="T10" fmla="*/ 0 h 188"/>
              <a:gd name="T11" fmla="*/ 376 w 376"/>
              <a:gd name="T12" fmla="*/ 188 h 1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6" h="188">
                <a:moveTo>
                  <a:pt x="0" y="188"/>
                </a:moveTo>
                <a:lnTo>
                  <a:pt x="176" y="176"/>
                </a:lnTo>
                <a:lnTo>
                  <a:pt x="376" y="0"/>
                </a:lnTo>
              </a:path>
            </a:pathLst>
          </a:custGeom>
          <a:noFill/>
          <a:ln w="152400">
            <a:solidFill>
              <a:srgbClr val="FF0000"/>
            </a:solidFill>
            <a:round/>
            <a:headEnd type="none" w="med" len="med"/>
            <a:tailEnd type="stealth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0974" name="Freeform 14"/>
          <p:cNvSpPr>
            <a:spLocks/>
          </p:cNvSpPr>
          <p:nvPr/>
        </p:nvSpPr>
        <p:spPr bwMode="auto">
          <a:xfrm>
            <a:off x="3314700" y="1511300"/>
            <a:ext cx="1282700" cy="63500"/>
          </a:xfrm>
          <a:custGeom>
            <a:avLst/>
            <a:gdLst>
              <a:gd name="T0" fmla="*/ 0 w 808"/>
              <a:gd name="T1" fmla="*/ 63500 h 40"/>
              <a:gd name="T2" fmla="*/ 609600 w 808"/>
              <a:gd name="T3" fmla="*/ 0 h 40"/>
              <a:gd name="T4" fmla="*/ 1282700 w 808"/>
              <a:gd name="T5" fmla="*/ 12700 h 40"/>
              <a:gd name="T6" fmla="*/ 0 60000 65536"/>
              <a:gd name="T7" fmla="*/ 0 60000 65536"/>
              <a:gd name="T8" fmla="*/ 0 60000 65536"/>
              <a:gd name="T9" fmla="*/ 0 w 808"/>
              <a:gd name="T10" fmla="*/ 0 h 40"/>
              <a:gd name="T11" fmla="*/ 808 w 808"/>
              <a:gd name="T12" fmla="*/ 40 h 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8" h="40">
                <a:moveTo>
                  <a:pt x="0" y="40"/>
                </a:moveTo>
                <a:lnTo>
                  <a:pt x="384" y="0"/>
                </a:lnTo>
                <a:lnTo>
                  <a:pt x="808" y="8"/>
                </a:lnTo>
              </a:path>
            </a:pathLst>
          </a:custGeom>
          <a:noFill/>
          <a:ln w="152400">
            <a:solidFill>
              <a:srgbClr val="FF0000"/>
            </a:solidFill>
            <a:round/>
            <a:headEnd type="none" w="med" len="med"/>
            <a:tailEnd type="stealth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0975" name="Freeform 15"/>
          <p:cNvSpPr>
            <a:spLocks/>
          </p:cNvSpPr>
          <p:nvPr/>
        </p:nvSpPr>
        <p:spPr bwMode="auto">
          <a:xfrm>
            <a:off x="4762500" y="1125538"/>
            <a:ext cx="1477963" cy="309562"/>
          </a:xfrm>
          <a:custGeom>
            <a:avLst/>
            <a:gdLst>
              <a:gd name="T0" fmla="*/ 0 w 931"/>
              <a:gd name="T1" fmla="*/ 309562 h 195"/>
              <a:gd name="T2" fmla="*/ 639763 w 931"/>
              <a:gd name="T3" fmla="*/ 177800 h 195"/>
              <a:gd name="T4" fmla="*/ 1477963 w 931"/>
              <a:gd name="T5" fmla="*/ 0 h 195"/>
              <a:gd name="T6" fmla="*/ 0 60000 65536"/>
              <a:gd name="T7" fmla="*/ 0 60000 65536"/>
              <a:gd name="T8" fmla="*/ 0 60000 65536"/>
              <a:gd name="T9" fmla="*/ 0 w 931"/>
              <a:gd name="T10" fmla="*/ 0 h 195"/>
              <a:gd name="T11" fmla="*/ 931 w 931"/>
              <a:gd name="T12" fmla="*/ 195 h 1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31" h="195">
                <a:moveTo>
                  <a:pt x="0" y="195"/>
                </a:moveTo>
                <a:cubicBezTo>
                  <a:pt x="67" y="180"/>
                  <a:pt x="248" y="144"/>
                  <a:pt x="403" y="112"/>
                </a:cubicBezTo>
                <a:cubicBezTo>
                  <a:pt x="520" y="118"/>
                  <a:pt x="821" y="23"/>
                  <a:pt x="931" y="0"/>
                </a:cubicBezTo>
              </a:path>
            </a:pathLst>
          </a:custGeom>
          <a:noFill/>
          <a:ln w="168275">
            <a:solidFill>
              <a:srgbClr val="FF0000"/>
            </a:solidFill>
            <a:round/>
            <a:headEnd type="none" w="med" len="med"/>
            <a:tailEnd type="stealth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0976" name="Freeform 16"/>
          <p:cNvSpPr>
            <a:spLocks/>
          </p:cNvSpPr>
          <p:nvPr/>
        </p:nvSpPr>
        <p:spPr bwMode="auto">
          <a:xfrm>
            <a:off x="4657725" y="1039813"/>
            <a:ext cx="706438" cy="414337"/>
          </a:xfrm>
          <a:custGeom>
            <a:avLst/>
            <a:gdLst>
              <a:gd name="T0" fmla="*/ 0 w 445"/>
              <a:gd name="T1" fmla="*/ 414337 h 261"/>
              <a:gd name="T2" fmla="*/ 217488 w 445"/>
              <a:gd name="T3" fmla="*/ 239712 h 261"/>
              <a:gd name="T4" fmla="*/ 706438 w 445"/>
              <a:gd name="T5" fmla="*/ 0 h 261"/>
              <a:gd name="T6" fmla="*/ 0 60000 65536"/>
              <a:gd name="T7" fmla="*/ 0 60000 65536"/>
              <a:gd name="T8" fmla="*/ 0 60000 65536"/>
              <a:gd name="T9" fmla="*/ 0 w 445"/>
              <a:gd name="T10" fmla="*/ 0 h 261"/>
              <a:gd name="T11" fmla="*/ 445 w 445"/>
              <a:gd name="T12" fmla="*/ 261 h 26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45" h="261">
                <a:moveTo>
                  <a:pt x="0" y="261"/>
                </a:moveTo>
                <a:lnTo>
                  <a:pt x="137" y="151"/>
                </a:lnTo>
                <a:lnTo>
                  <a:pt x="445" y="0"/>
                </a:lnTo>
              </a:path>
            </a:pathLst>
          </a:custGeom>
          <a:noFill/>
          <a:ln w="152400">
            <a:solidFill>
              <a:srgbClr val="FF0000"/>
            </a:solidFill>
            <a:round/>
            <a:headEnd type="none" w="med" len="med"/>
            <a:tailEnd type="stealth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0978" name="Freeform 18"/>
          <p:cNvSpPr>
            <a:spLocks/>
          </p:cNvSpPr>
          <p:nvPr/>
        </p:nvSpPr>
        <p:spPr bwMode="auto">
          <a:xfrm>
            <a:off x="5432425" y="0"/>
            <a:ext cx="2501900" cy="1050925"/>
          </a:xfrm>
          <a:custGeom>
            <a:avLst/>
            <a:gdLst>
              <a:gd name="T0" fmla="*/ 0 w 1576"/>
              <a:gd name="T1" fmla="*/ 1050925 h 662"/>
              <a:gd name="T2" fmla="*/ 404812 w 1576"/>
              <a:gd name="T3" fmla="*/ 1017588 h 662"/>
              <a:gd name="T4" fmla="*/ 723900 w 1576"/>
              <a:gd name="T5" fmla="*/ 876300 h 662"/>
              <a:gd name="T6" fmla="*/ 1143000 w 1576"/>
              <a:gd name="T7" fmla="*/ 520700 h 662"/>
              <a:gd name="T8" fmla="*/ 1511300 w 1576"/>
              <a:gd name="T9" fmla="*/ 304800 h 662"/>
              <a:gd name="T10" fmla="*/ 2006600 w 1576"/>
              <a:gd name="T11" fmla="*/ 152400 h 662"/>
              <a:gd name="T12" fmla="*/ 2501900 w 1576"/>
              <a:gd name="T13" fmla="*/ 0 h 6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76"/>
              <a:gd name="T22" fmla="*/ 0 h 662"/>
              <a:gd name="T23" fmla="*/ 1576 w 1576"/>
              <a:gd name="T24" fmla="*/ 662 h 66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76" h="662">
                <a:moveTo>
                  <a:pt x="0" y="662"/>
                </a:moveTo>
                <a:lnTo>
                  <a:pt x="255" y="641"/>
                </a:lnTo>
                <a:lnTo>
                  <a:pt x="456" y="552"/>
                </a:lnTo>
                <a:lnTo>
                  <a:pt x="720" y="328"/>
                </a:lnTo>
                <a:cubicBezTo>
                  <a:pt x="803" y="268"/>
                  <a:pt x="861" y="231"/>
                  <a:pt x="952" y="192"/>
                </a:cubicBezTo>
                <a:cubicBezTo>
                  <a:pt x="1043" y="153"/>
                  <a:pt x="1160" y="128"/>
                  <a:pt x="1264" y="96"/>
                </a:cubicBezTo>
                <a:cubicBezTo>
                  <a:pt x="1368" y="64"/>
                  <a:pt x="1511" y="20"/>
                  <a:pt x="1576" y="0"/>
                </a:cubicBezTo>
              </a:path>
            </a:pathLst>
          </a:custGeom>
          <a:noFill/>
          <a:ln w="152400">
            <a:solidFill>
              <a:srgbClr val="FF0000"/>
            </a:solidFill>
            <a:round/>
            <a:headEnd type="none" w="med" len="med"/>
            <a:tailEnd type="stealth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0979" name="Freeform 19"/>
          <p:cNvSpPr>
            <a:spLocks/>
          </p:cNvSpPr>
          <p:nvPr/>
        </p:nvSpPr>
        <p:spPr bwMode="auto">
          <a:xfrm>
            <a:off x="3341688" y="2827338"/>
            <a:ext cx="1323975" cy="111125"/>
          </a:xfrm>
          <a:custGeom>
            <a:avLst/>
            <a:gdLst>
              <a:gd name="T0" fmla="*/ 1323975 w 834"/>
              <a:gd name="T1" fmla="*/ 33337 h 70"/>
              <a:gd name="T2" fmla="*/ 965200 w 834"/>
              <a:gd name="T3" fmla="*/ 104775 h 70"/>
              <a:gd name="T4" fmla="*/ 0 w 834"/>
              <a:gd name="T5" fmla="*/ 0 h 70"/>
              <a:gd name="T6" fmla="*/ 0 60000 65536"/>
              <a:gd name="T7" fmla="*/ 0 60000 65536"/>
              <a:gd name="T8" fmla="*/ 0 60000 65536"/>
              <a:gd name="T9" fmla="*/ 0 w 834"/>
              <a:gd name="T10" fmla="*/ 0 h 70"/>
              <a:gd name="T11" fmla="*/ 834 w 834"/>
              <a:gd name="T12" fmla="*/ 70 h 7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34" h="70">
                <a:moveTo>
                  <a:pt x="834" y="21"/>
                </a:moveTo>
                <a:cubicBezTo>
                  <a:pt x="796" y="29"/>
                  <a:pt x="747" y="70"/>
                  <a:pt x="608" y="66"/>
                </a:cubicBezTo>
                <a:cubicBezTo>
                  <a:pt x="493" y="41"/>
                  <a:pt x="127" y="14"/>
                  <a:pt x="0" y="0"/>
                </a:cubicBezTo>
              </a:path>
            </a:pathLst>
          </a:custGeom>
          <a:noFill/>
          <a:ln w="168275">
            <a:solidFill>
              <a:srgbClr val="FF0000"/>
            </a:solidFill>
            <a:round/>
            <a:headEnd type="none" w="med" len="med"/>
            <a:tailEnd type="stealth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0980" name="Freeform 20"/>
          <p:cNvSpPr>
            <a:spLocks/>
          </p:cNvSpPr>
          <p:nvPr/>
        </p:nvSpPr>
        <p:spPr bwMode="auto">
          <a:xfrm>
            <a:off x="2044700" y="2781300"/>
            <a:ext cx="1136650" cy="123825"/>
          </a:xfrm>
          <a:custGeom>
            <a:avLst/>
            <a:gdLst>
              <a:gd name="T0" fmla="*/ 1136650 w 716"/>
              <a:gd name="T1" fmla="*/ 123825 h 78"/>
              <a:gd name="T2" fmla="*/ 788987 w 716"/>
              <a:gd name="T3" fmla="*/ 61913 h 78"/>
              <a:gd name="T4" fmla="*/ 0 w 716"/>
              <a:gd name="T5" fmla="*/ 0 h 78"/>
              <a:gd name="T6" fmla="*/ 0 60000 65536"/>
              <a:gd name="T7" fmla="*/ 0 60000 65536"/>
              <a:gd name="T8" fmla="*/ 0 60000 65536"/>
              <a:gd name="T9" fmla="*/ 0 w 716"/>
              <a:gd name="T10" fmla="*/ 0 h 78"/>
              <a:gd name="T11" fmla="*/ 716 w 716"/>
              <a:gd name="T12" fmla="*/ 78 h 7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16" h="78">
                <a:moveTo>
                  <a:pt x="716" y="78"/>
                </a:moveTo>
                <a:cubicBezTo>
                  <a:pt x="679" y="73"/>
                  <a:pt x="616" y="52"/>
                  <a:pt x="497" y="39"/>
                </a:cubicBezTo>
                <a:cubicBezTo>
                  <a:pt x="397" y="10"/>
                  <a:pt x="104" y="8"/>
                  <a:pt x="0" y="0"/>
                </a:cubicBezTo>
              </a:path>
            </a:pathLst>
          </a:custGeom>
          <a:noFill/>
          <a:ln w="168275">
            <a:solidFill>
              <a:srgbClr val="FF0000"/>
            </a:solidFill>
            <a:round/>
            <a:headEnd type="none" w="med" len="med"/>
            <a:tailEnd type="stealth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0981" name="Freeform 21"/>
          <p:cNvSpPr>
            <a:spLocks/>
          </p:cNvSpPr>
          <p:nvPr/>
        </p:nvSpPr>
        <p:spPr bwMode="auto">
          <a:xfrm>
            <a:off x="755650" y="2492375"/>
            <a:ext cx="1177925" cy="312738"/>
          </a:xfrm>
          <a:custGeom>
            <a:avLst/>
            <a:gdLst>
              <a:gd name="T0" fmla="*/ 1177925 w 742"/>
              <a:gd name="T1" fmla="*/ 312738 h 197"/>
              <a:gd name="T2" fmla="*/ 741362 w 742"/>
              <a:gd name="T3" fmla="*/ 250825 h 197"/>
              <a:gd name="T4" fmla="*/ 334962 w 742"/>
              <a:gd name="T5" fmla="*/ 187325 h 197"/>
              <a:gd name="T6" fmla="*/ 0 w 742"/>
              <a:gd name="T7" fmla="*/ 0 h 197"/>
              <a:gd name="T8" fmla="*/ 0 60000 65536"/>
              <a:gd name="T9" fmla="*/ 0 60000 65536"/>
              <a:gd name="T10" fmla="*/ 0 60000 65536"/>
              <a:gd name="T11" fmla="*/ 0 60000 65536"/>
              <a:gd name="T12" fmla="*/ 0 w 742"/>
              <a:gd name="T13" fmla="*/ 0 h 197"/>
              <a:gd name="T14" fmla="*/ 742 w 742"/>
              <a:gd name="T15" fmla="*/ 197 h 19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2" h="197">
                <a:moveTo>
                  <a:pt x="742" y="197"/>
                </a:moveTo>
                <a:cubicBezTo>
                  <a:pt x="696" y="191"/>
                  <a:pt x="555" y="171"/>
                  <a:pt x="467" y="158"/>
                </a:cubicBezTo>
                <a:cubicBezTo>
                  <a:pt x="376" y="133"/>
                  <a:pt x="297" y="151"/>
                  <a:pt x="211" y="118"/>
                </a:cubicBezTo>
                <a:cubicBezTo>
                  <a:pt x="133" y="92"/>
                  <a:pt x="44" y="25"/>
                  <a:pt x="0" y="0"/>
                </a:cubicBezTo>
              </a:path>
            </a:pathLst>
          </a:custGeom>
          <a:noFill/>
          <a:ln w="168275">
            <a:solidFill>
              <a:srgbClr val="FF0000"/>
            </a:solidFill>
            <a:round/>
            <a:headEnd type="none" w="med" len="med"/>
            <a:tailEnd type="stealth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0982" name="Freeform 22"/>
          <p:cNvSpPr>
            <a:spLocks/>
          </p:cNvSpPr>
          <p:nvPr/>
        </p:nvSpPr>
        <p:spPr bwMode="auto">
          <a:xfrm>
            <a:off x="5076825" y="139700"/>
            <a:ext cx="536575" cy="787400"/>
          </a:xfrm>
          <a:custGeom>
            <a:avLst/>
            <a:gdLst>
              <a:gd name="T0" fmla="*/ 296862 w 338"/>
              <a:gd name="T1" fmla="*/ 787400 h 496"/>
              <a:gd name="T2" fmla="*/ 503238 w 338"/>
              <a:gd name="T3" fmla="*/ 598488 h 496"/>
              <a:gd name="T4" fmla="*/ 495300 w 338"/>
              <a:gd name="T5" fmla="*/ 279400 h 496"/>
              <a:gd name="T6" fmla="*/ 330200 w 338"/>
              <a:gd name="T7" fmla="*/ 88900 h 496"/>
              <a:gd name="T8" fmla="*/ 0 w 338"/>
              <a:gd name="T9" fmla="*/ 0 h 4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8"/>
              <a:gd name="T16" fmla="*/ 0 h 496"/>
              <a:gd name="T17" fmla="*/ 338 w 338"/>
              <a:gd name="T18" fmla="*/ 496 h 4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8" h="496">
                <a:moveTo>
                  <a:pt x="187" y="496"/>
                </a:moveTo>
                <a:cubicBezTo>
                  <a:pt x="187" y="496"/>
                  <a:pt x="296" y="430"/>
                  <a:pt x="317" y="377"/>
                </a:cubicBezTo>
                <a:cubicBezTo>
                  <a:pt x="338" y="324"/>
                  <a:pt x="330" y="229"/>
                  <a:pt x="312" y="176"/>
                </a:cubicBezTo>
                <a:cubicBezTo>
                  <a:pt x="294" y="123"/>
                  <a:pt x="260" y="85"/>
                  <a:pt x="208" y="56"/>
                </a:cubicBezTo>
                <a:lnTo>
                  <a:pt x="0" y="0"/>
                </a:lnTo>
              </a:path>
            </a:pathLst>
          </a:custGeom>
          <a:noFill/>
          <a:ln w="152400">
            <a:solidFill>
              <a:srgbClr val="FF0000"/>
            </a:solidFill>
            <a:round/>
            <a:headEnd type="none" w="med" len="med"/>
            <a:tailEnd type="stealth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0983" name="Freeform 23"/>
          <p:cNvSpPr>
            <a:spLocks/>
          </p:cNvSpPr>
          <p:nvPr/>
        </p:nvSpPr>
        <p:spPr bwMode="auto">
          <a:xfrm>
            <a:off x="3562350" y="188913"/>
            <a:ext cx="1409700" cy="369887"/>
          </a:xfrm>
          <a:custGeom>
            <a:avLst/>
            <a:gdLst>
              <a:gd name="T0" fmla="*/ 1409700 w 888"/>
              <a:gd name="T1" fmla="*/ 0 h 233"/>
              <a:gd name="T2" fmla="*/ 1117600 w 888"/>
              <a:gd name="T3" fmla="*/ 179387 h 233"/>
              <a:gd name="T4" fmla="*/ 622300 w 888"/>
              <a:gd name="T5" fmla="*/ 293687 h 233"/>
              <a:gd name="T6" fmla="*/ 279400 w 888"/>
              <a:gd name="T7" fmla="*/ 204787 h 233"/>
              <a:gd name="T8" fmla="*/ 0 w 888"/>
              <a:gd name="T9" fmla="*/ 369887 h 2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88"/>
              <a:gd name="T16" fmla="*/ 0 h 233"/>
              <a:gd name="T17" fmla="*/ 888 w 888"/>
              <a:gd name="T18" fmla="*/ 233 h 2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88" h="233">
                <a:moveTo>
                  <a:pt x="888" y="0"/>
                </a:moveTo>
                <a:cubicBezTo>
                  <a:pt x="857" y="19"/>
                  <a:pt x="787" y="82"/>
                  <a:pt x="704" y="113"/>
                </a:cubicBezTo>
                <a:cubicBezTo>
                  <a:pt x="633" y="126"/>
                  <a:pt x="484" y="189"/>
                  <a:pt x="392" y="185"/>
                </a:cubicBezTo>
                <a:cubicBezTo>
                  <a:pt x="304" y="188"/>
                  <a:pt x="241" y="121"/>
                  <a:pt x="176" y="129"/>
                </a:cubicBezTo>
                <a:cubicBezTo>
                  <a:pt x="111" y="137"/>
                  <a:pt x="29" y="216"/>
                  <a:pt x="0" y="233"/>
                </a:cubicBezTo>
              </a:path>
            </a:pathLst>
          </a:custGeom>
          <a:noFill/>
          <a:ln w="168275">
            <a:solidFill>
              <a:srgbClr val="000080"/>
            </a:solidFill>
            <a:round/>
            <a:headEnd type="none" w="med" len="med"/>
            <a:tailEnd type="stealth" w="sm" len="sm"/>
          </a:ln>
        </p:spPr>
        <p:txBody>
          <a:bodyPr/>
          <a:lstStyle/>
          <a:p>
            <a:endParaRPr lang="ru-RU"/>
          </a:p>
        </p:txBody>
      </p:sp>
      <p:pic>
        <p:nvPicPr>
          <p:cNvPr id="40987" name="Picture 4" descr="4anipt1a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1773238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8" name="Picture 4" descr="4anipt1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1725" y="3716338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9" name="Picture 4" descr="4anipt1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34290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0" name="Picture 4" descr="4anipt1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36449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1" name="Picture 4" descr="4anipt1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40650" y="4724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2" name="Picture 4" descr="4anipt1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5373688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3" name="Picture 4" descr="4anipt1a">
            <a:hlinkClick r:id="rId5" action="ppaction://hlinkfile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5541963"/>
            <a:ext cx="792163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106" name="AutoShape 34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5688" y="5876925"/>
            <a:ext cx="468312" cy="504825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40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40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5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0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0" fill="hold"/>
                                        <p:tgtEl>
                                          <p:spTgt spid="40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0" fill="hold"/>
                                        <p:tgtEl>
                                          <p:spTgt spid="40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40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0" fill="hold"/>
                                        <p:tgtEl>
                                          <p:spTgt spid="40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6000"/>
                            </p:stCondLst>
                            <p:childTnLst>
                              <p:par>
                                <p:cTn id="8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0" fill="hold"/>
                                        <p:tgtEl>
                                          <p:spTgt spid="40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0" fill="hold"/>
                                        <p:tgtEl>
                                          <p:spTgt spid="40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1000"/>
                            </p:stCondLst>
                            <p:childTnLst>
                              <p:par>
                                <p:cTn id="93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0" fill="hold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0" fill="hold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6000"/>
                            </p:stCondLst>
                            <p:childTnLst>
                              <p:par>
                                <p:cTn id="9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0" fill="hold"/>
                                        <p:tgtEl>
                                          <p:spTgt spid="40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0" fill="hold"/>
                                        <p:tgtEl>
                                          <p:spTgt spid="40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7" grpId="0" animBg="1"/>
      <p:bldP spid="40968" grpId="0" animBg="1"/>
      <p:bldP spid="40969" grpId="0" animBg="1"/>
      <p:bldP spid="40970" grpId="0" animBg="1"/>
      <p:bldP spid="40971" grpId="0" animBg="1"/>
      <p:bldP spid="40972" grpId="0" animBg="1"/>
      <p:bldP spid="40973" grpId="0" animBg="1"/>
      <p:bldP spid="40974" grpId="0" animBg="1"/>
      <p:bldP spid="40975" grpId="0" animBg="1"/>
      <p:bldP spid="40976" grpId="0" animBg="1"/>
      <p:bldP spid="40978" grpId="0" animBg="1"/>
      <p:bldP spid="40979" grpId="0" animBg="1"/>
      <p:bldP spid="40980" grpId="0" animBg="1"/>
      <p:bldP spid="40981" grpId="0" animBg="1"/>
      <p:bldP spid="40982" grpId="0" animBg="1"/>
      <p:bldP spid="4098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5" descr="C:\Documents and Settings\1\Мои документы\оформление\fonRib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57438"/>
            <a:ext cx="9144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6" descr="C:\Documents and Settings\1\Мои документы\оформление\fonRib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14688"/>
            <a:ext cx="9144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7" descr="C:\Documents and Settings\1\Мои документы\оформление\fonRib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71938"/>
            <a:ext cx="9144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8" descr="C:\Documents and Settings\1\Мои документы\оформление\fonRib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25"/>
            <a:ext cx="9144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9" descr="C:\Documents and Settings\1\Мои документы\оформление\fonRib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905500"/>
            <a:ext cx="9144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10" descr="C:\Documents and Settings\1\Мои документы\оформление\fonRib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57375"/>
            <a:ext cx="9144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11" descr="C:\Documents and Settings\1\Мои документы\оформление\fonRib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88"/>
            <a:ext cx="9144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2" descr="C:\Documents and Settings\1\Мои документы\оформление\fonRib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Заголовок 12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-895350" y="0"/>
            <a:ext cx="8240713" cy="1987550"/>
          </a:xfrm>
        </p:spPr>
      </p:pic>
      <p:sp>
        <p:nvSpPr>
          <p:cNvPr id="18444" name="WordArt 12"/>
          <p:cNvSpPr>
            <a:spLocks noChangeArrowheads="1" noChangeShapeType="1" noTextEdit="1"/>
          </p:cNvSpPr>
          <p:nvPr/>
        </p:nvSpPr>
        <p:spPr bwMode="auto">
          <a:xfrm>
            <a:off x="179388" y="1773238"/>
            <a:ext cx="6337300" cy="4248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hlink"/>
                </a:solidFill>
                <a:latin typeface="Arial"/>
                <a:cs typeface="Arial"/>
              </a:rPr>
              <a:t>Географічне положення океану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hlink"/>
                </a:solidFill>
                <a:latin typeface="Arial"/>
                <a:cs typeface="Arial"/>
              </a:rPr>
              <a:t>Тектонічна будова та рельєф дна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hlink"/>
                </a:solidFill>
                <a:latin typeface="Arial"/>
                <a:cs typeface="Arial"/>
              </a:rPr>
              <a:t>Властивості вод Атлантичного океану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hlink"/>
                </a:solidFill>
                <a:latin typeface="Arial"/>
                <a:cs typeface="Arial"/>
              </a:rPr>
              <a:t>Багатства океану та їх викогистання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hlink"/>
                </a:solidFill>
                <a:latin typeface="Arial"/>
                <a:cs typeface="Arial"/>
              </a:rPr>
              <a:t>Екологічні проблеми Атлантики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D:\Мои документы\Мои рисунки\Wallpapers\sky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36638" y="-304800"/>
            <a:ext cx="11509376" cy="649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9" descr="http://s2.rimg.info/87e0156a94705012f409a083618740bb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8538" y="3357563"/>
            <a:ext cx="301942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19460" name="Picture 2" descr="D:\Мои документы\Мои рисунки\Wallpapers\sky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176338" y="12700"/>
            <a:ext cx="11503026" cy="649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9" descr="http://s2.rimg.info/87e0156a94705012f409a083618740bb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5375" y="2565400"/>
            <a:ext cx="4679950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0" name="WordArt 8"/>
          <p:cNvSpPr>
            <a:spLocks noChangeArrowheads="1" noChangeShapeType="1" noTextEdit="1"/>
          </p:cNvSpPr>
          <p:nvPr/>
        </p:nvSpPr>
        <p:spPr bwMode="auto">
          <a:xfrm>
            <a:off x="1042988" y="0"/>
            <a:ext cx="741680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  подорож  сидячи  за  партою</a:t>
            </a:r>
          </a:p>
        </p:txBody>
      </p:sp>
      <p:sp>
        <p:nvSpPr>
          <p:cNvPr id="3" name="WordArt 8"/>
          <p:cNvSpPr>
            <a:spLocks noChangeArrowheads="1" noChangeShapeType="1" noTextEdit="1"/>
          </p:cNvSpPr>
          <p:nvPr/>
        </p:nvSpPr>
        <p:spPr bwMode="auto">
          <a:xfrm>
            <a:off x="1042988" y="5876925"/>
            <a:ext cx="741680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Кожний моряк-дослідник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заповнює особистий судновий журнал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0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5" descr="C:\Users\Люда\Documents\Ире\unlu-yazarlarin-ilham-perileri_826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3573463"/>
            <a:ext cx="2646362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3" descr="C:\Users\Люда\Documents\Ире\5205086786299944.gif"/>
          <p:cNvPicPr>
            <a:picLocks noChangeAspect="1" noChangeArrowheads="1"/>
          </p:cNvPicPr>
          <p:nvPr/>
        </p:nvPicPr>
        <p:blipFill>
          <a:blip r:embed="rId3"/>
          <a:srcRect l="25262"/>
          <a:stretch>
            <a:fillRect/>
          </a:stretch>
        </p:blipFill>
        <p:spPr bwMode="auto">
          <a:xfrm>
            <a:off x="3851275" y="692150"/>
            <a:ext cx="2251075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2" descr="C:\Users\Люда\Documents\Ире\yok_146962250m.jpg"/>
          <p:cNvPicPr>
            <a:picLocks noChangeAspect="1" noChangeArrowheads="1"/>
          </p:cNvPicPr>
          <p:nvPr/>
        </p:nvPicPr>
        <p:blipFill>
          <a:blip r:embed="rId4"/>
          <a:srcRect b="6526"/>
          <a:stretch>
            <a:fillRect/>
          </a:stretch>
        </p:blipFill>
        <p:spPr bwMode="auto">
          <a:xfrm>
            <a:off x="0" y="3573463"/>
            <a:ext cx="3011488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888" y="620713"/>
            <a:ext cx="3059112" cy="294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7"/>
          <p:cNvPicPr>
            <a:picLocks noChangeAspect="1" noChangeArrowheads="1"/>
          </p:cNvPicPr>
          <p:nvPr/>
        </p:nvPicPr>
        <p:blipFill>
          <a:blip r:embed="rId6"/>
          <a:srcRect l="15497" r="13837" b="13782"/>
          <a:stretch>
            <a:fillRect/>
          </a:stretch>
        </p:blipFill>
        <p:spPr bwMode="auto">
          <a:xfrm>
            <a:off x="5724525" y="3573463"/>
            <a:ext cx="3419475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0" name="WordArt 8"/>
          <p:cNvSpPr>
            <a:spLocks noChangeArrowheads="1" noChangeShapeType="1" noTextEdit="1"/>
          </p:cNvSpPr>
          <p:nvPr/>
        </p:nvSpPr>
        <p:spPr bwMode="auto">
          <a:xfrm>
            <a:off x="684213" y="188913"/>
            <a:ext cx="8135937" cy="382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  подорож  сидячи  за  партою   РАЗОМ</a:t>
            </a:r>
          </a:p>
        </p:txBody>
      </p:sp>
      <p:pic>
        <p:nvPicPr>
          <p:cNvPr id="38914" name="Picture 3" descr="C:\Users\Люда\Documents\Ире\c1dd0d6c2e9d9726a3f5a0d176914da4.jpg"/>
          <p:cNvPicPr>
            <a:picLocks noChangeAspect="1" noChangeArrowheads="1"/>
          </p:cNvPicPr>
          <p:nvPr/>
        </p:nvPicPr>
        <p:blipFill>
          <a:blip r:embed="rId7"/>
          <a:srcRect b="5669"/>
          <a:stretch>
            <a:fillRect/>
          </a:stretch>
        </p:blipFill>
        <p:spPr bwMode="auto">
          <a:xfrm>
            <a:off x="1979613" y="692150"/>
            <a:ext cx="218757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9" descr="mediapreview?Key=%D0%92%D0%B8%D0%BA%D0%B8%D0%BD%D0%B3%D0%B8%20(%D0%BB%D0%B0%D0%B4%D1%8C%D1%8F)&amp;Width=654&amp;Height=65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692150"/>
            <a:ext cx="20510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9" descr="C:\Documents and Settings\1\Мои документы\оформление\fonRib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149725"/>
            <a:ext cx="9144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9" descr="C:\Documents and Settings\1\Мои документы\оформление\fonRib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157788"/>
            <a:ext cx="9144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9" descr="C:\Documents and Settings\1\Мои документы\оформление\fonRib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905500"/>
            <a:ext cx="9144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33" descr="mediapreview?Key=%D0%92%D0%B8%D0%BA%D0%B8%D0%BD%D0%B3%D0%B8%20(%D0%BB%D0%B0%D0%B4%D1%8C%D1%8F)&amp;Width=654&amp;Height=65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86213"/>
            <a:ext cx="4249738" cy="287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9" descr="C:\Documents and Settings\1\Мои документы\оформление\fonRib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9" descr="C:\Documents and Settings\1\Мои документы\оформление\fonRib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8688"/>
            <a:ext cx="9144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9" descr="C:\Documents and Settings\1\Мои документы\оформление\fonRib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50"/>
            <a:ext cx="9144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9" descr="C:\Documents and Settings\1\Мои документы\оформление\fonRib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86000"/>
            <a:ext cx="9144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9" descr="C:\Documents and Settings\1\Мои документы\оформление\fonRib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14688"/>
            <a:ext cx="9144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4" name="Заголовок 1"/>
          <p:cNvSpPr>
            <a:spLocks noGrp="1"/>
          </p:cNvSpPr>
          <p:nvPr>
            <p:ph type="title"/>
          </p:nvPr>
        </p:nvSpPr>
        <p:spPr>
          <a:xfrm>
            <a:off x="323850" y="0"/>
            <a:ext cx="8229600" cy="1143000"/>
          </a:xfrm>
          <a:prstGeom prst="actionButtonBlank">
            <a:avLst/>
          </a:prstGeom>
        </p:spPr>
        <p:txBody>
          <a:bodyPr/>
          <a:lstStyle/>
          <a:p>
            <a:pPr eaLnBrk="1" hangingPunct="1"/>
            <a:r>
              <a:rPr lang="ru-RU" smtClean="0"/>
              <a:t>Географічне положення</a:t>
            </a:r>
          </a:p>
        </p:txBody>
      </p:sp>
      <p:pic>
        <p:nvPicPr>
          <p:cNvPr id="8194" name="Picture 2" descr="Карта Атлантического океана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4211638" y="908050"/>
            <a:ext cx="4408487" cy="568960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</p:pic>
      <p:sp>
        <p:nvSpPr>
          <p:cNvPr id="6" name="Полилиния 5"/>
          <p:cNvSpPr/>
          <p:nvPr/>
        </p:nvSpPr>
        <p:spPr>
          <a:xfrm>
            <a:off x="4765675" y="1431925"/>
            <a:ext cx="787400" cy="377825"/>
          </a:xfrm>
          <a:custGeom>
            <a:avLst/>
            <a:gdLst>
              <a:gd name="connsiteX0" fmla="*/ 442653 w 787059"/>
              <a:gd name="connsiteY0" fmla="*/ 67952 h 378751"/>
              <a:gd name="connsiteX1" fmla="*/ 384132 w 787059"/>
              <a:gd name="connsiteY1" fmla="*/ 75267 h 378751"/>
              <a:gd name="connsiteX2" fmla="*/ 376817 w 787059"/>
              <a:gd name="connsiteY2" fmla="*/ 97213 h 378751"/>
              <a:gd name="connsiteX3" fmla="*/ 391447 w 787059"/>
              <a:gd name="connsiteY3" fmla="*/ 170365 h 378751"/>
              <a:gd name="connsiteX4" fmla="*/ 354871 w 787059"/>
              <a:gd name="connsiteY4" fmla="*/ 302038 h 378751"/>
              <a:gd name="connsiteX5" fmla="*/ 340241 w 787059"/>
              <a:gd name="connsiteY5" fmla="*/ 316669 h 378751"/>
              <a:gd name="connsiteX6" fmla="*/ 215882 w 787059"/>
              <a:gd name="connsiteY6" fmla="*/ 309354 h 378751"/>
              <a:gd name="connsiteX7" fmla="*/ 193937 w 787059"/>
              <a:gd name="connsiteY7" fmla="*/ 294723 h 378751"/>
              <a:gd name="connsiteX8" fmla="*/ 164676 w 787059"/>
              <a:gd name="connsiteY8" fmla="*/ 272778 h 378751"/>
              <a:gd name="connsiteX9" fmla="*/ 113469 w 787059"/>
              <a:gd name="connsiteY9" fmla="*/ 250832 h 378751"/>
              <a:gd name="connsiteX10" fmla="*/ 91524 w 787059"/>
              <a:gd name="connsiteY10" fmla="*/ 236202 h 378751"/>
              <a:gd name="connsiteX11" fmla="*/ 40317 w 787059"/>
              <a:gd name="connsiteY11" fmla="*/ 221571 h 378751"/>
              <a:gd name="connsiteX12" fmla="*/ 18372 w 787059"/>
              <a:gd name="connsiteY12" fmla="*/ 214256 h 378751"/>
              <a:gd name="connsiteX13" fmla="*/ 3741 w 787059"/>
              <a:gd name="connsiteY13" fmla="*/ 170365 h 378751"/>
              <a:gd name="connsiteX14" fmla="*/ 11057 w 787059"/>
              <a:gd name="connsiteY14" fmla="*/ 141104 h 378751"/>
              <a:gd name="connsiteX15" fmla="*/ 47633 w 787059"/>
              <a:gd name="connsiteY15" fmla="*/ 104528 h 378751"/>
              <a:gd name="connsiteX16" fmla="*/ 69578 w 787059"/>
              <a:gd name="connsiteY16" fmla="*/ 82582 h 378751"/>
              <a:gd name="connsiteX17" fmla="*/ 84209 w 787059"/>
              <a:gd name="connsiteY17" fmla="*/ 67952 h 378751"/>
              <a:gd name="connsiteX18" fmla="*/ 98839 w 787059"/>
              <a:gd name="connsiteY18" fmla="*/ 46006 h 378751"/>
              <a:gd name="connsiteX19" fmla="*/ 120785 w 787059"/>
              <a:gd name="connsiteY19" fmla="*/ 38691 h 378751"/>
              <a:gd name="connsiteX20" fmla="*/ 142730 w 787059"/>
              <a:gd name="connsiteY20" fmla="*/ 24061 h 378751"/>
              <a:gd name="connsiteX21" fmla="*/ 274404 w 787059"/>
              <a:gd name="connsiteY21" fmla="*/ 24061 h 378751"/>
              <a:gd name="connsiteX22" fmla="*/ 354871 w 787059"/>
              <a:gd name="connsiteY22" fmla="*/ 16746 h 378751"/>
              <a:gd name="connsiteX23" fmla="*/ 369501 w 787059"/>
              <a:gd name="connsiteY23" fmla="*/ 2115 h 378751"/>
              <a:gd name="connsiteX24" fmla="*/ 464599 w 787059"/>
              <a:gd name="connsiteY24" fmla="*/ 9430 h 378751"/>
              <a:gd name="connsiteX25" fmla="*/ 552381 w 787059"/>
              <a:gd name="connsiteY25" fmla="*/ 24061 h 378751"/>
              <a:gd name="connsiteX26" fmla="*/ 574327 w 787059"/>
              <a:gd name="connsiteY26" fmla="*/ 31376 h 378751"/>
              <a:gd name="connsiteX27" fmla="*/ 603588 w 787059"/>
              <a:gd name="connsiteY27" fmla="*/ 38691 h 378751"/>
              <a:gd name="connsiteX28" fmla="*/ 625533 w 787059"/>
              <a:gd name="connsiteY28" fmla="*/ 53322 h 378751"/>
              <a:gd name="connsiteX29" fmla="*/ 640164 w 787059"/>
              <a:gd name="connsiteY29" fmla="*/ 67952 h 378751"/>
              <a:gd name="connsiteX30" fmla="*/ 698685 w 787059"/>
              <a:gd name="connsiteY30" fmla="*/ 89898 h 378751"/>
              <a:gd name="connsiteX31" fmla="*/ 764522 w 787059"/>
              <a:gd name="connsiteY31" fmla="*/ 82582 h 378751"/>
              <a:gd name="connsiteX32" fmla="*/ 779153 w 787059"/>
              <a:gd name="connsiteY32" fmla="*/ 67952 h 378751"/>
              <a:gd name="connsiteX33" fmla="*/ 786468 w 787059"/>
              <a:gd name="connsiteY33" fmla="*/ 31376 h 378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87059" h="378751">
                <a:moveTo>
                  <a:pt x="442653" y="67952"/>
                </a:moveTo>
                <a:cubicBezTo>
                  <a:pt x="423146" y="70390"/>
                  <a:pt x="402096" y="67283"/>
                  <a:pt x="384132" y="75267"/>
                </a:cubicBezTo>
                <a:cubicBezTo>
                  <a:pt x="377086" y="78399"/>
                  <a:pt x="376817" y="89502"/>
                  <a:pt x="376817" y="97213"/>
                </a:cubicBezTo>
                <a:cubicBezTo>
                  <a:pt x="376817" y="115149"/>
                  <a:pt x="386614" y="151031"/>
                  <a:pt x="391447" y="170365"/>
                </a:cubicBezTo>
                <a:cubicBezTo>
                  <a:pt x="379189" y="378751"/>
                  <a:pt x="425470" y="266738"/>
                  <a:pt x="354871" y="302038"/>
                </a:cubicBezTo>
                <a:cubicBezTo>
                  <a:pt x="348702" y="305122"/>
                  <a:pt x="345118" y="311792"/>
                  <a:pt x="340241" y="316669"/>
                </a:cubicBezTo>
                <a:cubicBezTo>
                  <a:pt x="298788" y="314231"/>
                  <a:pt x="256947" y="315514"/>
                  <a:pt x="215882" y="309354"/>
                </a:cubicBezTo>
                <a:cubicBezTo>
                  <a:pt x="207188" y="308050"/>
                  <a:pt x="201091" y="299833"/>
                  <a:pt x="193937" y="294723"/>
                </a:cubicBezTo>
                <a:cubicBezTo>
                  <a:pt x="184016" y="287637"/>
                  <a:pt x="175015" y="279240"/>
                  <a:pt x="164676" y="272778"/>
                </a:cubicBezTo>
                <a:cubicBezTo>
                  <a:pt x="144011" y="259863"/>
                  <a:pt x="134805" y="257944"/>
                  <a:pt x="113469" y="250832"/>
                </a:cubicBezTo>
                <a:cubicBezTo>
                  <a:pt x="106154" y="245955"/>
                  <a:pt x="99387" y="240134"/>
                  <a:pt x="91524" y="236202"/>
                </a:cubicBezTo>
                <a:cubicBezTo>
                  <a:pt x="79826" y="230353"/>
                  <a:pt x="51262" y="224698"/>
                  <a:pt x="40317" y="221571"/>
                </a:cubicBezTo>
                <a:cubicBezTo>
                  <a:pt x="32903" y="219453"/>
                  <a:pt x="25687" y="216694"/>
                  <a:pt x="18372" y="214256"/>
                </a:cubicBezTo>
                <a:cubicBezTo>
                  <a:pt x="13495" y="199626"/>
                  <a:pt x="0" y="185326"/>
                  <a:pt x="3741" y="170365"/>
                </a:cubicBezTo>
                <a:cubicBezTo>
                  <a:pt x="6180" y="160611"/>
                  <a:pt x="5480" y="149469"/>
                  <a:pt x="11057" y="141104"/>
                </a:cubicBezTo>
                <a:cubicBezTo>
                  <a:pt x="20621" y="126758"/>
                  <a:pt x="35441" y="116720"/>
                  <a:pt x="47633" y="104528"/>
                </a:cubicBezTo>
                <a:lnTo>
                  <a:pt x="69578" y="82582"/>
                </a:lnTo>
                <a:cubicBezTo>
                  <a:pt x="74455" y="77705"/>
                  <a:pt x="80383" y="73691"/>
                  <a:pt x="84209" y="67952"/>
                </a:cubicBezTo>
                <a:cubicBezTo>
                  <a:pt x="89086" y="60637"/>
                  <a:pt x="91974" y="51498"/>
                  <a:pt x="98839" y="46006"/>
                </a:cubicBezTo>
                <a:cubicBezTo>
                  <a:pt x="104860" y="41189"/>
                  <a:pt x="113470" y="41129"/>
                  <a:pt x="120785" y="38691"/>
                </a:cubicBezTo>
                <a:cubicBezTo>
                  <a:pt x="128100" y="33814"/>
                  <a:pt x="134649" y="27524"/>
                  <a:pt x="142730" y="24061"/>
                </a:cubicBezTo>
                <a:cubicBezTo>
                  <a:pt x="182885" y="6852"/>
                  <a:pt x="237906" y="21454"/>
                  <a:pt x="274404" y="24061"/>
                </a:cubicBezTo>
                <a:cubicBezTo>
                  <a:pt x="301226" y="21623"/>
                  <a:pt x="328628" y="22802"/>
                  <a:pt x="354871" y="16746"/>
                </a:cubicBezTo>
                <a:cubicBezTo>
                  <a:pt x="361591" y="15195"/>
                  <a:pt x="362619" y="2574"/>
                  <a:pt x="369501" y="2115"/>
                </a:cubicBezTo>
                <a:cubicBezTo>
                  <a:pt x="401224" y="0"/>
                  <a:pt x="432900" y="6992"/>
                  <a:pt x="464599" y="9430"/>
                </a:cubicBezTo>
                <a:cubicBezTo>
                  <a:pt x="516046" y="26581"/>
                  <a:pt x="454387" y="7729"/>
                  <a:pt x="552381" y="24061"/>
                </a:cubicBezTo>
                <a:cubicBezTo>
                  <a:pt x="559987" y="25329"/>
                  <a:pt x="566913" y="29258"/>
                  <a:pt x="574327" y="31376"/>
                </a:cubicBezTo>
                <a:cubicBezTo>
                  <a:pt x="583994" y="34138"/>
                  <a:pt x="593834" y="36253"/>
                  <a:pt x="603588" y="38691"/>
                </a:cubicBezTo>
                <a:cubicBezTo>
                  <a:pt x="610903" y="43568"/>
                  <a:pt x="618668" y="47830"/>
                  <a:pt x="625533" y="53322"/>
                </a:cubicBezTo>
                <a:cubicBezTo>
                  <a:pt x="630919" y="57630"/>
                  <a:pt x="634425" y="64126"/>
                  <a:pt x="640164" y="67952"/>
                </a:cubicBezTo>
                <a:cubicBezTo>
                  <a:pt x="663115" y="83252"/>
                  <a:pt x="672954" y="83464"/>
                  <a:pt x="698685" y="89898"/>
                </a:cubicBezTo>
                <a:cubicBezTo>
                  <a:pt x="720631" y="87459"/>
                  <a:pt x="743219" y="88392"/>
                  <a:pt x="764522" y="82582"/>
                </a:cubicBezTo>
                <a:cubicBezTo>
                  <a:pt x="771176" y="80767"/>
                  <a:pt x="776069" y="74121"/>
                  <a:pt x="779153" y="67952"/>
                </a:cubicBezTo>
                <a:cubicBezTo>
                  <a:pt x="787059" y="52140"/>
                  <a:pt x="786468" y="44909"/>
                  <a:pt x="786468" y="31376"/>
                </a:cubicBezTo>
              </a:path>
            </a:pathLst>
          </a:custGeom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Полилиния 12"/>
          <p:cNvSpPr/>
          <p:nvPr/>
        </p:nvSpPr>
        <p:spPr>
          <a:xfrm>
            <a:off x="5360988" y="981075"/>
            <a:ext cx="1244600" cy="622300"/>
          </a:xfrm>
          <a:custGeom>
            <a:avLst/>
            <a:gdLst>
              <a:gd name="connsiteX0" fmla="*/ 198155 w 1244229"/>
              <a:gd name="connsiteY0" fmla="*/ 481837 h 622338"/>
              <a:gd name="connsiteX1" fmla="*/ 220101 w 1244229"/>
              <a:gd name="connsiteY1" fmla="*/ 459891 h 622338"/>
              <a:gd name="connsiteX2" fmla="*/ 249361 w 1244229"/>
              <a:gd name="connsiteY2" fmla="*/ 445261 h 622338"/>
              <a:gd name="connsiteX3" fmla="*/ 293253 w 1244229"/>
              <a:gd name="connsiteY3" fmla="*/ 423315 h 622338"/>
              <a:gd name="connsiteX4" fmla="*/ 315198 w 1244229"/>
              <a:gd name="connsiteY4" fmla="*/ 379424 h 622338"/>
              <a:gd name="connsiteX5" fmla="*/ 293253 w 1244229"/>
              <a:gd name="connsiteY5" fmla="*/ 372109 h 622338"/>
              <a:gd name="connsiteX6" fmla="*/ 256677 w 1244229"/>
              <a:gd name="connsiteY6" fmla="*/ 335533 h 622338"/>
              <a:gd name="connsiteX7" fmla="*/ 242046 w 1244229"/>
              <a:gd name="connsiteY7" fmla="*/ 320903 h 622338"/>
              <a:gd name="connsiteX8" fmla="*/ 168894 w 1244229"/>
              <a:gd name="connsiteY8" fmla="*/ 277011 h 622338"/>
              <a:gd name="connsiteX9" fmla="*/ 125003 w 1244229"/>
              <a:gd name="connsiteY9" fmla="*/ 240435 h 622338"/>
              <a:gd name="connsiteX10" fmla="*/ 81112 w 1244229"/>
              <a:gd name="connsiteY10" fmla="*/ 211175 h 622338"/>
              <a:gd name="connsiteX11" fmla="*/ 66481 w 1244229"/>
              <a:gd name="connsiteY11" fmla="*/ 196544 h 622338"/>
              <a:gd name="connsiteX12" fmla="*/ 7960 w 1244229"/>
              <a:gd name="connsiteY12" fmla="*/ 189229 h 622338"/>
              <a:gd name="connsiteX13" fmla="*/ 645 w 1244229"/>
              <a:gd name="connsiteY13" fmla="*/ 101447 h 622338"/>
              <a:gd name="connsiteX14" fmla="*/ 7960 w 1244229"/>
              <a:gd name="connsiteY14" fmla="*/ 64871 h 622338"/>
              <a:gd name="connsiteX15" fmla="*/ 37221 w 1244229"/>
              <a:gd name="connsiteY15" fmla="*/ 57555 h 622338"/>
              <a:gd name="connsiteX16" fmla="*/ 66481 w 1244229"/>
              <a:gd name="connsiteY16" fmla="*/ 42925 h 622338"/>
              <a:gd name="connsiteX17" fmla="*/ 103057 w 1244229"/>
              <a:gd name="connsiteY17" fmla="*/ 13664 h 622338"/>
              <a:gd name="connsiteX18" fmla="*/ 125003 w 1244229"/>
              <a:gd name="connsiteY18" fmla="*/ 6349 h 622338"/>
              <a:gd name="connsiteX19" fmla="*/ 176209 w 1244229"/>
              <a:gd name="connsiteY19" fmla="*/ 20979 h 622338"/>
              <a:gd name="connsiteX20" fmla="*/ 205470 w 1244229"/>
              <a:gd name="connsiteY20" fmla="*/ 28295 h 622338"/>
              <a:gd name="connsiteX21" fmla="*/ 227416 w 1244229"/>
              <a:gd name="connsiteY21" fmla="*/ 35610 h 622338"/>
              <a:gd name="connsiteX22" fmla="*/ 263992 w 1244229"/>
              <a:gd name="connsiteY22" fmla="*/ 42925 h 622338"/>
              <a:gd name="connsiteX23" fmla="*/ 285937 w 1244229"/>
              <a:gd name="connsiteY23" fmla="*/ 50240 h 622338"/>
              <a:gd name="connsiteX24" fmla="*/ 359089 w 1244229"/>
              <a:gd name="connsiteY24" fmla="*/ 72186 h 622338"/>
              <a:gd name="connsiteX25" fmla="*/ 381035 w 1244229"/>
              <a:gd name="connsiteY25" fmla="*/ 79501 h 622338"/>
              <a:gd name="connsiteX26" fmla="*/ 417611 w 1244229"/>
              <a:gd name="connsiteY26" fmla="*/ 116077 h 622338"/>
              <a:gd name="connsiteX27" fmla="*/ 461502 w 1244229"/>
              <a:gd name="connsiteY27" fmla="*/ 159968 h 622338"/>
              <a:gd name="connsiteX28" fmla="*/ 476133 w 1244229"/>
              <a:gd name="connsiteY28" fmla="*/ 174599 h 622338"/>
              <a:gd name="connsiteX29" fmla="*/ 483448 w 1244229"/>
              <a:gd name="connsiteY29" fmla="*/ 196544 h 622338"/>
              <a:gd name="connsiteX30" fmla="*/ 512709 w 1244229"/>
              <a:gd name="connsiteY30" fmla="*/ 240435 h 622338"/>
              <a:gd name="connsiteX31" fmla="*/ 520024 w 1244229"/>
              <a:gd name="connsiteY31" fmla="*/ 423315 h 622338"/>
              <a:gd name="connsiteX32" fmla="*/ 527339 w 1244229"/>
              <a:gd name="connsiteY32" fmla="*/ 452576 h 622338"/>
              <a:gd name="connsiteX33" fmla="*/ 541969 w 1244229"/>
              <a:gd name="connsiteY33" fmla="*/ 467207 h 622338"/>
              <a:gd name="connsiteX34" fmla="*/ 556600 w 1244229"/>
              <a:gd name="connsiteY34" fmla="*/ 489152 h 622338"/>
              <a:gd name="connsiteX35" fmla="*/ 563915 w 1244229"/>
              <a:gd name="connsiteY35" fmla="*/ 511098 h 622338"/>
              <a:gd name="connsiteX36" fmla="*/ 629752 w 1244229"/>
              <a:gd name="connsiteY36" fmla="*/ 591565 h 622338"/>
              <a:gd name="connsiteX37" fmla="*/ 673643 w 1244229"/>
              <a:gd name="connsiteY37" fmla="*/ 606195 h 622338"/>
              <a:gd name="connsiteX38" fmla="*/ 688273 w 1244229"/>
              <a:gd name="connsiteY38" fmla="*/ 620826 h 622338"/>
              <a:gd name="connsiteX39" fmla="*/ 710219 w 1244229"/>
              <a:gd name="connsiteY39" fmla="*/ 613511 h 622338"/>
              <a:gd name="connsiteX40" fmla="*/ 739480 w 1244229"/>
              <a:gd name="connsiteY40" fmla="*/ 576935 h 622338"/>
              <a:gd name="connsiteX41" fmla="*/ 776056 w 1244229"/>
              <a:gd name="connsiteY41" fmla="*/ 511098 h 622338"/>
              <a:gd name="connsiteX42" fmla="*/ 805317 w 1244229"/>
              <a:gd name="connsiteY42" fmla="*/ 474522 h 622338"/>
              <a:gd name="connsiteX43" fmla="*/ 827262 w 1244229"/>
              <a:gd name="connsiteY43" fmla="*/ 459891 h 622338"/>
              <a:gd name="connsiteX44" fmla="*/ 841893 w 1244229"/>
              <a:gd name="connsiteY44" fmla="*/ 445261 h 622338"/>
              <a:gd name="connsiteX45" fmla="*/ 885784 w 1244229"/>
              <a:gd name="connsiteY45" fmla="*/ 423315 h 622338"/>
              <a:gd name="connsiteX46" fmla="*/ 900414 w 1244229"/>
              <a:gd name="connsiteY46" fmla="*/ 401370 h 622338"/>
              <a:gd name="connsiteX47" fmla="*/ 944305 w 1244229"/>
              <a:gd name="connsiteY47" fmla="*/ 386739 h 622338"/>
              <a:gd name="connsiteX48" fmla="*/ 1010142 w 1244229"/>
              <a:gd name="connsiteY48" fmla="*/ 364794 h 622338"/>
              <a:gd name="connsiteX49" fmla="*/ 1039403 w 1244229"/>
              <a:gd name="connsiteY49" fmla="*/ 357479 h 622338"/>
              <a:gd name="connsiteX50" fmla="*/ 1083294 w 1244229"/>
              <a:gd name="connsiteY50" fmla="*/ 342848 h 622338"/>
              <a:gd name="connsiteX51" fmla="*/ 1119870 w 1244229"/>
              <a:gd name="connsiteY51" fmla="*/ 335533 h 622338"/>
              <a:gd name="connsiteX52" fmla="*/ 1149131 w 1244229"/>
              <a:gd name="connsiteY52" fmla="*/ 328218 h 622338"/>
              <a:gd name="connsiteX53" fmla="*/ 1193022 w 1244229"/>
              <a:gd name="connsiteY53" fmla="*/ 313587 h 622338"/>
              <a:gd name="connsiteX54" fmla="*/ 1207653 w 1244229"/>
              <a:gd name="connsiteY54" fmla="*/ 298957 h 622338"/>
              <a:gd name="connsiteX55" fmla="*/ 1229598 w 1244229"/>
              <a:gd name="connsiteY55" fmla="*/ 291642 h 622338"/>
              <a:gd name="connsiteX56" fmla="*/ 1244229 w 1244229"/>
              <a:gd name="connsiteY56" fmla="*/ 284327 h 62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244229" h="622338">
                <a:moveTo>
                  <a:pt x="198155" y="481837"/>
                </a:moveTo>
                <a:cubicBezTo>
                  <a:pt x="205470" y="474522"/>
                  <a:pt x="211683" y="465904"/>
                  <a:pt x="220101" y="459891"/>
                </a:cubicBezTo>
                <a:cubicBezTo>
                  <a:pt x="228974" y="453553"/>
                  <a:pt x="239893" y="450671"/>
                  <a:pt x="249361" y="445261"/>
                </a:cubicBezTo>
                <a:cubicBezTo>
                  <a:pt x="289068" y="422572"/>
                  <a:pt x="253016" y="436728"/>
                  <a:pt x="293253" y="423315"/>
                </a:cubicBezTo>
                <a:cubicBezTo>
                  <a:pt x="295718" y="419618"/>
                  <a:pt x="319525" y="388078"/>
                  <a:pt x="315198" y="379424"/>
                </a:cubicBezTo>
                <a:cubicBezTo>
                  <a:pt x="311750" y="372527"/>
                  <a:pt x="300568" y="374547"/>
                  <a:pt x="293253" y="372109"/>
                </a:cubicBezTo>
                <a:cubicBezTo>
                  <a:pt x="268172" y="334489"/>
                  <a:pt x="291510" y="363399"/>
                  <a:pt x="256677" y="335533"/>
                </a:cubicBezTo>
                <a:cubicBezTo>
                  <a:pt x="251291" y="331225"/>
                  <a:pt x="247564" y="325041"/>
                  <a:pt x="242046" y="320903"/>
                </a:cubicBezTo>
                <a:cubicBezTo>
                  <a:pt x="184781" y="277954"/>
                  <a:pt x="216549" y="304243"/>
                  <a:pt x="168894" y="277011"/>
                </a:cubicBezTo>
                <a:cubicBezTo>
                  <a:pt x="126666" y="252880"/>
                  <a:pt x="166904" y="273025"/>
                  <a:pt x="125003" y="240435"/>
                </a:cubicBezTo>
                <a:cubicBezTo>
                  <a:pt x="111123" y="229640"/>
                  <a:pt x="93545" y="223608"/>
                  <a:pt x="81112" y="211175"/>
                </a:cubicBezTo>
                <a:cubicBezTo>
                  <a:pt x="76235" y="206298"/>
                  <a:pt x="73087" y="198526"/>
                  <a:pt x="66481" y="196544"/>
                </a:cubicBezTo>
                <a:cubicBezTo>
                  <a:pt x="47651" y="190895"/>
                  <a:pt x="27467" y="191667"/>
                  <a:pt x="7960" y="189229"/>
                </a:cubicBezTo>
                <a:cubicBezTo>
                  <a:pt x="5522" y="159968"/>
                  <a:pt x="645" y="130809"/>
                  <a:pt x="645" y="101447"/>
                </a:cubicBezTo>
                <a:cubicBezTo>
                  <a:pt x="645" y="89014"/>
                  <a:pt x="0" y="74423"/>
                  <a:pt x="7960" y="64871"/>
                </a:cubicBezTo>
                <a:cubicBezTo>
                  <a:pt x="14396" y="57147"/>
                  <a:pt x="27807" y="61085"/>
                  <a:pt x="37221" y="57555"/>
                </a:cubicBezTo>
                <a:cubicBezTo>
                  <a:pt x="47431" y="53726"/>
                  <a:pt x="57408" y="48974"/>
                  <a:pt x="66481" y="42925"/>
                </a:cubicBezTo>
                <a:cubicBezTo>
                  <a:pt x="107300" y="15713"/>
                  <a:pt x="49916" y="40235"/>
                  <a:pt x="103057" y="13664"/>
                </a:cubicBezTo>
                <a:cubicBezTo>
                  <a:pt x="109954" y="10215"/>
                  <a:pt x="117688" y="8787"/>
                  <a:pt x="125003" y="6349"/>
                </a:cubicBezTo>
                <a:cubicBezTo>
                  <a:pt x="216427" y="29204"/>
                  <a:pt x="102788" y="0"/>
                  <a:pt x="176209" y="20979"/>
                </a:cubicBezTo>
                <a:cubicBezTo>
                  <a:pt x="185876" y="23741"/>
                  <a:pt x="195803" y="25533"/>
                  <a:pt x="205470" y="28295"/>
                </a:cubicBezTo>
                <a:cubicBezTo>
                  <a:pt x="212884" y="30413"/>
                  <a:pt x="219935" y="33740"/>
                  <a:pt x="227416" y="35610"/>
                </a:cubicBezTo>
                <a:cubicBezTo>
                  <a:pt x="239478" y="38625"/>
                  <a:pt x="251930" y="39909"/>
                  <a:pt x="263992" y="42925"/>
                </a:cubicBezTo>
                <a:cubicBezTo>
                  <a:pt x="271472" y="44795"/>
                  <a:pt x="278523" y="48122"/>
                  <a:pt x="285937" y="50240"/>
                </a:cubicBezTo>
                <a:cubicBezTo>
                  <a:pt x="363329" y="72352"/>
                  <a:pt x="254781" y="37416"/>
                  <a:pt x="359089" y="72186"/>
                </a:cubicBezTo>
                <a:lnTo>
                  <a:pt x="381035" y="79501"/>
                </a:lnTo>
                <a:cubicBezTo>
                  <a:pt x="411182" y="124723"/>
                  <a:pt x="377710" y="80610"/>
                  <a:pt x="417611" y="116077"/>
                </a:cubicBezTo>
                <a:cubicBezTo>
                  <a:pt x="433075" y="129823"/>
                  <a:pt x="446872" y="145338"/>
                  <a:pt x="461502" y="159968"/>
                </a:cubicBezTo>
                <a:lnTo>
                  <a:pt x="476133" y="174599"/>
                </a:lnTo>
                <a:cubicBezTo>
                  <a:pt x="478571" y="181914"/>
                  <a:pt x="479703" y="189804"/>
                  <a:pt x="483448" y="196544"/>
                </a:cubicBezTo>
                <a:cubicBezTo>
                  <a:pt x="491987" y="211915"/>
                  <a:pt x="512709" y="240435"/>
                  <a:pt x="512709" y="240435"/>
                </a:cubicBezTo>
                <a:cubicBezTo>
                  <a:pt x="515147" y="301395"/>
                  <a:pt x="515827" y="362451"/>
                  <a:pt x="520024" y="423315"/>
                </a:cubicBezTo>
                <a:cubicBezTo>
                  <a:pt x="520716" y="433345"/>
                  <a:pt x="522843" y="443583"/>
                  <a:pt x="527339" y="452576"/>
                </a:cubicBezTo>
                <a:cubicBezTo>
                  <a:pt x="530423" y="458745"/>
                  <a:pt x="537661" y="461821"/>
                  <a:pt x="541969" y="467207"/>
                </a:cubicBezTo>
                <a:cubicBezTo>
                  <a:pt x="547461" y="474072"/>
                  <a:pt x="551723" y="481837"/>
                  <a:pt x="556600" y="489152"/>
                </a:cubicBezTo>
                <a:cubicBezTo>
                  <a:pt x="559038" y="496467"/>
                  <a:pt x="560170" y="504357"/>
                  <a:pt x="563915" y="511098"/>
                </a:cubicBezTo>
                <a:cubicBezTo>
                  <a:pt x="588180" y="554775"/>
                  <a:pt x="595020" y="556833"/>
                  <a:pt x="629752" y="591565"/>
                </a:cubicBezTo>
                <a:cubicBezTo>
                  <a:pt x="640657" y="602470"/>
                  <a:pt x="673643" y="606195"/>
                  <a:pt x="673643" y="606195"/>
                </a:cubicBezTo>
                <a:cubicBezTo>
                  <a:pt x="678520" y="611072"/>
                  <a:pt x="681510" y="619473"/>
                  <a:pt x="688273" y="620826"/>
                </a:cubicBezTo>
                <a:cubicBezTo>
                  <a:pt x="695834" y="622338"/>
                  <a:pt x="703607" y="617478"/>
                  <a:pt x="710219" y="613511"/>
                </a:cubicBezTo>
                <a:cubicBezTo>
                  <a:pt x="721798" y="606564"/>
                  <a:pt x="732837" y="586899"/>
                  <a:pt x="739480" y="576935"/>
                </a:cubicBezTo>
                <a:cubicBezTo>
                  <a:pt x="752355" y="538307"/>
                  <a:pt x="742517" y="561407"/>
                  <a:pt x="776056" y="511098"/>
                </a:cubicBezTo>
                <a:cubicBezTo>
                  <a:pt x="786923" y="494798"/>
                  <a:pt x="790422" y="486438"/>
                  <a:pt x="805317" y="474522"/>
                </a:cubicBezTo>
                <a:cubicBezTo>
                  <a:pt x="812182" y="469030"/>
                  <a:pt x="820397" y="465383"/>
                  <a:pt x="827262" y="459891"/>
                </a:cubicBezTo>
                <a:cubicBezTo>
                  <a:pt x="832648" y="455583"/>
                  <a:pt x="836507" y="449569"/>
                  <a:pt x="841893" y="445261"/>
                </a:cubicBezTo>
                <a:cubicBezTo>
                  <a:pt x="862151" y="429055"/>
                  <a:pt x="862605" y="431042"/>
                  <a:pt x="885784" y="423315"/>
                </a:cubicBezTo>
                <a:cubicBezTo>
                  <a:pt x="890661" y="416000"/>
                  <a:pt x="892959" y="406030"/>
                  <a:pt x="900414" y="401370"/>
                </a:cubicBezTo>
                <a:cubicBezTo>
                  <a:pt x="913492" y="393196"/>
                  <a:pt x="929675" y="391616"/>
                  <a:pt x="944305" y="386739"/>
                </a:cubicBezTo>
                <a:lnTo>
                  <a:pt x="1010142" y="364794"/>
                </a:lnTo>
                <a:cubicBezTo>
                  <a:pt x="1019680" y="361615"/>
                  <a:pt x="1029773" y="360368"/>
                  <a:pt x="1039403" y="357479"/>
                </a:cubicBezTo>
                <a:cubicBezTo>
                  <a:pt x="1054174" y="353048"/>
                  <a:pt x="1068664" y="347725"/>
                  <a:pt x="1083294" y="342848"/>
                </a:cubicBezTo>
                <a:cubicBezTo>
                  <a:pt x="1095089" y="338916"/>
                  <a:pt x="1107733" y="338230"/>
                  <a:pt x="1119870" y="335533"/>
                </a:cubicBezTo>
                <a:cubicBezTo>
                  <a:pt x="1129684" y="333352"/>
                  <a:pt x="1139501" y="331107"/>
                  <a:pt x="1149131" y="328218"/>
                </a:cubicBezTo>
                <a:cubicBezTo>
                  <a:pt x="1163902" y="323787"/>
                  <a:pt x="1193022" y="313587"/>
                  <a:pt x="1193022" y="313587"/>
                </a:cubicBezTo>
                <a:cubicBezTo>
                  <a:pt x="1197899" y="308710"/>
                  <a:pt x="1201739" y="302505"/>
                  <a:pt x="1207653" y="298957"/>
                </a:cubicBezTo>
                <a:cubicBezTo>
                  <a:pt x="1214265" y="294990"/>
                  <a:pt x="1222439" y="294506"/>
                  <a:pt x="1229598" y="291642"/>
                </a:cubicBezTo>
                <a:cubicBezTo>
                  <a:pt x="1234661" y="289617"/>
                  <a:pt x="1239352" y="286765"/>
                  <a:pt x="1244229" y="284327"/>
                </a:cubicBezTo>
              </a:path>
            </a:pathLst>
          </a:custGeom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6605588" y="1273175"/>
            <a:ext cx="695325" cy="257175"/>
          </a:xfrm>
          <a:custGeom>
            <a:avLst/>
            <a:gdLst>
              <a:gd name="connsiteX0" fmla="*/ 0 w 694944"/>
              <a:gd name="connsiteY0" fmla="*/ 0 h 257385"/>
              <a:gd name="connsiteX1" fmla="*/ 7315 w 694944"/>
              <a:gd name="connsiteY1" fmla="*/ 21945 h 257385"/>
              <a:gd name="connsiteX2" fmla="*/ 14630 w 694944"/>
              <a:gd name="connsiteY2" fmla="*/ 51206 h 257385"/>
              <a:gd name="connsiteX3" fmla="*/ 51206 w 694944"/>
              <a:gd name="connsiteY3" fmla="*/ 80467 h 257385"/>
              <a:gd name="connsiteX4" fmla="*/ 95097 w 694944"/>
              <a:gd name="connsiteY4" fmla="*/ 95097 h 257385"/>
              <a:gd name="connsiteX5" fmla="*/ 234086 w 694944"/>
              <a:gd name="connsiteY5" fmla="*/ 109728 h 257385"/>
              <a:gd name="connsiteX6" fmla="*/ 285292 w 694944"/>
              <a:gd name="connsiteY6" fmla="*/ 124358 h 257385"/>
              <a:gd name="connsiteX7" fmla="*/ 329184 w 694944"/>
              <a:gd name="connsiteY7" fmla="*/ 146304 h 257385"/>
              <a:gd name="connsiteX8" fmla="*/ 358444 w 694944"/>
              <a:gd name="connsiteY8" fmla="*/ 190195 h 257385"/>
              <a:gd name="connsiteX9" fmla="*/ 387705 w 694944"/>
              <a:gd name="connsiteY9" fmla="*/ 219456 h 257385"/>
              <a:gd name="connsiteX10" fmla="*/ 402336 w 694944"/>
              <a:gd name="connsiteY10" fmla="*/ 234086 h 257385"/>
              <a:gd name="connsiteX11" fmla="*/ 490118 w 694944"/>
              <a:gd name="connsiteY11" fmla="*/ 248717 h 257385"/>
              <a:gd name="connsiteX12" fmla="*/ 694944 w 694944"/>
              <a:gd name="connsiteY12" fmla="*/ 256032 h 257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4944" h="257385">
                <a:moveTo>
                  <a:pt x="0" y="0"/>
                </a:moveTo>
                <a:cubicBezTo>
                  <a:pt x="2438" y="7315"/>
                  <a:pt x="5197" y="14531"/>
                  <a:pt x="7315" y="21945"/>
                </a:cubicBezTo>
                <a:cubicBezTo>
                  <a:pt x="10077" y="31612"/>
                  <a:pt x="10134" y="42213"/>
                  <a:pt x="14630" y="51206"/>
                </a:cubicBezTo>
                <a:cubicBezTo>
                  <a:pt x="18974" y="59894"/>
                  <a:pt x="44558" y="77513"/>
                  <a:pt x="51206" y="80467"/>
                </a:cubicBezTo>
                <a:cubicBezTo>
                  <a:pt x="65299" y="86730"/>
                  <a:pt x="80467" y="90220"/>
                  <a:pt x="95097" y="95097"/>
                </a:cubicBezTo>
                <a:cubicBezTo>
                  <a:pt x="154133" y="114776"/>
                  <a:pt x="109319" y="101930"/>
                  <a:pt x="234086" y="109728"/>
                </a:cubicBezTo>
                <a:cubicBezTo>
                  <a:pt x="243461" y="112072"/>
                  <a:pt x="274797" y="119111"/>
                  <a:pt x="285292" y="124358"/>
                </a:cubicBezTo>
                <a:cubicBezTo>
                  <a:pt x="342012" y="152719"/>
                  <a:pt x="274026" y="127919"/>
                  <a:pt x="329184" y="146304"/>
                </a:cubicBezTo>
                <a:cubicBezTo>
                  <a:pt x="413393" y="230513"/>
                  <a:pt x="305511" y="116088"/>
                  <a:pt x="358444" y="190195"/>
                </a:cubicBezTo>
                <a:cubicBezTo>
                  <a:pt x="366461" y="201419"/>
                  <a:pt x="377951" y="209702"/>
                  <a:pt x="387705" y="219456"/>
                </a:cubicBezTo>
                <a:cubicBezTo>
                  <a:pt x="392582" y="224333"/>
                  <a:pt x="395793" y="231905"/>
                  <a:pt x="402336" y="234086"/>
                </a:cubicBezTo>
                <a:cubicBezTo>
                  <a:pt x="441561" y="247161"/>
                  <a:pt x="427120" y="244050"/>
                  <a:pt x="490118" y="248717"/>
                </a:cubicBezTo>
                <a:cubicBezTo>
                  <a:pt x="607125" y="257385"/>
                  <a:pt x="599474" y="256032"/>
                  <a:pt x="694944" y="256032"/>
                </a:cubicBezTo>
              </a:path>
            </a:pathLst>
          </a:custGeom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" name="Группа 22"/>
          <p:cNvGrpSpPr>
            <a:grpSpLocks/>
          </p:cNvGrpSpPr>
          <p:nvPr/>
        </p:nvGrpSpPr>
        <p:grpSpPr bwMode="auto">
          <a:xfrm>
            <a:off x="6832600" y="1565275"/>
            <a:ext cx="1108075" cy="3584575"/>
            <a:chOff x="6832397" y="1565453"/>
            <a:chExt cx="1108388" cy="3584448"/>
          </a:xfrm>
        </p:grpSpPr>
        <p:sp>
          <p:nvSpPr>
            <p:cNvPr id="16" name="Полилиния 15"/>
            <p:cNvSpPr/>
            <p:nvPr/>
          </p:nvSpPr>
          <p:spPr>
            <a:xfrm>
              <a:off x="6832397" y="1565453"/>
              <a:ext cx="973413" cy="2970108"/>
            </a:xfrm>
            <a:custGeom>
              <a:avLst/>
              <a:gdLst>
                <a:gd name="connsiteX0" fmla="*/ 512064 w 973266"/>
                <a:gd name="connsiteY0" fmla="*/ 0 h 2969971"/>
                <a:gd name="connsiteX1" fmla="*/ 534009 w 973266"/>
                <a:gd name="connsiteY1" fmla="*/ 43891 h 2969971"/>
                <a:gd name="connsiteX2" fmla="*/ 585216 w 973266"/>
                <a:gd name="connsiteY2" fmla="*/ 65837 h 2969971"/>
                <a:gd name="connsiteX3" fmla="*/ 643737 w 973266"/>
                <a:gd name="connsiteY3" fmla="*/ 73152 h 2969971"/>
                <a:gd name="connsiteX4" fmla="*/ 658368 w 973266"/>
                <a:gd name="connsiteY4" fmla="*/ 87782 h 2969971"/>
                <a:gd name="connsiteX5" fmla="*/ 651053 w 973266"/>
                <a:gd name="connsiteY5" fmla="*/ 109728 h 2969971"/>
                <a:gd name="connsiteX6" fmla="*/ 592531 w 973266"/>
                <a:gd name="connsiteY6" fmla="*/ 153619 h 2969971"/>
                <a:gd name="connsiteX7" fmla="*/ 585216 w 973266"/>
                <a:gd name="connsiteY7" fmla="*/ 175565 h 2969971"/>
                <a:gd name="connsiteX8" fmla="*/ 577901 w 973266"/>
                <a:gd name="connsiteY8" fmla="*/ 256032 h 2969971"/>
                <a:gd name="connsiteX9" fmla="*/ 555955 w 973266"/>
                <a:gd name="connsiteY9" fmla="*/ 270662 h 2969971"/>
                <a:gd name="connsiteX10" fmla="*/ 490118 w 973266"/>
                <a:gd name="connsiteY10" fmla="*/ 299923 h 2969971"/>
                <a:gd name="connsiteX11" fmla="*/ 475488 w 973266"/>
                <a:gd name="connsiteY11" fmla="*/ 329184 h 2969971"/>
                <a:gd name="connsiteX12" fmla="*/ 460857 w 973266"/>
                <a:gd name="connsiteY12" fmla="*/ 343814 h 2969971"/>
                <a:gd name="connsiteX13" fmla="*/ 453542 w 973266"/>
                <a:gd name="connsiteY13" fmla="*/ 365760 h 2969971"/>
                <a:gd name="connsiteX14" fmla="*/ 431597 w 973266"/>
                <a:gd name="connsiteY14" fmla="*/ 373075 h 2969971"/>
                <a:gd name="connsiteX15" fmla="*/ 365760 w 973266"/>
                <a:gd name="connsiteY15" fmla="*/ 380390 h 2969971"/>
                <a:gd name="connsiteX16" fmla="*/ 343814 w 973266"/>
                <a:gd name="connsiteY16" fmla="*/ 387705 h 2969971"/>
                <a:gd name="connsiteX17" fmla="*/ 336499 w 973266"/>
                <a:gd name="connsiteY17" fmla="*/ 409651 h 2969971"/>
                <a:gd name="connsiteX18" fmla="*/ 321869 w 973266"/>
                <a:gd name="connsiteY18" fmla="*/ 431597 h 2969971"/>
                <a:gd name="connsiteX19" fmla="*/ 336499 w 973266"/>
                <a:gd name="connsiteY19" fmla="*/ 453542 h 2969971"/>
                <a:gd name="connsiteX20" fmla="*/ 358445 w 973266"/>
                <a:gd name="connsiteY20" fmla="*/ 460857 h 2969971"/>
                <a:gd name="connsiteX21" fmla="*/ 409651 w 973266"/>
                <a:gd name="connsiteY21" fmla="*/ 475488 h 2969971"/>
                <a:gd name="connsiteX22" fmla="*/ 446227 w 973266"/>
                <a:gd name="connsiteY22" fmla="*/ 504749 h 2969971"/>
                <a:gd name="connsiteX23" fmla="*/ 409651 w 973266"/>
                <a:gd name="connsiteY23" fmla="*/ 577901 h 2969971"/>
                <a:gd name="connsiteX24" fmla="*/ 365760 w 973266"/>
                <a:gd name="connsiteY24" fmla="*/ 592531 h 2969971"/>
                <a:gd name="connsiteX25" fmla="*/ 212141 w 973266"/>
                <a:gd name="connsiteY25" fmla="*/ 592531 h 2969971"/>
                <a:gd name="connsiteX26" fmla="*/ 190195 w 973266"/>
                <a:gd name="connsiteY26" fmla="*/ 607161 h 2969971"/>
                <a:gd name="connsiteX27" fmla="*/ 182880 w 973266"/>
                <a:gd name="connsiteY27" fmla="*/ 753465 h 2969971"/>
                <a:gd name="connsiteX28" fmla="*/ 204825 w 973266"/>
                <a:gd name="connsiteY28" fmla="*/ 797357 h 2969971"/>
                <a:gd name="connsiteX29" fmla="*/ 234086 w 973266"/>
                <a:gd name="connsiteY29" fmla="*/ 804672 h 2969971"/>
                <a:gd name="connsiteX30" fmla="*/ 307238 w 973266"/>
                <a:gd name="connsiteY30" fmla="*/ 804672 h 2969971"/>
                <a:gd name="connsiteX31" fmla="*/ 321869 w 973266"/>
                <a:gd name="connsiteY31" fmla="*/ 819302 h 2969971"/>
                <a:gd name="connsiteX32" fmla="*/ 321869 w 973266"/>
                <a:gd name="connsiteY32" fmla="*/ 877824 h 2969971"/>
                <a:gd name="connsiteX33" fmla="*/ 292608 w 973266"/>
                <a:gd name="connsiteY33" fmla="*/ 921715 h 2969971"/>
                <a:gd name="connsiteX34" fmla="*/ 285293 w 973266"/>
                <a:gd name="connsiteY34" fmla="*/ 943661 h 2969971"/>
                <a:gd name="connsiteX35" fmla="*/ 270662 w 973266"/>
                <a:gd name="connsiteY35" fmla="*/ 972921 h 2969971"/>
                <a:gd name="connsiteX36" fmla="*/ 263347 w 973266"/>
                <a:gd name="connsiteY36" fmla="*/ 994867 h 2969971"/>
                <a:gd name="connsiteX37" fmla="*/ 241401 w 973266"/>
                <a:gd name="connsiteY37" fmla="*/ 1009497 h 2969971"/>
                <a:gd name="connsiteX38" fmla="*/ 219456 w 973266"/>
                <a:gd name="connsiteY38" fmla="*/ 1089965 h 2969971"/>
                <a:gd name="connsiteX39" fmla="*/ 190195 w 973266"/>
                <a:gd name="connsiteY39" fmla="*/ 1097280 h 2969971"/>
                <a:gd name="connsiteX40" fmla="*/ 146304 w 973266"/>
                <a:gd name="connsiteY40" fmla="*/ 1111910 h 2969971"/>
                <a:gd name="connsiteX41" fmla="*/ 124358 w 973266"/>
                <a:gd name="connsiteY41" fmla="*/ 1221638 h 2969971"/>
                <a:gd name="connsiteX42" fmla="*/ 102413 w 973266"/>
                <a:gd name="connsiteY42" fmla="*/ 1228953 h 2969971"/>
                <a:gd name="connsiteX43" fmla="*/ 87782 w 973266"/>
                <a:gd name="connsiteY43" fmla="*/ 1243584 h 2969971"/>
                <a:gd name="connsiteX44" fmla="*/ 65837 w 973266"/>
                <a:gd name="connsiteY44" fmla="*/ 1258214 h 2969971"/>
                <a:gd name="connsiteX45" fmla="*/ 58521 w 973266"/>
                <a:gd name="connsiteY45" fmla="*/ 1280160 h 2969971"/>
                <a:gd name="connsiteX46" fmla="*/ 43891 w 973266"/>
                <a:gd name="connsiteY46" fmla="*/ 1331366 h 2969971"/>
                <a:gd name="connsiteX47" fmla="*/ 14630 w 973266"/>
                <a:gd name="connsiteY47" fmla="*/ 1360627 h 2969971"/>
                <a:gd name="connsiteX48" fmla="*/ 7315 w 973266"/>
                <a:gd name="connsiteY48" fmla="*/ 1382573 h 2969971"/>
                <a:gd name="connsiteX49" fmla="*/ 21945 w 973266"/>
                <a:gd name="connsiteY49" fmla="*/ 1455725 h 2969971"/>
                <a:gd name="connsiteX50" fmla="*/ 0 w 973266"/>
                <a:gd name="connsiteY50" fmla="*/ 1550822 h 2969971"/>
                <a:gd name="connsiteX51" fmla="*/ 7315 w 973266"/>
                <a:gd name="connsiteY51" fmla="*/ 1733702 h 2969971"/>
                <a:gd name="connsiteX52" fmla="*/ 29261 w 973266"/>
                <a:gd name="connsiteY52" fmla="*/ 1806854 h 2969971"/>
                <a:gd name="connsiteX53" fmla="*/ 58521 w 973266"/>
                <a:gd name="connsiteY53" fmla="*/ 1850745 h 2969971"/>
                <a:gd name="connsiteX54" fmla="*/ 95097 w 973266"/>
                <a:gd name="connsiteY54" fmla="*/ 1880006 h 2969971"/>
                <a:gd name="connsiteX55" fmla="*/ 160934 w 973266"/>
                <a:gd name="connsiteY55" fmla="*/ 1960473 h 2969971"/>
                <a:gd name="connsiteX56" fmla="*/ 197510 w 973266"/>
                <a:gd name="connsiteY56" fmla="*/ 1989734 h 2969971"/>
                <a:gd name="connsiteX57" fmla="*/ 226771 w 973266"/>
                <a:gd name="connsiteY57" fmla="*/ 1997049 h 2969971"/>
                <a:gd name="connsiteX58" fmla="*/ 277977 w 973266"/>
                <a:gd name="connsiteY58" fmla="*/ 2033625 h 2969971"/>
                <a:gd name="connsiteX59" fmla="*/ 314553 w 973266"/>
                <a:gd name="connsiteY59" fmla="*/ 2040941 h 2969971"/>
                <a:gd name="connsiteX60" fmla="*/ 599846 w 973266"/>
                <a:gd name="connsiteY60" fmla="*/ 2033625 h 2969971"/>
                <a:gd name="connsiteX61" fmla="*/ 629107 w 973266"/>
                <a:gd name="connsiteY61" fmla="*/ 2026310 h 2969971"/>
                <a:gd name="connsiteX62" fmla="*/ 672998 w 973266"/>
                <a:gd name="connsiteY62" fmla="*/ 2004365 h 2969971"/>
                <a:gd name="connsiteX63" fmla="*/ 738835 w 973266"/>
                <a:gd name="connsiteY63" fmla="*/ 2011680 h 2969971"/>
                <a:gd name="connsiteX64" fmla="*/ 790041 w 973266"/>
                <a:gd name="connsiteY64" fmla="*/ 2033625 h 2969971"/>
                <a:gd name="connsiteX65" fmla="*/ 811987 w 973266"/>
                <a:gd name="connsiteY65" fmla="*/ 2048256 h 2969971"/>
                <a:gd name="connsiteX66" fmla="*/ 833933 w 973266"/>
                <a:gd name="connsiteY66" fmla="*/ 2055571 h 2969971"/>
                <a:gd name="connsiteX67" fmla="*/ 863193 w 973266"/>
                <a:gd name="connsiteY67" fmla="*/ 2143353 h 2969971"/>
                <a:gd name="connsiteX68" fmla="*/ 848563 w 973266"/>
                <a:gd name="connsiteY68" fmla="*/ 2157984 h 2969971"/>
                <a:gd name="connsiteX69" fmla="*/ 848563 w 973266"/>
                <a:gd name="connsiteY69" fmla="*/ 2238451 h 2969971"/>
                <a:gd name="connsiteX70" fmla="*/ 863193 w 973266"/>
                <a:gd name="connsiteY70" fmla="*/ 2282342 h 2969971"/>
                <a:gd name="connsiteX71" fmla="*/ 892454 w 973266"/>
                <a:gd name="connsiteY71" fmla="*/ 2326233 h 2969971"/>
                <a:gd name="connsiteX72" fmla="*/ 907085 w 973266"/>
                <a:gd name="connsiteY72" fmla="*/ 2348179 h 2969971"/>
                <a:gd name="connsiteX73" fmla="*/ 921715 w 973266"/>
                <a:gd name="connsiteY73" fmla="*/ 2428646 h 2969971"/>
                <a:gd name="connsiteX74" fmla="*/ 936345 w 973266"/>
                <a:gd name="connsiteY74" fmla="*/ 2479853 h 2969971"/>
                <a:gd name="connsiteX75" fmla="*/ 943661 w 973266"/>
                <a:gd name="connsiteY75" fmla="*/ 2516429 h 2969971"/>
                <a:gd name="connsiteX76" fmla="*/ 958291 w 973266"/>
                <a:gd name="connsiteY76" fmla="*/ 2611526 h 2969971"/>
                <a:gd name="connsiteX77" fmla="*/ 950976 w 973266"/>
                <a:gd name="connsiteY77" fmla="*/ 2706624 h 2969971"/>
                <a:gd name="connsiteX78" fmla="*/ 943661 w 973266"/>
                <a:gd name="connsiteY78" fmla="*/ 2743200 h 2969971"/>
                <a:gd name="connsiteX79" fmla="*/ 936345 w 973266"/>
                <a:gd name="connsiteY79" fmla="*/ 2787091 h 2969971"/>
                <a:gd name="connsiteX80" fmla="*/ 950976 w 973266"/>
                <a:gd name="connsiteY80" fmla="*/ 2889504 h 2969971"/>
                <a:gd name="connsiteX81" fmla="*/ 965606 w 973266"/>
                <a:gd name="connsiteY81" fmla="*/ 2911449 h 2969971"/>
                <a:gd name="connsiteX82" fmla="*/ 972921 w 973266"/>
                <a:gd name="connsiteY82" fmla="*/ 2969971 h 296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973266" h="2969971">
                  <a:moveTo>
                    <a:pt x="512064" y="0"/>
                  </a:moveTo>
                  <a:cubicBezTo>
                    <a:pt x="518013" y="17847"/>
                    <a:pt x="519829" y="29711"/>
                    <a:pt x="534009" y="43891"/>
                  </a:cubicBezTo>
                  <a:cubicBezTo>
                    <a:pt x="548889" y="58771"/>
                    <a:pt x="565072" y="62480"/>
                    <a:pt x="585216" y="65837"/>
                  </a:cubicBezTo>
                  <a:cubicBezTo>
                    <a:pt x="604607" y="69069"/>
                    <a:pt x="624230" y="70714"/>
                    <a:pt x="643737" y="73152"/>
                  </a:cubicBezTo>
                  <a:cubicBezTo>
                    <a:pt x="648614" y="78029"/>
                    <a:pt x="657015" y="81019"/>
                    <a:pt x="658368" y="87782"/>
                  </a:cubicBezTo>
                  <a:cubicBezTo>
                    <a:pt x="659880" y="95343"/>
                    <a:pt x="655535" y="103453"/>
                    <a:pt x="651053" y="109728"/>
                  </a:cubicBezTo>
                  <a:cubicBezTo>
                    <a:pt x="630513" y="138484"/>
                    <a:pt x="621139" y="139315"/>
                    <a:pt x="592531" y="153619"/>
                  </a:cubicBezTo>
                  <a:cubicBezTo>
                    <a:pt x="590093" y="160934"/>
                    <a:pt x="586306" y="167931"/>
                    <a:pt x="585216" y="175565"/>
                  </a:cubicBezTo>
                  <a:cubicBezTo>
                    <a:pt x="581407" y="202227"/>
                    <a:pt x="585822" y="230290"/>
                    <a:pt x="577901" y="256032"/>
                  </a:cubicBezTo>
                  <a:cubicBezTo>
                    <a:pt x="575315" y="264435"/>
                    <a:pt x="563989" y="267091"/>
                    <a:pt x="555955" y="270662"/>
                  </a:cubicBezTo>
                  <a:cubicBezTo>
                    <a:pt x="477607" y="305483"/>
                    <a:pt x="539785" y="266813"/>
                    <a:pt x="490118" y="299923"/>
                  </a:cubicBezTo>
                  <a:cubicBezTo>
                    <a:pt x="485241" y="309677"/>
                    <a:pt x="481537" y="320111"/>
                    <a:pt x="475488" y="329184"/>
                  </a:cubicBezTo>
                  <a:cubicBezTo>
                    <a:pt x="471662" y="334923"/>
                    <a:pt x="464405" y="337900"/>
                    <a:pt x="460857" y="343814"/>
                  </a:cubicBezTo>
                  <a:cubicBezTo>
                    <a:pt x="456890" y="350426"/>
                    <a:pt x="458994" y="360307"/>
                    <a:pt x="453542" y="365760"/>
                  </a:cubicBezTo>
                  <a:cubicBezTo>
                    <a:pt x="448090" y="371212"/>
                    <a:pt x="439203" y="371807"/>
                    <a:pt x="431597" y="373075"/>
                  </a:cubicBezTo>
                  <a:cubicBezTo>
                    <a:pt x="409817" y="376705"/>
                    <a:pt x="387706" y="377952"/>
                    <a:pt x="365760" y="380390"/>
                  </a:cubicBezTo>
                  <a:cubicBezTo>
                    <a:pt x="358445" y="382828"/>
                    <a:pt x="349267" y="382252"/>
                    <a:pt x="343814" y="387705"/>
                  </a:cubicBezTo>
                  <a:cubicBezTo>
                    <a:pt x="338361" y="393158"/>
                    <a:pt x="339947" y="402754"/>
                    <a:pt x="336499" y="409651"/>
                  </a:cubicBezTo>
                  <a:cubicBezTo>
                    <a:pt x="332567" y="417515"/>
                    <a:pt x="326746" y="424282"/>
                    <a:pt x="321869" y="431597"/>
                  </a:cubicBezTo>
                  <a:cubicBezTo>
                    <a:pt x="326746" y="438912"/>
                    <a:pt x="329634" y="448050"/>
                    <a:pt x="336499" y="453542"/>
                  </a:cubicBezTo>
                  <a:cubicBezTo>
                    <a:pt x="342520" y="458359"/>
                    <a:pt x="351031" y="458739"/>
                    <a:pt x="358445" y="460857"/>
                  </a:cubicBezTo>
                  <a:cubicBezTo>
                    <a:pt x="369376" y="463980"/>
                    <a:pt x="397963" y="469644"/>
                    <a:pt x="409651" y="475488"/>
                  </a:cubicBezTo>
                  <a:cubicBezTo>
                    <a:pt x="428110" y="484717"/>
                    <a:pt x="432618" y="491139"/>
                    <a:pt x="446227" y="504749"/>
                  </a:cubicBezTo>
                  <a:cubicBezTo>
                    <a:pt x="436644" y="562246"/>
                    <a:pt x="449400" y="538152"/>
                    <a:pt x="409651" y="577901"/>
                  </a:cubicBezTo>
                  <a:cubicBezTo>
                    <a:pt x="398746" y="588806"/>
                    <a:pt x="365760" y="592531"/>
                    <a:pt x="365760" y="592531"/>
                  </a:cubicBezTo>
                  <a:cubicBezTo>
                    <a:pt x="312603" y="588442"/>
                    <a:pt x="264156" y="578346"/>
                    <a:pt x="212141" y="592531"/>
                  </a:cubicBezTo>
                  <a:cubicBezTo>
                    <a:pt x="203659" y="594844"/>
                    <a:pt x="197510" y="602284"/>
                    <a:pt x="190195" y="607161"/>
                  </a:cubicBezTo>
                  <a:cubicBezTo>
                    <a:pt x="166322" y="678782"/>
                    <a:pt x="170961" y="646188"/>
                    <a:pt x="182880" y="753465"/>
                  </a:cubicBezTo>
                  <a:cubicBezTo>
                    <a:pt x="184717" y="769995"/>
                    <a:pt x="187992" y="788940"/>
                    <a:pt x="204825" y="797357"/>
                  </a:cubicBezTo>
                  <a:cubicBezTo>
                    <a:pt x="213817" y="801853"/>
                    <a:pt x="224332" y="802234"/>
                    <a:pt x="234086" y="804672"/>
                  </a:cubicBezTo>
                  <a:cubicBezTo>
                    <a:pt x="265579" y="796799"/>
                    <a:pt x="271366" y="791220"/>
                    <a:pt x="307238" y="804672"/>
                  </a:cubicBezTo>
                  <a:cubicBezTo>
                    <a:pt x="313696" y="807094"/>
                    <a:pt x="316992" y="814425"/>
                    <a:pt x="321869" y="819302"/>
                  </a:cubicBezTo>
                  <a:cubicBezTo>
                    <a:pt x="338680" y="869736"/>
                    <a:pt x="347403" y="852288"/>
                    <a:pt x="321869" y="877824"/>
                  </a:cubicBezTo>
                  <a:cubicBezTo>
                    <a:pt x="304472" y="930008"/>
                    <a:pt x="329141" y="866913"/>
                    <a:pt x="292608" y="921715"/>
                  </a:cubicBezTo>
                  <a:cubicBezTo>
                    <a:pt x="288331" y="928131"/>
                    <a:pt x="288331" y="936573"/>
                    <a:pt x="285293" y="943661"/>
                  </a:cubicBezTo>
                  <a:cubicBezTo>
                    <a:pt x="280997" y="953684"/>
                    <a:pt x="274958" y="962898"/>
                    <a:pt x="270662" y="972921"/>
                  </a:cubicBezTo>
                  <a:cubicBezTo>
                    <a:pt x="267624" y="980009"/>
                    <a:pt x="268164" y="988846"/>
                    <a:pt x="263347" y="994867"/>
                  </a:cubicBezTo>
                  <a:cubicBezTo>
                    <a:pt x="257855" y="1001732"/>
                    <a:pt x="248716" y="1004620"/>
                    <a:pt x="241401" y="1009497"/>
                  </a:cubicBezTo>
                  <a:cubicBezTo>
                    <a:pt x="239020" y="1030923"/>
                    <a:pt x="247920" y="1075733"/>
                    <a:pt x="219456" y="1089965"/>
                  </a:cubicBezTo>
                  <a:cubicBezTo>
                    <a:pt x="210464" y="1094461"/>
                    <a:pt x="199825" y="1094391"/>
                    <a:pt x="190195" y="1097280"/>
                  </a:cubicBezTo>
                  <a:cubicBezTo>
                    <a:pt x="175424" y="1101711"/>
                    <a:pt x="146304" y="1111910"/>
                    <a:pt x="146304" y="1111910"/>
                  </a:cubicBezTo>
                  <a:cubicBezTo>
                    <a:pt x="143978" y="1142150"/>
                    <a:pt x="160274" y="1200089"/>
                    <a:pt x="124358" y="1221638"/>
                  </a:cubicBezTo>
                  <a:cubicBezTo>
                    <a:pt x="117746" y="1225605"/>
                    <a:pt x="109728" y="1226515"/>
                    <a:pt x="102413" y="1228953"/>
                  </a:cubicBezTo>
                  <a:cubicBezTo>
                    <a:pt x="97536" y="1233830"/>
                    <a:pt x="93168" y="1239275"/>
                    <a:pt x="87782" y="1243584"/>
                  </a:cubicBezTo>
                  <a:cubicBezTo>
                    <a:pt x="80917" y="1249076"/>
                    <a:pt x="71329" y="1251349"/>
                    <a:pt x="65837" y="1258214"/>
                  </a:cubicBezTo>
                  <a:cubicBezTo>
                    <a:pt x="61020" y="1264235"/>
                    <a:pt x="60639" y="1272746"/>
                    <a:pt x="58521" y="1280160"/>
                  </a:cubicBezTo>
                  <a:cubicBezTo>
                    <a:pt x="57574" y="1283475"/>
                    <a:pt x="48067" y="1325519"/>
                    <a:pt x="43891" y="1331366"/>
                  </a:cubicBezTo>
                  <a:cubicBezTo>
                    <a:pt x="35873" y="1342590"/>
                    <a:pt x="14630" y="1360627"/>
                    <a:pt x="14630" y="1360627"/>
                  </a:cubicBezTo>
                  <a:cubicBezTo>
                    <a:pt x="12192" y="1367942"/>
                    <a:pt x="7315" y="1374862"/>
                    <a:pt x="7315" y="1382573"/>
                  </a:cubicBezTo>
                  <a:cubicBezTo>
                    <a:pt x="7315" y="1400509"/>
                    <a:pt x="17112" y="1436391"/>
                    <a:pt x="21945" y="1455725"/>
                  </a:cubicBezTo>
                  <a:cubicBezTo>
                    <a:pt x="1863" y="1515973"/>
                    <a:pt x="9496" y="1484349"/>
                    <a:pt x="0" y="1550822"/>
                  </a:cubicBezTo>
                  <a:cubicBezTo>
                    <a:pt x="2438" y="1611782"/>
                    <a:pt x="3118" y="1672838"/>
                    <a:pt x="7315" y="1733702"/>
                  </a:cubicBezTo>
                  <a:cubicBezTo>
                    <a:pt x="8277" y="1747645"/>
                    <a:pt x="26933" y="1799872"/>
                    <a:pt x="29261" y="1806854"/>
                  </a:cubicBezTo>
                  <a:cubicBezTo>
                    <a:pt x="34822" y="1823535"/>
                    <a:pt x="48768" y="1836115"/>
                    <a:pt x="58521" y="1850745"/>
                  </a:cubicBezTo>
                  <a:cubicBezTo>
                    <a:pt x="66860" y="1863253"/>
                    <a:pt x="83358" y="1872180"/>
                    <a:pt x="95097" y="1880006"/>
                  </a:cubicBezTo>
                  <a:cubicBezTo>
                    <a:pt x="133922" y="1938243"/>
                    <a:pt x="111925" y="1911464"/>
                    <a:pt x="160934" y="1960473"/>
                  </a:cubicBezTo>
                  <a:cubicBezTo>
                    <a:pt x="172732" y="1972271"/>
                    <a:pt x="181361" y="1982813"/>
                    <a:pt x="197510" y="1989734"/>
                  </a:cubicBezTo>
                  <a:cubicBezTo>
                    <a:pt x="206751" y="1993694"/>
                    <a:pt x="217017" y="1994611"/>
                    <a:pt x="226771" y="1997049"/>
                  </a:cubicBezTo>
                  <a:cubicBezTo>
                    <a:pt x="254522" y="2024800"/>
                    <a:pt x="246838" y="2025840"/>
                    <a:pt x="277977" y="2033625"/>
                  </a:cubicBezTo>
                  <a:cubicBezTo>
                    <a:pt x="290039" y="2036641"/>
                    <a:pt x="302361" y="2038502"/>
                    <a:pt x="314553" y="2040941"/>
                  </a:cubicBezTo>
                  <a:cubicBezTo>
                    <a:pt x="409651" y="2038502"/>
                    <a:pt x="504820" y="2038045"/>
                    <a:pt x="599846" y="2033625"/>
                  </a:cubicBezTo>
                  <a:cubicBezTo>
                    <a:pt x="609889" y="2033158"/>
                    <a:pt x="619866" y="2030270"/>
                    <a:pt x="629107" y="2026310"/>
                  </a:cubicBezTo>
                  <a:cubicBezTo>
                    <a:pt x="728382" y="1983765"/>
                    <a:pt x="580520" y="2035191"/>
                    <a:pt x="672998" y="2004365"/>
                  </a:cubicBezTo>
                  <a:cubicBezTo>
                    <a:pt x="694944" y="2006803"/>
                    <a:pt x="717055" y="2008050"/>
                    <a:pt x="738835" y="2011680"/>
                  </a:cubicBezTo>
                  <a:cubicBezTo>
                    <a:pt x="753319" y="2014094"/>
                    <a:pt x="779067" y="2027354"/>
                    <a:pt x="790041" y="2033625"/>
                  </a:cubicBezTo>
                  <a:cubicBezTo>
                    <a:pt x="797675" y="2037987"/>
                    <a:pt x="804123" y="2044324"/>
                    <a:pt x="811987" y="2048256"/>
                  </a:cubicBezTo>
                  <a:cubicBezTo>
                    <a:pt x="818884" y="2051704"/>
                    <a:pt x="826618" y="2053133"/>
                    <a:pt x="833933" y="2055571"/>
                  </a:cubicBezTo>
                  <a:cubicBezTo>
                    <a:pt x="872948" y="2094586"/>
                    <a:pt x="882701" y="2084831"/>
                    <a:pt x="863193" y="2143353"/>
                  </a:cubicBezTo>
                  <a:cubicBezTo>
                    <a:pt x="861012" y="2149896"/>
                    <a:pt x="853440" y="2153107"/>
                    <a:pt x="848563" y="2157984"/>
                  </a:cubicBezTo>
                  <a:cubicBezTo>
                    <a:pt x="836442" y="2194348"/>
                    <a:pt x="836695" y="2183067"/>
                    <a:pt x="848563" y="2238451"/>
                  </a:cubicBezTo>
                  <a:cubicBezTo>
                    <a:pt x="851794" y="2253530"/>
                    <a:pt x="854639" y="2269510"/>
                    <a:pt x="863193" y="2282342"/>
                  </a:cubicBezTo>
                  <a:lnTo>
                    <a:pt x="892454" y="2326233"/>
                  </a:lnTo>
                  <a:lnTo>
                    <a:pt x="907085" y="2348179"/>
                  </a:lnTo>
                  <a:cubicBezTo>
                    <a:pt x="922779" y="2395264"/>
                    <a:pt x="907929" y="2345930"/>
                    <a:pt x="921715" y="2428646"/>
                  </a:cubicBezTo>
                  <a:cubicBezTo>
                    <a:pt x="928555" y="2469685"/>
                    <a:pt x="927650" y="2445073"/>
                    <a:pt x="936345" y="2479853"/>
                  </a:cubicBezTo>
                  <a:cubicBezTo>
                    <a:pt x="939361" y="2491915"/>
                    <a:pt x="941437" y="2504196"/>
                    <a:pt x="943661" y="2516429"/>
                  </a:cubicBezTo>
                  <a:cubicBezTo>
                    <a:pt x="950426" y="2553633"/>
                    <a:pt x="952813" y="2573181"/>
                    <a:pt x="958291" y="2611526"/>
                  </a:cubicBezTo>
                  <a:cubicBezTo>
                    <a:pt x="955853" y="2643225"/>
                    <a:pt x="954487" y="2675025"/>
                    <a:pt x="950976" y="2706624"/>
                  </a:cubicBezTo>
                  <a:cubicBezTo>
                    <a:pt x="949603" y="2718981"/>
                    <a:pt x="945885" y="2730967"/>
                    <a:pt x="943661" y="2743200"/>
                  </a:cubicBezTo>
                  <a:cubicBezTo>
                    <a:pt x="941008" y="2757793"/>
                    <a:pt x="938784" y="2772461"/>
                    <a:pt x="936345" y="2787091"/>
                  </a:cubicBezTo>
                  <a:cubicBezTo>
                    <a:pt x="938214" y="2807644"/>
                    <a:pt x="936904" y="2861359"/>
                    <a:pt x="950976" y="2889504"/>
                  </a:cubicBezTo>
                  <a:cubicBezTo>
                    <a:pt x="954908" y="2897367"/>
                    <a:pt x="960729" y="2904134"/>
                    <a:pt x="965606" y="2911449"/>
                  </a:cubicBezTo>
                  <a:cubicBezTo>
                    <a:pt x="973266" y="2965070"/>
                    <a:pt x="972921" y="2945414"/>
                    <a:pt x="972921" y="2969971"/>
                  </a:cubicBezTo>
                </a:path>
              </a:pathLst>
            </a:cu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7820101" y="4535561"/>
              <a:ext cx="120684" cy="614340"/>
            </a:xfrm>
            <a:custGeom>
              <a:avLst/>
              <a:gdLst>
                <a:gd name="connsiteX0" fmla="*/ 0 w 120836"/>
                <a:gd name="connsiteY0" fmla="*/ 0 h 614477"/>
                <a:gd name="connsiteX1" fmla="*/ 14630 w 120836"/>
                <a:gd name="connsiteY1" fmla="*/ 21946 h 614477"/>
                <a:gd name="connsiteX2" fmla="*/ 36576 w 120836"/>
                <a:gd name="connsiteY2" fmla="*/ 160934 h 614477"/>
                <a:gd name="connsiteX3" fmla="*/ 43891 w 120836"/>
                <a:gd name="connsiteY3" fmla="*/ 190195 h 614477"/>
                <a:gd name="connsiteX4" fmla="*/ 51206 w 120836"/>
                <a:gd name="connsiteY4" fmla="*/ 226771 h 614477"/>
                <a:gd name="connsiteX5" fmla="*/ 65837 w 120836"/>
                <a:gd name="connsiteY5" fmla="*/ 270662 h 614477"/>
                <a:gd name="connsiteX6" fmla="*/ 95097 w 120836"/>
                <a:gd name="connsiteY6" fmla="*/ 307238 h 614477"/>
                <a:gd name="connsiteX7" fmla="*/ 102413 w 120836"/>
                <a:gd name="connsiteY7" fmla="*/ 512064 h 614477"/>
                <a:gd name="connsiteX8" fmla="*/ 117043 w 120836"/>
                <a:gd name="connsiteY8" fmla="*/ 534010 h 614477"/>
                <a:gd name="connsiteX9" fmla="*/ 117043 w 120836"/>
                <a:gd name="connsiteY9" fmla="*/ 614477 h 614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836" h="614477">
                  <a:moveTo>
                    <a:pt x="0" y="0"/>
                  </a:moveTo>
                  <a:cubicBezTo>
                    <a:pt x="4877" y="7315"/>
                    <a:pt x="11059" y="13912"/>
                    <a:pt x="14630" y="21946"/>
                  </a:cubicBezTo>
                  <a:cubicBezTo>
                    <a:pt x="39321" y="77501"/>
                    <a:pt x="28065" y="88592"/>
                    <a:pt x="36576" y="160934"/>
                  </a:cubicBezTo>
                  <a:cubicBezTo>
                    <a:pt x="37751" y="170919"/>
                    <a:pt x="41710" y="180381"/>
                    <a:pt x="43891" y="190195"/>
                  </a:cubicBezTo>
                  <a:cubicBezTo>
                    <a:pt x="46588" y="202332"/>
                    <a:pt x="47934" y="214776"/>
                    <a:pt x="51206" y="226771"/>
                  </a:cubicBezTo>
                  <a:cubicBezTo>
                    <a:pt x="55264" y="241649"/>
                    <a:pt x="54933" y="259757"/>
                    <a:pt x="65837" y="270662"/>
                  </a:cubicBezTo>
                  <a:cubicBezTo>
                    <a:pt x="86683" y="291510"/>
                    <a:pt x="76641" y="279554"/>
                    <a:pt x="95097" y="307238"/>
                  </a:cubicBezTo>
                  <a:cubicBezTo>
                    <a:pt x="97536" y="375513"/>
                    <a:pt x="95832" y="444063"/>
                    <a:pt x="102413" y="512064"/>
                  </a:cubicBezTo>
                  <a:cubicBezTo>
                    <a:pt x="103260" y="520815"/>
                    <a:pt x="115800" y="525307"/>
                    <a:pt x="117043" y="534010"/>
                  </a:cubicBezTo>
                  <a:cubicBezTo>
                    <a:pt x="120836" y="560563"/>
                    <a:pt x="117043" y="587655"/>
                    <a:pt x="117043" y="614477"/>
                  </a:cubicBezTo>
                </a:path>
              </a:pathLst>
            </a:cu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0" name="Полилиния 19"/>
          <p:cNvSpPr/>
          <p:nvPr/>
        </p:nvSpPr>
        <p:spPr>
          <a:xfrm>
            <a:off x="5399088" y="5172075"/>
            <a:ext cx="2538412" cy="1381125"/>
          </a:xfrm>
          <a:custGeom>
            <a:avLst/>
            <a:gdLst>
              <a:gd name="connsiteX0" fmla="*/ 2538374 w 2538374"/>
              <a:gd name="connsiteY0" fmla="*/ 0 h 1381164"/>
              <a:gd name="connsiteX1" fmla="*/ 2516428 w 2538374"/>
              <a:gd name="connsiteY1" fmla="*/ 87783 h 1381164"/>
              <a:gd name="connsiteX2" fmla="*/ 2509113 w 2538374"/>
              <a:gd name="connsiteY2" fmla="*/ 131674 h 1381164"/>
              <a:gd name="connsiteX3" fmla="*/ 2494483 w 2538374"/>
              <a:gd name="connsiteY3" fmla="*/ 263348 h 1381164"/>
              <a:gd name="connsiteX4" fmla="*/ 2479852 w 2538374"/>
              <a:gd name="connsiteY4" fmla="*/ 307239 h 1381164"/>
              <a:gd name="connsiteX5" fmla="*/ 2472537 w 2538374"/>
              <a:gd name="connsiteY5" fmla="*/ 329184 h 1381164"/>
              <a:gd name="connsiteX6" fmla="*/ 2443276 w 2538374"/>
              <a:gd name="connsiteY6" fmla="*/ 365760 h 1381164"/>
              <a:gd name="connsiteX7" fmla="*/ 2406700 w 2538374"/>
              <a:gd name="connsiteY7" fmla="*/ 475488 h 1381164"/>
              <a:gd name="connsiteX8" fmla="*/ 2399385 w 2538374"/>
              <a:gd name="connsiteY8" fmla="*/ 497434 h 1381164"/>
              <a:gd name="connsiteX9" fmla="*/ 2392070 w 2538374"/>
              <a:gd name="connsiteY9" fmla="*/ 519380 h 1381164"/>
              <a:gd name="connsiteX10" fmla="*/ 2384755 w 2538374"/>
              <a:gd name="connsiteY10" fmla="*/ 548640 h 1381164"/>
              <a:gd name="connsiteX11" fmla="*/ 2370124 w 2538374"/>
              <a:gd name="connsiteY11" fmla="*/ 592532 h 1381164"/>
              <a:gd name="connsiteX12" fmla="*/ 2362809 w 2538374"/>
              <a:gd name="connsiteY12" fmla="*/ 614477 h 1381164"/>
              <a:gd name="connsiteX13" fmla="*/ 2348179 w 2538374"/>
              <a:gd name="connsiteY13" fmla="*/ 672999 h 1381164"/>
              <a:gd name="connsiteX14" fmla="*/ 2340864 w 2538374"/>
              <a:gd name="connsiteY14" fmla="*/ 702260 h 1381164"/>
              <a:gd name="connsiteX15" fmla="*/ 2333548 w 2538374"/>
              <a:gd name="connsiteY15" fmla="*/ 724205 h 1381164"/>
              <a:gd name="connsiteX16" fmla="*/ 2304288 w 2538374"/>
              <a:gd name="connsiteY16" fmla="*/ 775412 h 1381164"/>
              <a:gd name="connsiteX17" fmla="*/ 2282342 w 2538374"/>
              <a:gd name="connsiteY17" fmla="*/ 811988 h 1381164"/>
              <a:gd name="connsiteX18" fmla="*/ 2260396 w 2538374"/>
              <a:gd name="connsiteY18" fmla="*/ 892455 h 1381164"/>
              <a:gd name="connsiteX19" fmla="*/ 2253081 w 2538374"/>
              <a:gd name="connsiteY19" fmla="*/ 914400 h 1381164"/>
              <a:gd name="connsiteX20" fmla="*/ 2238451 w 2538374"/>
              <a:gd name="connsiteY20" fmla="*/ 936346 h 1381164"/>
              <a:gd name="connsiteX21" fmla="*/ 2209190 w 2538374"/>
              <a:gd name="connsiteY21" fmla="*/ 994868 h 1381164"/>
              <a:gd name="connsiteX22" fmla="*/ 2165299 w 2538374"/>
              <a:gd name="connsiteY22" fmla="*/ 1068020 h 1381164"/>
              <a:gd name="connsiteX23" fmla="*/ 2150668 w 2538374"/>
              <a:gd name="connsiteY23" fmla="*/ 1082650 h 1381164"/>
              <a:gd name="connsiteX24" fmla="*/ 2099462 w 2538374"/>
              <a:gd name="connsiteY24" fmla="*/ 1089965 h 1381164"/>
              <a:gd name="connsiteX25" fmla="*/ 1997049 w 2538374"/>
              <a:gd name="connsiteY25" fmla="*/ 1104596 h 1381164"/>
              <a:gd name="connsiteX26" fmla="*/ 1389888 w 2538374"/>
              <a:gd name="connsiteY26" fmla="*/ 1111911 h 1381164"/>
              <a:gd name="connsiteX27" fmla="*/ 1345996 w 2538374"/>
              <a:gd name="connsiteY27" fmla="*/ 1126541 h 1381164"/>
              <a:gd name="connsiteX28" fmla="*/ 1324051 w 2538374"/>
              <a:gd name="connsiteY28" fmla="*/ 1133856 h 1381164"/>
              <a:gd name="connsiteX29" fmla="*/ 1272844 w 2538374"/>
              <a:gd name="connsiteY29" fmla="*/ 1155802 h 1381164"/>
              <a:gd name="connsiteX30" fmla="*/ 1236268 w 2538374"/>
              <a:gd name="connsiteY30" fmla="*/ 1163117 h 1381164"/>
              <a:gd name="connsiteX31" fmla="*/ 1177747 w 2538374"/>
              <a:gd name="connsiteY31" fmla="*/ 1177748 h 1381164"/>
              <a:gd name="connsiteX32" fmla="*/ 1089964 w 2538374"/>
              <a:gd name="connsiteY32" fmla="*/ 1207008 h 1381164"/>
              <a:gd name="connsiteX33" fmla="*/ 1046073 w 2538374"/>
              <a:gd name="connsiteY33" fmla="*/ 1228954 h 1381164"/>
              <a:gd name="connsiteX34" fmla="*/ 994867 w 2538374"/>
              <a:gd name="connsiteY34" fmla="*/ 1243584 h 1381164"/>
              <a:gd name="connsiteX35" fmla="*/ 907084 w 2538374"/>
              <a:gd name="connsiteY35" fmla="*/ 1287476 h 1381164"/>
              <a:gd name="connsiteX36" fmla="*/ 738835 w 2538374"/>
              <a:gd name="connsiteY36" fmla="*/ 1302106 h 1381164"/>
              <a:gd name="connsiteX37" fmla="*/ 629107 w 2538374"/>
              <a:gd name="connsiteY37" fmla="*/ 1324052 h 1381164"/>
              <a:gd name="connsiteX38" fmla="*/ 577900 w 2538374"/>
              <a:gd name="connsiteY38" fmla="*/ 1345997 h 1381164"/>
              <a:gd name="connsiteX39" fmla="*/ 490118 w 2538374"/>
              <a:gd name="connsiteY39" fmla="*/ 1360628 h 1381164"/>
              <a:gd name="connsiteX40" fmla="*/ 329184 w 2538374"/>
              <a:gd name="connsiteY40" fmla="*/ 1360628 h 1381164"/>
              <a:gd name="connsiteX41" fmla="*/ 307238 w 2538374"/>
              <a:gd name="connsiteY41" fmla="*/ 1345997 h 1381164"/>
              <a:gd name="connsiteX42" fmla="*/ 285292 w 2538374"/>
              <a:gd name="connsiteY42" fmla="*/ 1338682 h 1381164"/>
              <a:gd name="connsiteX43" fmla="*/ 263347 w 2538374"/>
              <a:gd name="connsiteY43" fmla="*/ 1316736 h 1381164"/>
              <a:gd name="connsiteX44" fmla="*/ 248716 w 2538374"/>
              <a:gd name="connsiteY44" fmla="*/ 1280160 h 1381164"/>
              <a:gd name="connsiteX45" fmla="*/ 263347 w 2538374"/>
              <a:gd name="connsiteY45" fmla="*/ 1265530 h 1381164"/>
              <a:gd name="connsiteX46" fmla="*/ 307238 w 2538374"/>
              <a:gd name="connsiteY46" fmla="*/ 1236269 h 1381164"/>
              <a:gd name="connsiteX47" fmla="*/ 329184 w 2538374"/>
              <a:gd name="connsiteY47" fmla="*/ 1192378 h 1381164"/>
              <a:gd name="connsiteX48" fmla="*/ 299923 w 2538374"/>
              <a:gd name="connsiteY48" fmla="*/ 1133856 h 1381164"/>
              <a:gd name="connsiteX49" fmla="*/ 270662 w 2538374"/>
              <a:gd name="connsiteY49" fmla="*/ 1089965 h 1381164"/>
              <a:gd name="connsiteX50" fmla="*/ 256032 w 2538374"/>
              <a:gd name="connsiteY50" fmla="*/ 1068020 h 1381164"/>
              <a:gd name="connsiteX51" fmla="*/ 241401 w 2538374"/>
              <a:gd name="connsiteY51" fmla="*/ 1053389 h 1381164"/>
              <a:gd name="connsiteX52" fmla="*/ 226771 w 2538374"/>
              <a:gd name="connsiteY52" fmla="*/ 1024128 h 1381164"/>
              <a:gd name="connsiteX53" fmla="*/ 204825 w 2538374"/>
              <a:gd name="connsiteY53" fmla="*/ 987552 h 1381164"/>
              <a:gd name="connsiteX54" fmla="*/ 219456 w 2538374"/>
              <a:gd name="connsiteY54" fmla="*/ 958292 h 1381164"/>
              <a:gd name="connsiteX55" fmla="*/ 263347 w 2538374"/>
              <a:gd name="connsiteY55" fmla="*/ 943661 h 1381164"/>
              <a:gd name="connsiteX56" fmla="*/ 285292 w 2538374"/>
              <a:gd name="connsiteY56" fmla="*/ 921716 h 1381164"/>
              <a:gd name="connsiteX57" fmla="*/ 351129 w 2538374"/>
              <a:gd name="connsiteY57" fmla="*/ 899770 h 1381164"/>
              <a:gd name="connsiteX58" fmla="*/ 373075 w 2538374"/>
              <a:gd name="connsiteY58" fmla="*/ 885140 h 1381164"/>
              <a:gd name="connsiteX59" fmla="*/ 365760 w 2538374"/>
              <a:gd name="connsiteY59" fmla="*/ 863194 h 1381164"/>
              <a:gd name="connsiteX60" fmla="*/ 329184 w 2538374"/>
              <a:gd name="connsiteY60" fmla="*/ 833933 h 1381164"/>
              <a:gd name="connsiteX61" fmla="*/ 168249 w 2538374"/>
              <a:gd name="connsiteY61" fmla="*/ 811988 h 1381164"/>
              <a:gd name="connsiteX62" fmla="*/ 146304 w 2538374"/>
              <a:gd name="connsiteY62" fmla="*/ 797357 h 1381164"/>
              <a:gd name="connsiteX63" fmla="*/ 117043 w 2538374"/>
              <a:gd name="connsiteY63" fmla="*/ 768096 h 1381164"/>
              <a:gd name="connsiteX64" fmla="*/ 102412 w 2538374"/>
              <a:gd name="connsiteY64" fmla="*/ 753466 h 1381164"/>
              <a:gd name="connsiteX65" fmla="*/ 73152 w 2538374"/>
              <a:gd name="connsiteY65" fmla="*/ 709575 h 1381164"/>
              <a:gd name="connsiteX66" fmla="*/ 36576 w 2538374"/>
              <a:gd name="connsiteY66" fmla="*/ 672999 h 1381164"/>
              <a:gd name="connsiteX67" fmla="*/ 7315 w 2538374"/>
              <a:gd name="connsiteY67" fmla="*/ 636423 h 1381164"/>
              <a:gd name="connsiteX68" fmla="*/ 0 w 2538374"/>
              <a:gd name="connsiteY68" fmla="*/ 592532 h 138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538374" h="1381164">
                <a:moveTo>
                  <a:pt x="2538374" y="0"/>
                </a:moveTo>
                <a:cubicBezTo>
                  <a:pt x="2513991" y="48767"/>
                  <a:pt x="2526830" y="14974"/>
                  <a:pt x="2516428" y="87783"/>
                </a:cubicBezTo>
                <a:cubicBezTo>
                  <a:pt x="2514330" y="102466"/>
                  <a:pt x="2510751" y="116933"/>
                  <a:pt x="2509113" y="131674"/>
                </a:cubicBezTo>
                <a:cubicBezTo>
                  <a:pt x="2505054" y="168208"/>
                  <a:pt x="2504358" y="223848"/>
                  <a:pt x="2494483" y="263348"/>
                </a:cubicBezTo>
                <a:cubicBezTo>
                  <a:pt x="2490743" y="278309"/>
                  <a:pt x="2484729" y="292609"/>
                  <a:pt x="2479852" y="307239"/>
                </a:cubicBezTo>
                <a:cubicBezTo>
                  <a:pt x="2477414" y="314554"/>
                  <a:pt x="2477989" y="323732"/>
                  <a:pt x="2472537" y="329184"/>
                </a:cubicBezTo>
                <a:cubicBezTo>
                  <a:pt x="2451691" y="350032"/>
                  <a:pt x="2461733" y="338077"/>
                  <a:pt x="2443276" y="365760"/>
                </a:cubicBezTo>
                <a:lnTo>
                  <a:pt x="2406700" y="475488"/>
                </a:lnTo>
                <a:lnTo>
                  <a:pt x="2399385" y="497434"/>
                </a:lnTo>
                <a:cubicBezTo>
                  <a:pt x="2396947" y="504749"/>
                  <a:pt x="2393940" y="511899"/>
                  <a:pt x="2392070" y="519380"/>
                </a:cubicBezTo>
                <a:cubicBezTo>
                  <a:pt x="2389632" y="529133"/>
                  <a:pt x="2387644" y="539011"/>
                  <a:pt x="2384755" y="548640"/>
                </a:cubicBezTo>
                <a:cubicBezTo>
                  <a:pt x="2380323" y="563412"/>
                  <a:pt x="2375001" y="577901"/>
                  <a:pt x="2370124" y="592532"/>
                </a:cubicBezTo>
                <a:lnTo>
                  <a:pt x="2362809" y="614477"/>
                </a:lnTo>
                <a:cubicBezTo>
                  <a:pt x="2356450" y="633553"/>
                  <a:pt x="2353056" y="653492"/>
                  <a:pt x="2348179" y="672999"/>
                </a:cubicBezTo>
                <a:cubicBezTo>
                  <a:pt x="2345741" y="682753"/>
                  <a:pt x="2344044" y="692722"/>
                  <a:pt x="2340864" y="702260"/>
                </a:cubicBezTo>
                <a:cubicBezTo>
                  <a:pt x="2338425" y="709575"/>
                  <a:pt x="2336585" y="717118"/>
                  <a:pt x="2333548" y="724205"/>
                </a:cubicBezTo>
                <a:cubicBezTo>
                  <a:pt x="2295076" y="813972"/>
                  <a:pt x="2341019" y="701951"/>
                  <a:pt x="2304288" y="775412"/>
                </a:cubicBezTo>
                <a:cubicBezTo>
                  <a:pt x="2285296" y="813395"/>
                  <a:pt x="2310917" y="783411"/>
                  <a:pt x="2282342" y="811988"/>
                </a:cubicBezTo>
                <a:cubicBezTo>
                  <a:pt x="2272002" y="863688"/>
                  <a:pt x="2278959" y="836767"/>
                  <a:pt x="2260396" y="892455"/>
                </a:cubicBezTo>
                <a:cubicBezTo>
                  <a:pt x="2257958" y="899770"/>
                  <a:pt x="2257358" y="907984"/>
                  <a:pt x="2253081" y="914400"/>
                </a:cubicBezTo>
                <a:cubicBezTo>
                  <a:pt x="2248204" y="921715"/>
                  <a:pt x="2242022" y="928312"/>
                  <a:pt x="2238451" y="936346"/>
                </a:cubicBezTo>
                <a:cubicBezTo>
                  <a:pt x="2211553" y="996867"/>
                  <a:pt x="2239235" y="964821"/>
                  <a:pt x="2209190" y="994868"/>
                </a:cubicBezTo>
                <a:cubicBezTo>
                  <a:pt x="2190199" y="1051843"/>
                  <a:pt x="2205464" y="1027856"/>
                  <a:pt x="2165299" y="1068020"/>
                </a:cubicBezTo>
                <a:cubicBezTo>
                  <a:pt x="2160422" y="1072897"/>
                  <a:pt x="2157496" y="1081675"/>
                  <a:pt x="2150668" y="1082650"/>
                </a:cubicBezTo>
                <a:lnTo>
                  <a:pt x="2099462" y="1089965"/>
                </a:lnTo>
                <a:cubicBezTo>
                  <a:pt x="2057597" y="1103919"/>
                  <a:pt x="2065523" y="1103139"/>
                  <a:pt x="1997049" y="1104596"/>
                </a:cubicBezTo>
                <a:lnTo>
                  <a:pt x="1389888" y="1111911"/>
                </a:lnTo>
                <a:lnTo>
                  <a:pt x="1345996" y="1126541"/>
                </a:lnTo>
                <a:cubicBezTo>
                  <a:pt x="1338681" y="1128979"/>
                  <a:pt x="1330948" y="1130408"/>
                  <a:pt x="1324051" y="1133856"/>
                </a:cubicBezTo>
                <a:cubicBezTo>
                  <a:pt x="1303113" y="1144326"/>
                  <a:pt x="1294374" y="1150420"/>
                  <a:pt x="1272844" y="1155802"/>
                </a:cubicBezTo>
                <a:cubicBezTo>
                  <a:pt x="1260782" y="1158817"/>
                  <a:pt x="1248383" y="1160321"/>
                  <a:pt x="1236268" y="1163117"/>
                </a:cubicBezTo>
                <a:cubicBezTo>
                  <a:pt x="1216676" y="1167638"/>
                  <a:pt x="1197254" y="1172871"/>
                  <a:pt x="1177747" y="1177748"/>
                </a:cubicBezTo>
                <a:cubicBezTo>
                  <a:pt x="1147824" y="1185229"/>
                  <a:pt x="1119225" y="1197254"/>
                  <a:pt x="1089964" y="1207008"/>
                </a:cubicBezTo>
                <a:cubicBezTo>
                  <a:pt x="1034813" y="1225392"/>
                  <a:pt x="1102786" y="1200598"/>
                  <a:pt x="1046073" y="1228954"/>
                </a:cubicBezTo>
                <a:cubicBezTo>
                  <a:pt x="1035578" y="1234202"/>
                  <a:pt x="1004243" y="1241240"/>
                  <a:pt x="994867" y="1243584"/>
                </a:cubicBezTo>
                <a:cubicBezTo>
                  <a:pt x="938144" y="1281400"/>
                  <a:pt x="967657" y="1267284"/>
                  <a:pt x="907084" y="1287476"/>
                </a:cubicBezTo>
                <a:cubicBezTo>
                  <a:pt x="853678" y="1305278"/>
                  <a:pt x="738835" y="1302106"/>
                  <a:pt x="738835" y="1302106"/>
                </a:cubicBezTo>
                <a:cubicBezTo>
                  <a:pt x="669400" y="1329879"/>
                  <a:pt x="734185" y="1307886"/>
                  <a:pt x="629107" y="1324052"/>
                </a:cubicBezTo>
                <a:cubicBezTo>
                  <a:pt x="605363" y="1327705"/>
                  <a:pt x="601970" y="1337974"/>
                  <a:pt x="577900" y="1345997"/>
                </a:cubicBezTo>
                <a:cubicBezTo>
                  <a:pt x="561859" y="1351344"/>
                  <a:pt x="501710" y="1358972"/>
                  <a:pt x="490118" y="1360628"/>
                </a:cubicBezTo>
                <a:cubicBezTo>
                  <a:pt x="428506" y="1381164"/>
                  <a:pt x="449721" y="1377065"/>
                  <a:pt x="329184" y="1360628"/>
                </a:cubicBezTo>
                <a:cubicBezTo>
                  <a:pt x="320473" y="1359440"/>
                  <a:pt x="315102" y="1349929"/>
                  <a:pt x="307238" y="1345997"/>
                </a:cubicBezTo>
                <a:cubicBezTo>
                  <a:pt x="300341" y="1342549"/>
                  <a:pt x="292607" y="1341120"/>
                  <a:pt x="285292" y="1338682"/>
                </a:cubicBezTo>
                <a:cubicBezTo>
                  <a:pt x="277977" y="1331367"/>
                  <a:pt x="271955" y="1322475"/>
                  <a:pt x="263347" y="1316736"/>
                </a:cubicBezTo>
                <a:cubicBezTo>
                  <a:pt x="241083" y="1301893"/>
                  <a:pt x="227510" y="1322572"/>
                  <a:pt x="248716" y="1280160"/>
                </a:cubicBezTo>
                <a:cubicBezTo>
                  <a:pt x="251800" y="1273991"/>
                  <a:pt x="257829" y="1269668"/>
                  <a:pt x="263347" y="1265530"/>
                </a:cubicBezTo>
                <a:cubicBezTo>
                  <a:pt x="277414" y="1254980"/>
                  <a:pt x="307238" y="1236269"/>
                  <a:pt x="307238" y="1236269"/>
                </a:cubicBezTo>
                <a:cubicBezTo>
                  <a:pt x="312990" y="1227641"/>
                  <a:pt x="330626" y="1205357"/>
                  <a:pt x="329184" y="1192378"/>
                </a:cubicBezTo>
                <a:cubicBezTo>
                  <a:pt x="323048" y="1137149"/>
                  <a:pt x="320683" y="1161536"/>
                  <a:pt x="299923" y="1133856"/>
                </a:cubicBezTo>
                <a:cubicBezTo>
                  <a:pt x="289373" y="1119789"/>
                  <a:pt x="280416" y="1104595"/>
                  <a:pt x="270662" y="1089965"/>
                </a:cubicBezTo>
                <a:cubicBezTo>
                  <a:pt x="265785" y="1082650"/>
                  <a:pt x="262249" y="1074237"/>
                  <a:pt x="256032" y="1068020"/>
                </a:cubicBezTo>
                <a:lnTo>
                  <a:pt x="241401" y="1053389"/>
                </a:lnTo>
                <a:cubicBezTo>
                  <a:pt x="236524" y="1043635"/>
                  <a:pt x="232820" y="1033201"/>
                  <a:pt x="226771" y="1024128"/>
                </a:cubicBezTo>
                <a:cubicBezTo>
                  <a:pt x="199993" y="983961"/>
                  <a:pt x="221806" y="1038496"/>
                  <a:pt x="204825" y="987552"/>
                </a:cubicBezTo>
                <a:cubicBezTo>
                  <a:pt x="209702" y="977799"/>
                  <a:pt x="210732" y="964835"/>
                  <a:pt x="219456" y="958292"/>
                </a:cubicBezTo>
                <a:cubicBezTo>
                  <a:pt x="231793" y="949039"/>
                  <a:pt x="263347" y="943661"/>
                  <a:pt x="263347" y="943661"/>
                </a:cubicBezTo>
                <a:cubicBezTo>
                  <a:pt x="270662" y="936346"/>
                  <a:pt x="276249" y="926740"/>
                  <a:pt x="285292" y="921716"/>
                </a:cubicBezTo>
                <a:cubicBezTo>
                  <a:pt x="285294" y="921715"/>
                  <a:pt x="340155" y="903428"/>
                  <a:pt x="351129" y="899770"/>
                </a:cubicBezTo>
                <a:cubicBezTo>
                  <a:pt x="359470" y="896990"/>
                  <a:pt x="365760" y="890017"/>
                  <a:pt x="373075" y="885140"/>
                </a:cubicBezTo>
                <a:cubicBezTo>
                  <a:pt x="370637" y="877825"/>
                  <a:pt x="369727" y="869806"/>
                  <a:pt x="365760" y="863194"/>
                </a:cubicBezTo>
                <a:cubicBezTo>
                  <a:pt x="360234" y="853984"/>
                  <a:pt x="337336" y="837556"/>
                  <a:pt x="329184" y="833933"/>
                </a:cubicBezTo>
                <a:cubicBezTo>
                  <a:pt x="271768" y="808414"/>
                  <a:pt x="240965" y="816533"/>
                  <a:pt x="168249" y="811988"/>
                </a:cubicBezTo>
                <a:cubicBezTo>
                  <a:pt x="160934" y="807111"/>
                  <a:pt x="152979" y="803079"/>
                  <a:pt x="146304" y="797357"/>
                </a:cubicBezTo>
                <a:cubicBezTo>
                  <a:pt x="135831" y="788380"/>
                  <a:pt x="126797" y="777850"/>
                  <a:pt x="117043" y="768096"/>
                </a:cubicBezTo>
                <a:lnTo>
                  <a:pt x="102412" y="753466"/>
                </a:lnTo>
                <a:cubicBezTo>
                  <a:pt x="89978" y="741033"/>
                  <a:pt x="82905" y="724205"/>
                  <a:pt x="73152" y="709575"/>
                </a:cubicBezTo>
                <a:cubicBezTo>
                  <a:pt x="63588" y="695229"/>
                  <a:pt x="48768" y="685191"/>
                  <a:pt x="36576" y="672999"/>
                </a:cubicBezTo>
                <a:cubicBezTo>
                  <a:pt x="15728" y="652151"/>
                  <a:pt x="25771" y="664107"/>
                  <a:pt x="7315" y="636423"/>
                </a:cubicBezTo>
                <a:lnTo>
                  <a:pt x="0" y="592532"/>
                </a:lnTo>
              </a:path>
            </a:pathLst>
          </a:custGeom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4295775" y="1489075"/>
            <a:ext cx="1958975" cy="4256088"/>
          </a:xfrm>
          <a:custGeom>
            <a:avLst/>
            <a:gdLst>
              <a:gd name="connsiteX0" fmla="*/ 1104181 w 1958196"/>
              <a:gd name="connsiteY0" fmla="*/ 4255550 h 4255550"/>
              <a:gd name="connsiteX1" fmla="*/ 1069675 w 1958196"/>
              <a:gd name="connsiteY1" fmla="*/ 4203792 h 4255550"/>
              <a:gd name="connsiteX2" fmla="*/ 1052422 w 1958196"/>
              <a:gd name="connsiteY2" fmla="*/ 4177913 h 4255550"/>
              <a:gd name="connsiteX3" fmla="*/ 1026543 w 1958196"/>
              <a:gd name="connsiteY3" fmla="*/ 4152033 h 4255550"/>
              <a:gd name="connsiteX4" fmla="*/ 1026543 w 1958196"/>
              <a:gd name="connsiteY4" fmla="*/ 4014011 h 4255550"/>
              <a:gd name="connsiteX5" fmla="*/ 1052422 w 1958196"/>
              <a:gd name="connsiteY5" fmla="*/ 3884615 h 4255550"/>
              <a:gd name="connsiteX6" fmla="*/ 1078302 w 1958196"/>
              <a:gd name="connsiteY6" fmla="*/ 3867362 h 4255550"/>
              <a:gd name="connsiteX7" fmla="*/ 1095554 w 1958196"/>
              <a:gd name="connsiteY7" fmla="*/ 3841483 h 4255550"/>
              <a:gd name="connsiteX8" fmla="*/ 1130060 w 1958196"/>
              <a:gd name="connsiteY8" fmla="*/ 3806977 h 4255550"/>
              <a:gd name="connsiteX9" fmla="*/ 1147313 w 1958196"/>
              <a:gd name="connsiteY9" fmla="*/ 3755218 h 4255550"/>
              <a:gd name="connsiteX10" fmla="*/ 1190445 w 1958196"/>
              <a:gd name="connsiteY10" fmla="*/ 3694833 h 4255550"/>
              <a:gd name="connsiteX11" fmla="*/ 1233577 w 1958196"/>
              <a:gd name="connsiteY11" fmla="*/ 3634449 h 4255550"/>
              <a:gd name="connsiteX12" fmla="*/ 1268083 w 1958196"/>
              <a:gd name="connsiteY12" fmla="*/ 3625822 h 4255550"/>
              <a:gd name="connsiteX13" fmla="*/ 1293962 w 1958196"/>
              <a:gd name="connsiteY13" fmla="*/ 3617196 h 4255550"/>
              <a:gd name="connsiteX14" fmla="*/ 1345720 w 1958196"/>
              <a:gd name="connsiteY14" fmla="*/ 3574064 h 4255550"/>
              <a:gd name="connsiteX15" fmla="*/ 1371600 w 1958196"/>
              <a:gd name="connsiteY15" fmla="*/ 3556811 h 4255550"/>
              <a:gd name="connsiteX16" fmla="*/ 1388853 w 1958196"/>
              <a:gd name="connsiteY16" fmla="*/ 3530932 h 4255550"/>
              <a:gd name="connsiteX17" fmla="*/ 1431985 w 1958196"/>
              <a:gd name="connsiteY17" fmla="*/ 3470547 h 4255550"/>
              <a:gd name="connsiteX18" fmla="*/ 1449237 w 1958196"/>
              <a:gd name="connsiteY18" fmla="*/ 3418788 h 4255550"/>
              <a:gd name="connsiteX19" fmla="*/ 1475117 w 1958196"/>
              <a:gd name="connsiteY19" fmla="*/ 3367030 h 4255550"/>
              <a:gd name="connsiteX20" fmla="*/ 1492370 w 1958196"/>
              <a:gd name="connsiteY20" fmla="*/ 3306645 h 4255550"/>
              <a:gd name="connsiteX21" fmla="*/ 1578634 w 1958196"/>
              <a:gd name="connsiteY21" fmla="*/ 3229007 h 4255550"/>
              <a:gd name="connsiteX22" fmla="*/ 1604513 w 1958196"/>
              <a:gd name="connsiteY22" fmla="*/ 3211754 h 4255550"/>
              <a:gd name="connsiteX23" fmla="*/ 1630392 w 1958196"/>
              <a:gd name="connsiteY23" fmla="*/ 3185875 h 4255550"/>
              <a:gd name="connsiteX24" fmla="*/ 1673524 w 1958196"/>
              <a:gd name="connsiteY24" fmla="*/ 3134116 h 4255550"/>
              <a:gd name="connsiteX25" fmla="*/ 1708030 w 1958196"/>
              <a:gd name="connsiteY25" fmla="*/ 3116864 h 4255550"/>
              <a:gd name="connsiteX26" fmla="*/ 1725283 w 1958196"/>
              <a:gd name="connsiteY26" fmla="*/ 3090984 h 4255550"/>
              <a:gd name="connsiteX27" fmla="*/ 1768415 w 1958196"/>
              <a:gd name="connsiteY27" fmla="*/ 3056479 h 4255550"/>
              <a:gd name="connsiteX28" fmla="*/ 1777041 w 1958196"/>
              <a:gd name="connsiteY28" fmla="*/ 3030600 h 4255550"/>
              <a:gd name="connsiteX29" fmla="*/ 1794294 w 1958196"/>
              <a:gd name="connsiteY29" fmla="*/ 2823566 h 4255550"/>
              <a:gd name="connsiteX30" fmla="*/ 1811547 w 1958196"/>
              <a:gd name="connsiteY30" fmla="*/ 2771807 h 4255550"/>
              <a:gd name="connsiteX31" fmla="*/ 1863305 w 1958196"/>
              <a:gd name="connsiteY31" fmla="*/ 2728675 h 4255550"/>
              <a:gd name="connsiteX32" fmla="*/ 1889185 w 1958196"/>
              <a:gd name="connsiteY32" fmla="*/ 2694169 h 4255550"/>
              <a:gd name="connsiteX33" fmla="*/ 1915064 w 1958196"/>
              <a:gd name="connsiteY33" fmla="*/ 2668290 h 4255550"/>
              <a:gd name="connsiteX34" fmla="*/ 1958196 w 1958196"/>
              <a:gd name="connsiteY34" fmla="*/ 2573400 h 4255550"/>
              <a:gd name="connsiteX35" fmla="*/ 1949570 w 1958196"/>
              <a:gd name="connsiteY35" fmla="*/ 2504388 h 4255550"/>
              <a:gd name="connsiteX36" fmla="*/ 1880558 w 1958196"/>
              <a:gd name="connsiteY36" fmla="*/ 2444003 h 4255550"/>
              <a:gd name="connsiteX37" fmla="*/ 1828800 w 1958196"/>
              <a:gd name="connsiteY37" fmla="*/ 2400871 h 4255550"/>
              <a:gd name="connsiteX38" fmla="*/ 1768415 w 1958196"/>
              <a:gd name="connsiteY38" fmla="*/ 2366366 h 4255550"/>
              <a:gd name="connsiteX39" fmla="*/ 1742536 w 1958196"/>
              <a:gd name="connsiteY39" fmla="*/ 2340486 h 4255550"/>
              <a:gd name="connsiteX40" fmla="*/ 1690777 w 1958196"/>
              <a:gd name="connsiteY40" fmla="*/ 2305981 h 4255550"/>
              <a:gd name="connsiteX41" fmla="*/ 1664898 w 1958196"/>
              <a:gd name="connsiteY41" fmla="*/ 2288728 h 4255550"/>
              <a:gd name="connsiteX42" fmla="*/ 1613139 w 1958196"/>
              <a:gd name="connsiteY42" fmla="*/ 2254222 h 4255550"/>
              <a:gd name="connsiteX43" fmla="*/ 1535502 w 1958196"/>
              <a:gd name="connsiteY43" fmla="*/ 2193837 h 4255550"/>
              <a:gd name="connsiteX44" fmla="*/ 1500996 w 1958196"/>
              <a:gd name="connsiteY44" fmla="*/ 2176584 h 4255550"/>
              <a:gd name="connsiteX45" fmla="*/ 1475117 w 1958196"/>
              <a:gd name="connsiteY45" fmla="*/ 2150705 h 4255550"/>
              <a:gd name="connsiteX46" fmla="*/ 1449237 w 1958196"/>
              <a:gd name="connsiteY46" fmla="*/ 2133452 h 4255550"/>
              <a:gd name="connsiteX47" fmla="*/ 1423358 w 1958196"/>
              <a:gd name="connsiteY47" fmla="*/ 2107573 h 4255550"/>
              <a:gd name="connsiteX48" fmla="*/ 1337094 w 1958196"/>
              <a:gd name="connsiteY48" fmla="*/ 2047188 h 4255550"/>
              <a:gd name="connsiteX49" fmla="*/ 1311215 w 1958196"/>
              <a:gd name="connsiteY49" fmla="*/ 2012683 h 4255550"/>
              <a:gd name="connsiteX50" fmla="*/ 1285336 w 1958196"/>
              <a:gd name="connsiteY50" fmla="*/ 2004056 h 4255550"/>
              <a:gd name="connsiteX51" fmla="*/ 1233577 w 1958196"/>
              <a:gd name="connsiteY51" fmla="*/ 1969550 h 4255550"/>
              <a:gd name="connsiteX52" fmla="*/ 1207698 w 1958196"/>
              <a:gd name="connsiteY52" fmla="*/ 1952298 h 4255550"/>
              <a:gd name="connsiteX53" fmla="*/ 1155939 w 1958196"/>
              <a:gd name="connsiteY53" fmla="*/ 1909166 h 4255550"/>
              <a:gd name="connsiteX54" fmla="*/ 1138687 w 1958196"/>
              <a:gd name="connsiteY54" fmla="*/ 1883286 h 4255550"/>
              <a:gd name="connsiteX55" fmla="*/ 1086928 w 1958196"/>
              <a:gd name="connsiteY55" fmla="*/ 1848781 h 4255550"/>
              <a:gd name="connsiteX56" fmla="*/ 1061049 w 1958196"/>
              <a:gd name="connsiteY56" fmla="*/ 1822901 h 4255550"/>
              <a:gd name="connsiteX57" fmla="*/ 1009290 w 1958196"/>
              <a:gd name="connsiteY57" fmla="*/ 1797022 h 4255550"/>
              <a:gd name="connsiteX58" fmla="*/ 767751 w 1958196"/>
              <a:gd name="connsiteY58" fmla="*/ 1805649 h 4255550"/>
              <a:gd name="connsiteX59" fmla="*/ 707366 w 1958196"/>
              <a:gd name="connsiteY59" fmla="*/ 1866033 h 4255550"/>
              <a:gd name="connsiteX60" fmla="*/ 690113 w 1958196"/>
              <a:gd name="connsiteY60" fmla="*/ 1891913 h 4255550"/>
              <a:gd name="connsiteX61" fmla="*/ 664234 w 1958196"/>
              <a:gd name="connsiteY61" fmla="*/ 1900539 h 4255550"/>
              <a:gd name="connsiteX62" fmla="*/ 646981 w 1958196"/>
              <a:gd name="connsiteY62" fmla="*/ 1926418 h 4255550"/>
              <a:gd name="connsiteX63" fmla="*/ 560717 w 1958196"/>
              <a:gd name="connsiteY63" fmla="*/ 1917792 h 4255550"/>
              <a:gd name="connsiteX64" fmla="*/ 483079 w 1958196"/>
              <a:gd name="connsiteY64" fmla="*/ 1883286 h 4255550"/>
              <a:gd name="connsiteX65" fmla="*/ 457200 w 1958196"/>
              <a:gd name="connsiteY65" fmla="*/ 1831528 h 4255550"/>
              <a:gd name="connsiteX66" fmla="*/ 439947 w 1958196"/>
              <a:gd name="connsiteY66" fmla="*/ 1771143 h 4255550"/>
              <a:gd name="connsiteX67" fmla="*/ 431320 w 1958196"/>
              <a:gd name="connsiteY67" fmla="*/ 1728011 h 4255550"/>
              <a:gd name="connsiteX68" fmla="*/ 379562 w 1958196"/>
              <a:gd name="connsiteY68" fmla="*/ 1693505 h 4255550"/>
              <a:gd name="connsiteX69" fmla="*/ 310551 w 1958196"/>
              <a:gd name="connsiteY69" fmla="*/ 1650373 h 4255550"/>
              <a:gd name="connsiteX70" fmla="*/ 345056 w 1958196"/>
              <a:gd name="connsiteY70" fmla="*/ 1607241 h 4255550"/>
              <a:gd name="connsiteX71" fmla="*/ 327803 w 1958196"/>
              <a:gd name="connsiteY71" fmla="*/ 1581362 h 4255550"/>
              <a:gd name="connsiteX72" fmla="*/ 301924 w 1958196"/>
              <a:gd name="connsiteY72" fmla="*/ 1529603 h 4255550"/>
              <a:gd name="connsiteX73" fmla="*/ 224287 w 1958196"/>
              <a:gd name="connsiteY73" fmla="*/ 1486471 h 4255550"/>
              <a:gd name="connsiteX74" fmla="*/ 155275 w 1958196"/>
              <a:gd name="connsiteY74" fmla="*/ 1495098 h 4255550"/>
              <a:gd name="connsiteX75" fmla="*/ 103517 w 1958196"/>
              <a:gd name="connsiteY75" fmla="*/ 1546856 h 4255550"/>
              <a:gd name="connsiteX76" fmla="*/ 77637 w 1958196"/>
              <a:gd name="connsiteY76" fmla="*/ 1555483 h 4255550"/>
              <a:gd name="connsiteX77" fmla="*/ 43132 w 1958196"/>
              <a:gd name="connsiteY77" fmla="*/ 1546856 h 4255550"/>
              <a:gd name="connsiteX78" fmla="*/ 17253 w 1958196"/>
              <a:gd name="connsiteY78" fmla="*/ 1529603 h 4255550"/>
              <a:gd name="connsiteX79" fmla="*/ 0 w 1958196"/>
              <a:gd name="connsiteY79" fmla="*/ 1460592 h 4255550"/>
              <a:gd name="connsiteX80" fmla="*/ 17253 w 1958196"/>
              <a:gd name="connsiteY80" fmla="*/ 1391581 h 4255550"/>
              <a:gd name="connsiteX81" fmla="*/ 25879 w 1958196"/>
              <a:gd name="connsiteY81" fmla="*/ 1348449 h 4255550"/>
              <a:gd name="connsiteX82" fmla="*/ 34505 w 1958196"/>
              <a:gd name="connsiteY82" fmla="*/ 1322569 h 4255550"/>
              <a:gd name="connsiteX83" fmla="*/ 43132 w 1958196"/>
              <a:gd name="connsiteY83" fmla="*/ 1288064 h 4255550"/>
              <a:gd name="connsiteX84" fmla="*/ 94890 w 1958196"/>
              <a:gd name="connsiteY84" fmla="*/ 1253558 h 4255550"/>
              <a:gd name="connsiteX85" fmla="*/ 146649 w 1958196"/>
              <a:gd name="connsiteY85" fmla="*/ 1210426 h 4255550"/>
              <a:gd name="connsiteX86" fmla="*/ 181154 w 1958196"/>
              <a:gd name="connsiteY86" fmla="*/ 1201800 h 4255550"/>
              <a:gd name="connsiteX87" fmla="*/ 207034 w 1958196"/>
              <a:gd name="connsiteY87" fmla="*/ 1193173 h 4255550"/>
              <a:gd name="connsiteX88" fmla="*/ 379562 w 1958196"/>
              <a:gd name="connsiteY88" fmla="*/ 1201800 h 4255550"/>
              <a:gd name="connsiteX89" fmla="*/ 405441 w 1958196"/>
              <a:gd name="connsiteY89" fmla="*/ 1227679 h 4255550"/>
              <a:gd name="connsiteX90" fmla="*/ 439947 w 1958196"/>
              <a:gd name="connsiteY90" fmla="*/ 1288064 h 4255550"/>
              <a:gd name="connsiteX91" fmla="*/ 465826 w 1958196"/>
              <a:gd name="connsiteY91" fmla="*/ 1305316 h 4255550"/>
              <a:gd name="connsiteX92" fmla="*/ 483079 w 1958196"/>
              <a:gd name="connsiteY92" fmla="*/ 1331196 h 4255550"/>
              <a:gd name="connsiteX93" fmla="*/ 517585 w 1958196"/>
              <a:gd name="connsiteY93" fmla="*/ 1339822 h 4255550"/>
              <a:gd name="connsiteX94" fmla="*/ 603849 w 1958196"/>
              <a:gd name="connsiteY94" fmla="*/ 1365701 h 4255550"/>
              <a:gd name="connsiteX95" fmla="*/ 595222 w 1958196"/>
              <a:gd name="connsiteY95" fmla="*/ 1288064 h 4255550"/>
              <a:gd name="connsiteX96" fmla="*/ 586596 w 1958196"/>
              <a:gd name="connsiteY96" fmla="*/ 1253558 h 4255550"/>
              <a:gd name="connsiteX97" fmla="*/ 560717 w 1958196"/>
              <a:gd name="connsiteY97" fmla="*/ 1236305 h 4255550"/>
              <a:gd name="connsiteX98" fmla="*/ 552090 w 1958196"/>
              <a:gd name="connsiteY98" fmla="*/ 1150041 h 4255550"/>
              <a:gd name="connsiteX99" fmla="*/ 569343 w 1958196"/>
              <a:gd name="connsiteY99" fmla="*/ 1124162 h 4255550"/>
              <a:gd name="connsiteX100" fmla="*/ 595222 w 1958196"/>
              <a:gd name="connsiteY100" fmla="*/ 1115535 h 4255550"/>
              <a:gd name="connsiteX101" fmla="*/ 603849 w 1958196"/>
              <a:gd name="connsiteY101" fmla="*/ 1089656 h 4255550"/>
              <a:gd name="connsiteX102" fmla="*/ 646981 w 1958196"/>
              <a:gd name="connsiteY102" fmla="*/ 1037898 h 4255550"/>
              <a:gd name="connsiteX103" fmla="*/ 698739 w 1958196"/>
              <a:gd name="connsiteY103" fmla="*/ 994766 h 4255550"/>
              <a:gd name="connsiteX104" fmla="*/ 733245 w 1958196"/>
              <a:gd name="connsiteY104" fmla="*/ 943007 h 4255550"/>
              <a:gd name="connsiteX105" fmla="*/ 741871 w 1958196"/>
              <a:gd name="connsiteY105" fmla="*/ 908501 h 4255550"/>
              <a:gd name="connsiteX106" fmla="*/ 750498 w 1958196"/>
              <a:gd name="connsiteY106" fmla="*/ 839490 h 4255550"/>
              <a:gd name="connsiteX107" fmla="*/ 793630 w 1958196"/>
              <a:gd name="connsiteY107" fmla="*/ 796358 h 4255550"/>
              <a:gd name="connsiteX108" fmla="*/ 836762 w 1958196"/>
              <a:gd name="connsiteY108" fmla="*/ 761852 h 4255550"/>
              <a:gd name="connsiteX109" fmla="*/ 888520 w 1958196"/>
              <a:gd name="connsiteY109" fmla="*/ 710094 h 4255550"/>
              <a:gd name="connsiteX110" fmla="*/ 940279 w 1958196"/>
              <a:gd name="connsiteY110" fmla="*/ 675588 h 4255550"/>
              <a:gd name="connsiteX111" fmla="*/ 966158 w 1958196"/>
              <a:gd name="connsiteY111" fmla="*/ 649709 h 4255550"/>
              <a:gd name="connsiteX112" fmla="*/ 1017917 w 1958196"/>
              <a:gd name="connsiteY112" fmla="*/ 623830 h 4255550"/>
              <a:gd name="connsiteX113" fmla="*/ 1061049 w 1958196"/>
              <a:gd name="connsiteY113" fmla="*/ 632456 h 4255550"/>
              <a:gd name="connsiteX114" fmla="*/ 1112807 w 1958196"/>
              <a:gd name="connsiteY114" fmla="*/ 649709 h 4255550"/>
              <a:gd name="connsiteX115" fmla="*/ 1181819 w 1958196"/>
              <a:gd name="connsiteY115" fmla="*/ 641083 h 4255550"/>
              <a:gd name="connsiteX116" fmla="*/ 1207698 w 1958196"/>
              <a:gd name="connsiteY116" fmla="*/ 623830 h 4255550"/>
              <a:gd name="connsiteX117" fmla="*/ 1164566 w 1958196"/>
              <a:gd name="connsiteY117" fmla="*/ 554818 h 4255550"/>
              <a:gd name="connsiteX118" fmla="*/ 1173192 w 1958196"/>
              <a:gd name="connsiteY118" fmla="*/ 520313 h 4255550"/>
              <a:gd name="connsiteX119" fmla="*/ 1224951 w 1958196"/>
              <a:gd name="connsiteY119" fmla="*/ 451301 h 4255550"/>
              <a:gd name="connsiteX120" fmla="*/ 1285336 w 1958196"/>
              <a:gd name="connsiteY120" fmla="*/ 459928 h 4255550"/>
              <a:gd name="connsiteX121" fmla="*/ 1268083 w 1958196"/>
              <a:gd name="connsiteY121" fmla="*/ 485807 h 4255550"/>
              <a:gd name="connsiteX122" fmla="*/ 1276709 w 1958196"/>
              <a:gd name="connsiteY122" fmla="*/ 511686 h 4255550"/>
              <a:gd name="connsiteX123" fmla="*/ 1337094 w 1958196"/>
              <a:gd name="connsiteY123" fmla="*/ 528939 h 4255550"/>
              <a:gd name="connsiteX124" fmla="*/ 1388853 w 1958196"/>
              <a:gd name="connsiteY124" fmla="*/ 546192 h 4255550"/>
              <a:gd name="connsiteX125" fmla="*/ 1440611 w 1958196"/>
              <a:gd name="connsiteY125" fmla="*/ 537566 h 4255550"/>
              <a:gd name="connsiteX126" fmla="*/ 1431985 w 1958196"/>
              <a:gd name="connsiteY126" fmla="*/ 477181 h 4255550"/>
              <a:gd name="connsiteX127" fmla="*/ 1423358 w 1958196"/>
              <a:gd name="connsiteY127" fmla="*/ 442675 h 4255550"/>
              <a:gd name="connsiteX128" fmla="*/ 1414732 w 1958196"/>
              <a:gd name="connsiteY128" fmla="*/ 390916 h 4255550"/>
              <a:gd name="connsiteX129" fmla="*/ 1406105 w 1958196"/>
              <a:gd name="connsiteY129" fmla="*/ 365037 h 4255550"/>
              <a:gd name="connsiteX130" fmla="*/ 1380226 w 1958196"/>
              <a:gd name="connsiteY130" fmla="*/ 347784 h 4255550"/>
              <a:gd name="connsiteX131" fmla="*/ 1362973 w 1958196"/>
              <a:gd name="connsiteY131" fmla="*/ 321905 h 4255550"/>
              <a:gd name="connsiteX132" fmla="*/ 1337094 w 1958196"/>
              <a:gd name="connsiteY132" fmla="*/ 304652 h 4255550"/>
              <a:gd name="connsiteX133" fmla="*/ 1302588 w 1958196"/>
              <a:gd name="connsiteY133" fmla="*/ 278773 h 4255550"/>
              <a:gd name="connsiteX134" fmla="*/ 1268083 w 1958196"/>
              <a:gd name="connsiteY134" fmla="*/ 227015 h 4255550"/>
              <a:gd name="connsiteX135" fmla="*/ 1259456 w 1958196"/>
              <a:gd name="connsiteY135" fmla="*/ 201135 h 4255550"/>
              <a:gd name="connsiteX136" fmla="*/ 1233577 w 1958196"/>
              <a:gd name="connsiteY136" fmla="*/ 183883 h 4255550"/>
              <a:gd name="connsiteX137" fmla="*/ 1199071 w 1958196"/>
              <a:gd name="connsiteY137" fmla="*/ 158003 h 4255550"/>
              <a:gd name="connsiteX138" fmla="*/ 1147313 w 1958196"/>
              <a:gd name="connsiteY138" fmla="*/ 140750 h 4255550"/>
              <a:gd name="connsiteX139" fmla="*/ 1121434 w 1958196"/>
              <a:gd name="connsiteY139" fmla="*/ 132124 h 4255550"/>
              <a:gd name="connsiteX140" fmla="*/ 1043796 w 1958196"/>
              <a:gd name="connsiteY140" fmla="*/ 54486 h 4255550"/>
              <a:gd name="connsiteX141" fmla="*/ 1017917 w 1958196"/>
              <a:gd name="connsiteY141" fmla="*/ 45860 h 4255550"/>
              <a:gd name="connsiteX142" fmla="*/ 992037 w 1958196"/>
              <a:gd name="connsiteY142" fmla="*/ 19981 h 4255550"/>
              <a:gd name="connsiteX143" fmla="*/ 914400 w 1958196"/>
              <a:gd name="connsiteY143" fmla="*/ 2728 h 425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958196" h="4255550">
                <a:moveTo>
                  <a:pt x="1104181" y="4255550"/>
                </a:moveTo>
                <a:lnTo>
                  <a:pt x="1069675" y="4203792"/>
                </a:lnTo>
                <a:cubicBezTo>
                  <a:pt x="1063924" y="4195166"/>
                  <a:pt x="1059753" y="4185244"/>
                  <a:pt x="1052422" y="4177913"/>
                </a:cubicBezTo>
                <a:lnTo>
                  <a:pt x="1026543" y="4152033"/>
                </a:lnTo>
                <a:cubicBezTo>
                  <a:pt x="1009860" y="4085299"/>
                  <a:pt x="1015938" y="4125364"/>
                  <a:pt x="1026543" y="4014011"/>
                </a:cubicBezTo>
                <a:cubicBezTo>
                  <a:pt x="1035051" y="3924682"/>
                  <a:pt x="1028422" y="3956617"/>
                  <a:pt x="1052422" y="3884615"/>
                </a:cubicBezTo>
                <a:cubicBezTo>
                  <a:pt x="1055701" y="3874779"/>
                  <a:pt x="1069675" y="3873113"/>
                  <a:pt x="1078302" y="3867362"/>
                </a:cubicBezTo>
                <a:cubicBezTo>
                  <a:pt x="1084053" y="3858736"/>
                  <a:pt x="1088807" y="3849355"/>
                  <a:pt x="1095554" y="3841483"/>
                </a:cubicBezTo>
                <a:cubicBezTo>
                  <a:pt x="1106140" y="3829133"/>
                  <a:pt x="1121691" y="3820925"/>
                  <a:pt x="1130060" y="3806977"/>
                </a:cubicBezTo>
                <a:cubicBezTo>
                  <a:pt x="1139417" y="3791382"/>
                  <a:pt x="1141562" y="3772471"/>
                  <a:pt x="1147313" y="3755218"/>
                </a:cubicBezTo>
                <a:cubicBezTo>
                  <a:pt x="1149919" y="3747400"/>
                  <a:pt x="1189717" y="3695998"/>
                  <a:pt x="1190445" y="3694833"/>
                </a:cubicBezTo>
                <a:cubicBezTo>
                  <a:pt x="1206624" y="3668946"/>
                  <a:pt x="1204800" y="3650893"/>
                  <a:pt x="1233577" y="3634449"/>
                </a:cubicBezTo>
                <a:cubicBezTo>
                  <a:pt x="1243871" y="3628567"/>
                  <a:pt x="1256683" y="3629079"/>
                  <a:pt x="1268083" y="3625822"/>
                </a:cubicBezTo>
                <a:cubicBezTo>
                  <a:pt x="1276826" y="3623324"/>
                  <a:pt x="1285336" y="3620071"/>
                  <a:pt x="1293962" y="3617196"/>
                </a:cubicBezTo>
                <a:cubicBezTo>
                  <a:pt x="1358220" y="3574356"/>
                  <a:pt x="1279294" y="3629419"/>
                  <a:pt x="1345720" y="3574064"/>
                </a:cubicBezTo>
                <a:cubicBezTo>
                  <a:pt x="1353685" y="3567427"/>
                  <a:pt x="1362973" y="3562562"/>
                  <a:pt x="1371600" y="3556811"/>
                </a:cubicBezTo>
                <a:cubicBezTo>
                  <a:pt x="1377351" y="3548185"/>
                  <a:pt x="1382827" y="3539368"/>
                  <a:pt x="1388853" y="3530932"/>
                </a:cubicBezTo>
                <a:cubicBezTo>
                  <a:pt x="1442353" y="3456032"/>
                  <a:pt x="1391325" y="3531536"/>
                  <a:pt x="1431985" y="3470547"/>
                </a:cubicBezTo>
                <a:cubicBezTo>
                  <a:pt x="1437736" y="3453294"/>
                  <a:pt x="1439149" y="3433920"/>
                  <a:pt x="1449237" y="3418788"/>
                </a:cubicBezTo>
                <a:cubicBezTo>
                  <a:pt x="1468139" y="3390436"/>
                  <a:pt x="1466189" y="3398278"/>
                  <a:pt x="1475117" y="3367030"/>
                </a:cubicBezTo>
                <a:cubicBezTo>
                  <a:pt x="1475904" y="3364277"/>
                  <a:pt x="1487697" y="3312653"/>
                  <a:pt x="1492370" y="3306645"/>
                </a:cubicBezTo>
                <a:cubicBezTo>
                  <a:pt x="1517606" y="3274199"/>
                  <a:pt x="1546227" y="3252155"/>
                  <a:pt x="1578634" y="3229007"/>
                </a:cubicBezTo>
                <a:cubicBezTo>
                  <a:pt x="1587070" y="3222981"/>
                  <a:pt x="1596548" y="3218391"/>
                  <a:pt x="1604513" y="3211754"/>
                </a:cubicBezTo>
                <a:cubicBezTo>
                  <a:pt x="1613885" y="3203944"/>
                  <a:pt x="1622582" y="3195247"/>
                  <a:pt x="1630392" y="3185875"/>
                </a:cubicBezTo>
                <a:cubicBezTo>
                  <a:pt x="1652643" y="3159174"/>
                  <a:pt x="1642396" y="3156351"/>
                  <a:pt x="1673524" y="3134116"/>
                </a:cubicBezTo>
                <a:cubicBezTo>
                  <a:pt x="1683988" y="3126642"/>
                  <a:pt x="1696528" y="3122615"/>
                  <a:pt x="1708030" y="3116864"/>
                </a:cubicBezTo>
                <a:cubicBezTo>
                  <a:pt x="1713781" y="3108237"/>
                  <a:pt x="1717187" y="3097461"/>
                  <a:pt x="1725283" y="3090984"/>
                </a:cubicBezTo>
                <a:cubicBezTo>
                  <a:pt x="1784810" y="3043362"/>
                  <a:pt x="1718968" y="3130648"/>
                  <a:pt x="1768415" y="3056479"/>
                </a:cubicBezTo>
                <a:cubicBezTo>
                  <a:pt x="1771290" y="3047853"/>
                  <a:pt x="1776253" y="3039659"/>
                  <a:pt x="1777041" y="3030600"/>
                </a:cubicBezTo>
                <a:cubicBezTo>
                  <a:pt x="1786896" y="2917269"/>
                  <a:pt x="1771572" y="2899307"/>
                  <a:pt x="1794294" y="2823566"/>
                </a:cubicBezTo>
                <a:cubicBezTo>
                  <a:pt x="1799520" y="2806147"/>
                  <a:pt x="1796415" y="2781895"/>
                  <a:pt x="1811547" y="2771807"/>
                </a:cubicBezTo>
                <a:cubicBezTo>
                  <a:pt x="1838169" y="2754059"/>
                  <a:pt x="1841165" y="2754505"/>
                  <a:pt x="1863305" y="2728675"/>
                </a:cubicBezTo>
                <a:cubicBezTo>
                  <a:pt x="1872662" y="2717759"/>
                  <a:pt x="1879828" y="2705085"/>
                  <a:pt x="1889185" y="2694169"/>
                </a:cubicBezTo>
                <a:cubicBezTo>
                  <a:pt x="1897124" y="2684906"/>
                  <a:pt x="1908514" y="2678582"/>
                  <a:pt x="1915064" y="2668290"/>
                </a:cubicBezTo>
                <a:cubicBezTo>
                  <a:pt x="1942066" y="2625858"/>
                  <a:pt x="1945528" y="2611406"/>
                  <a:pt x="1958196" y="2573400"/>
                </a:cubicBezTo>
                <a:cubicBezTo>
                  <a:pt x="1955321" y="2550396"/>
                  <a:pt x="1955670" y="2526754"/>
                  <a:pt x="1949570" y="2504388"/>
                </a:cubicBezTo>
                <a:cubicBezTo>
                  <a:pt x="1940405" y="2470782"/>
                  <a:pt x="1901763" y="2465208"/>
                  <a:pt x="1880558" y="2444003"/>
                </a:cubicBezTo>
                <a:cubicBezTo>
                  <a:pt x="1856770" y="2420215"/>
                  <a:pt x="1856822" y="2416884"/>
                  <a:pt x="1828800" y="2400871"/>
                </a:cubicBezTo>
                <a:cubicBezTo>
                  <a:pt x="1801959" y="2385533"/>
                  <a:pt x="1791338" y="2385469"/>
                  <a:pt x="1768415" y="2366366"/>
                </a:cubicBezTo>
                <a:cubicBezTo>
                  <a:pt x="1759043" y="2358556"/>
                  <a:pt x="1752166" y="2347976"/>
                  <a:pt x="1742536" y="2340486"/>
                </a:cubicBezTo>
                <a:cubicBezTo>
                  <a:pt x="1726169" y="2327756"/>
                  <a:pt x="1708030" y="2317483"/>
                  <a:pt x="1690777" y="2305981"/>
                </a:cubicBezTo>
                <a:lnTo>
                  <a:pt x="1664898" y="2288728"/>
                </a:lnTo>
                <a:cubicBezTo>
                  <a:pt x="1600281" y="2245649"/>
                  <a:pt x="1674674" y="2274735"/>
                  <a:pt x="1613139" y="2254222"/>
                </a:cubicBezTo>
                <a:cubicBezTo>
                  <a:pt x="1572598" y="2213681"/>
                  <a:pt x="1597411" y="2235110"/>
                  <a:pt x="1535502" y="2193837"/>
                </a:cubicBezTo>
                <a:cubicBezTo>
                  <a:pt x="1524802" y="2186704"/>
                  <a:pt x="1511460" y="2184058"/>
                  <a:pt x="1500996" y="2176584"/>
                </a:cubicBezTo>
                <a:cubicBezTo>
                  <a:pt x="1491069" y="2169493"/>
                  <a:pt x="1484489" y="2158515"/>
                  <a:pt x="1475117" y="2150705"/>
                </a:cubicBezTo>
                <a:cubicBezTo>
                  <a:pt x="1467152" y="2144068"/>
                  <a:pt x="1457202" y="2140089"/>
                  <a:pt x="1449237" y="2133452"/>
                </a:cubicBezTo>
                <a:cubicBezTo>
                  <a:pt x="1439865" y="2125642"/>
                  <a:pt x="1432621" y="2115512"/>
                  <a:pt x="1423358" y="2107573"/>
                </a:cubicBezTo>
                <a:cubicBezTo>
                  <a:pt x="1401003" y="2088412"/>
                  <a:pt x="1359367" y="2062037"/>
                  <a:pt x="1337094" y="2047188"/>
                </a:cubicBezTo>
                <a:cubicBezTo>
                  <a:pt x="1325132" y="2039213"/>
                  <a:pt x="1322260" y="2021887"/>
                  <a:pt x="1311215" y="2012683"/>
                </a:cubicBezTo>
                <a:cubicBezTo>
                  <a:pt x="1304230" y="2006862"/>
                  <a:pt x="1293285" y="2008472"/>
                  <a:pt x="1285336" y="2004056"/>
                </a:cubicBezTo>
                <a:cubicBezTo>
                  <a:pt x="1267210" y="1993986"/>
                  <a:pt x="1250830" y="1981052"/>
                  <a:pt x="1233577" y="1969550"/>
                </a:cubicBezTo>
                <a:lnTo>
                  <a:pt x="1207698" y="1952298"/>
                </a:lnTo>
                <a:cubicBezTo>
                  <a:pt x="1165662" y="1889243"/>
                  <a:pt x="1221610" y="1963892"/>
                  <a:pt x="1155939" y="1909166"/>
                </a:cubicBezTo>
                <a:cubicBezTo>
                  <a:pt x="1147974" y="1902529"/>
                  <a:pt x="1146489" y="1890113"/>
                  <a:pt x="1138687" y="1883286"/>
                </a:cubicBezTo>
                <a:cubicBezTo>
                  <a:pt x="1123082" y="1869632"/>
                  <a:pt x="1104181" y="1860283"/>
                  <a:pt x="1086928" y="1848781"/>
                </a:cubicBezTo>
                <a:cubicBezTo>
                  <a:pt x="1076777" y="1842014"/>
                  <a:pt x="1070421" y="1830711"/>
                  <a:pt x="1061049" y="1822901"/>
                </a:cubicBezTo>
                <a:cubicBezTo>
                  <a:pt x="1038754" y="1804322"/>
                  <a:pt x="1035225" y="1805667"/>
                  <a:pt x="1009290" y="1797022"/>
                </a:cubicBezTo>
                <a:cubicBezTo>
                  <a:pt x="928777" y="1799898"/>
                  <a:pt x="848148" y="1800462"/>
                  <a:pt x="767751" y="1805649"/>
                </a:cubicBezTo>
                <a:cubicBezTo>
                  <a:pt x="730729" y="1808038"/>
                  <a:pt x="727466" y="1835883"/>
                  <a:pt x="707366" y="1866033"/>
                </a:cubicBezTo>
                <a:lnTo>
                  <a:pt x="690113" y="1891913"/>
                </a:lnTo>
                <a:cubicBezTo>
                  <a:pt x="685069" y="1899479"/>
                  <a:pt x="672860" y="1897664"/>
                  <a:pt x="664234" y="1900539"/>
                </a:cubicBezTo>
                <a:cubicBezTo>
                  <a:pt x="658483" y="1909165"/>
                  <a:pt x="657208" y="1924714"/>
                  <a:pt x="646981" y="1926418"/>
                </a:cubicBezTo>
                <a:cubicBezTo>
                  <a:pt x="618476" y="1931169"/>
                  <a:pt x="589120" y="1923118"/>
                  <a:pt x="560717" y="1917792"/>
                </a:cubicBezTo>
                <a:cubicBezTo>
                  <a:pt x="517868" y="1909758"/>
                  <a:pt x="513403" y="1903502"/>
                  <a:pt x="483079" y="1883286"/>
                </a:cubicBezTo>
                <a:cubicBezTo>
                  <a:pt x="461400" y="1818245"/>
                  <a:pt x="490642" y="1898410"/>
                  <a:pt x="457200" y="1831528"/>
                </a:cubicBezTo>
                <a:cubicBezTo>
                  <a:pt x="451434" y="1819996"/>
                  <a:pt x="442159" y="1781099"/>
                  <a:pt x="439947" y="1771143"/>
                </a:cubicBezTo>
                <a:cubicBezTo>
                  <a:pt x="436766" y="1756830"/>
                  <a:pt x="440322" y="1739585"/>
                  <a:pt x="431320" y="1728011"/>
                </a:cubicBezTo>
                <a:cubicBezTo>
                  <a:pt x="418590" y="1711644"/>
                  <a:pt x="395754" y="1706458"/>
                  <a:pt x="379562" y="1693505"/>
                </a:cubicBezTo>
                <a:cubicBezTo>
                  <a:pt x="321078" y="1646718"/>
                  <a:pt x="372203" y="1665787"/>
                  <a:pt x="310551" y="1650373"/>
                </a:cubicBezTo>
                <a:cubicBezTo>
                  <a:pt x="325671" y="1640293"/>
                  <a:pt x="349223" y="1632241"/>
                  <a:pt x="345056" y="1607241"/>
                </a:cubicBezTo>
                <a:cubicBezTo>
                  <a:pt x="343351" y="1597014"/>
                  <a:pt x="333554" y="1589988"/>
                  <a:pt x="327803" y="1581362"/>
                </a:cubicBezTo>
                <a:cubicBezTo>
                  <a:pt x="321650" y="1562902"/>
                  <a:pt x="317663" y="1543375"/>
                  <a:pt x="301924" y="1529603"/>
                </a:cubicBezTo>
                <a:cubicBezTo>
                  <a:pt x="265419" y="1497661"/>
                  <a:pt x="259830" y="1498320"/>
                  <a:pt x="224287" y="1486471"/>
                </a:cubicBezTo>
                <a:cubicBezTo>
                  <a:pt x="201283" y="1489347"/>
                  <a:pt x="177268" y="1487767"/>
                  <a:pt x="155275" y="1495098"/>
                </a:cubicBezTo>
                <a:cubicBezTo>
                  <a:pt x="98214" y="1514119"/>
                  <a:pt x="139030" y="1518446"/>
                  <a:pt x="103517" y="1546856"/>
                </a:cubicBezTo>
                <a:cubicBezTo>
                  <a:pt x="96416" y="1552537"/>
                  <a:pt x="86264" y="1552607"/>
                  <a:pt x="77637" y="1555483"/>
                </a:cubicBezTo>
                <a:cubicBezTo>
                  <a:pt x="66135" y="1552607"/>
                  <a:pt x="54029" y="1551526"/>
                  <a:pt x="43132" y="1546856"/>
                </a:cubicBezTo>
                <a:cubicBezTo>
                  <a:pt x="33603" y="1542772"/>
                  <a:pt x="23730" y="1537699"/>
                  <a:pt x="17253" y="1529603"/>
                </a:cubicBezTo>
                <a:cubicBezTo>
                  <a:pt x="10178" y="1520759"/>
                  <a:pt x="430" y="1462744"/>
                  <a:pt x="0" y="1460592"/>
                </a:cubicBezTo>
                <a:lnTo>
                  <a:pt x="17253" y="1391581"/>
                </a:lnTo>
                <a:cubicBezTo>
                  <a:pt x="20809" y="1377357"/>
                  <a:pt x="22323" y="1362673"/>
                  <a:pt x="25879" y="1348449"/>
                </a:cubicBezTo>
                <a:cubicBezTo>
                  <a:pt x="28084" y="1339627"/>
                  <a:pt x="32007" y="1331312"/>
                  <a:pt x="34505" y="1322569"/>
                </a:cubicBezTo>
                <a:cubicBezTo>
                  <a:pt x="37762" y="1311169"/>
                  <a:pt x="35325" y="1296986"/>
                  <a:pt x="43132" y="1288064"/>
                </a:cubicBezTo>
                <a:cubicBezTo>
                  <a:pt x="56786" y="1272459"/>
                  <a:pt x="80228" y="1268220"/>
                  <a:pt x="94890" y="1253558"/>
                </a:cubicBezTo>
                <a:cubicBezTo>
                  <a:pt x="110434" y="1238015"/>
                  <a:pt x="125633" y="1219433"/>
                  <a:pt x="146649" y="1210426"/>
                </a:cubicBezTo>
                <a:cubicBezTo>
                  <a:pt x="157546" y="1205756"/>
                  <a:pt x="169755" y="1205057"/>
                  <a:pt x="181154" y="1201800"/>
                </a:cubicBezTo>
                <a:cubicBezTo>
                  <a:pt x="189897" y="1199302"/>
                  <a:pt x="198407" y="1196049"/>
                  <a:pt x="207034" y="1193173"/>
                </a:cubicBezTo>
                <a:cubicBezTo>
                  <a:pt x="264543" y="1196049"/>
                  <a:pt x="322832" y="1191934"/>
                  <a:pt x="379562" y="1201800"/>
                </a:cubicBezTo>
                <a:cubicBezTo>
                  <a:pt x="391581" y="1203890"/>
                  <a:pt x="398350" y="1217752"/>
                  <a:pt x="405441" y="1227679"/>
                </a:cubicBezTo>
                <a:cubicBezTo>
                  <a:pt x="422353" y="1251356"/>
                  <a:pt x="419574" y="1267691"/>
                  <a:pt x="439947" y="1288064"/>
                </a:cubicBezTo>
                <a:cubicBezTo>
                  <a:pt x="447278" y="1295395"/>
                  <a:pt x="457200" y="1299565"/>
                  <a:pt x="465826" y="1305316"/>
                </a:cubicBezTo>
                <a:cubicBezTo>
                  <a:pt x="471577" y="1313943"/>
                  <a:pt x="474452" y="1325445"/>
                  <a:pt x="483079" y="1331196"/>
                </a:cubicBezTo>
                <a:cubicBezTo>
                  <a:pt x="492944" y="1337772"/>
                  <a:pt x="506229" y="1336415"/>
                  <a:pt x="517585" y="1339822"/>
                </a:cubicBezTo>
                <a:cubicBezTo>
                  <a:pt x="622595" y="1371325"/>
                  <a:pt x="524316" y="1345819"/>
                  <a:pt x="603849" y="1365701"/>
                </a:cubicBezTo>
                <a:cubicBezTo>
                  <a:pt x="617415" y="1311435"/>
                  <a:pt x="615331" y="1348392"/>
                  <a:pt x="595222" y="1288064"/>
                </a:cubicBezTo>
                <a:cubicBezTo>
                  <a:pt x="591473" y="1276816"/>
                  <a:pt x="593172" y="1263423"/>
                  <a:pt x="586596" y="1253558"/>
                </a:cubicBezTo>
                <a:cubicBezTo>
                  <a:pt x="580845" y="1244932"/>
                  <a:pt x="569343" y="1242056"/>
                  <a:pt x="560717" y="1236305"/>
                </a:cubicBezTo>
                <a:cubicBezTo>
                  <a:pt x="545965" y="1192049"/>
                  <a:pt x="534979" y="1189967"/>
                  <a:pt x="552090" y="1150041"/>
                </a:cubicBezTo>
                <a:cubicBezTo>
                  <a:pt x="556174" y="1140512"/>
                  <a:pt x="561247" y="1130639"/>
                  <a:pt x="569343" y="1124162"/>
                </a:cubicBezTo>
                <a:cubicBezTo>
                  <a:pt x="576443" y="1118482"/>
                  <a:pt x="586596" y="1118411"/>
                  <a:pt x="595222" y="1115535"/>
                </a:cubicBezTo>
                <a:cubicBezTo>
                  <a:pt x="598098" y="1106909"/>
                  <a:pt x="599782" y="1097789"/>
                  <a:pt x="603849" y="1089656"/>
                </a:cubicBezTo>
                <a:cubicBezTo>
                  <a:pt x="613543" y="1070269"/>
                  <a:pt x="630628" y="1051525"/>
                  <a:pt x="646981" y="1037898"/>
                </a:cubicBezTo>
                <a:cubicBezTo>
                  <a:pt x="678459" y="1011666"/>
                  <a:pt x="670885" y="1030578"/>
                  <a:pt x="698739" y="994766"/>
                </a:cubicBezTo>
                <a:cubicBezTo>
                  <a:pt x="711469" y="978398"/>
                  <a:pt x="733245" y="943007"/>
                  <a:pt x="733245" y="943007"/>
                </a:cubicBezTo>
                <a:cubicBezTo>
                  <a:pt x="736120" y="931505"/>
                  <a:pt x="739922" y="920196"/>
                  <a:pt x="741871" y="908501"/>
                </a:cubicBezTo>
                <a:cubicBezTo>
                  <a:pt x="745682" y="885634"/>
                  <a:pt x="744398" y="861856"/>
                  <a:pt x="750498" y="839490"/>
                </a:cubicBezTo>
                <a:cubicBezTo>
                  <a:pt x="756888" y="816061"/>
                  <a:pt x="775739" y="808286"/>
                  <a:pt x="793630" y="796358"/>
                </a:cubicBezTo>
                <a:cubicBezTo>
                  <a:pt x="840986" y="725325"/>
                  <a:pt x="779069" y="806725"/>
                  <a:pt x="836762" y="761852"/>
                </a:cubicBezTo>
                <a:cubicBezTo>
                  <a:pt x="856021" y="746872"/>
                  <a:pt x="868219" y="723628"/>
                  <a:pt x="888520" y="710094"/>
                </a:cubicBezTo>
                <a:lnTo>
                  <a:pt x="940279" y="675588"/>
                </a:lnTo>
                <a:cubicBezTo>
                  <a:pt x="950430" y="668821"/>
                  <a:pt x="956786" y="657519"/>
                  <a:pt x="966158" y="649709"/>
                </a:cubicBezTo>
                <a:cubicBezTo>
                  <a:pt x="988456" y="631127"/>
                  <a:pt x="991978" y="632476"/>
                  <a:pt x="1017917" y="623830"/>
                </a:cubicBezTo>
                <a:cubicBezTo>
                  <a:pt x="1032294" y="626705"/>
                  <a:pt x="1046904" y="628598"/>
                  <a:pt x="1061049" y="632456"/>
                </a:cubicBezTo>
                <a:cubicBezTo>
                  <a:pt x="1078594" y="637241"/>
                  <a:pt x="1112807" y="649709"/>
                  <a:pt x="1112807" y="649709"/>
                </a:cubicBezTo>
                <a:cubicBezTo>
                  <a:pt x="1135811" y="646834"/>
                  <a:pt x="1159453" y="647183"/>
                  <a:pt x="1181819" y="641083"/>
                </a:cubicBezTo>
                <a:cubicBezTo>
                  <a:pt x="1191821" y="638355"/>
                  <a:pt x="1205994" y="634057"/>
                  <a:pt x="1207698" y="623830"/>
                </a:cubicBezTo>
                <a:cubicBezTo>
                  <a:pt x="1209851" y="610913"/>
                  <a:pt x="1169276" y="561098"/>
                  <a:pt x="1164566" y="554818"/>
                </a:cubicBezTo>
                <a:cubicBezTo>
                  <a:pt x="1167441" y="543316"/>
                  <a:pt x="1168377" y="531147"/>
                  <a:pt x="1173192" y="520313"/>
                </a:cubicBezTo>
                <a:cubicBezTo>
                  <a:pt x="1190342" y="481726"/>
                  <a:pt x="1198134" y="478118"/>
                  <a:pt x="1224951" y="451301"/>
                </a:cubicBezTo>
                <a:cubicBezTo>
                  <a:pt x="1245079" y="454177"/>
                  <a:pt x="1269459" y="447226"/>
                  <a:pt x="1285336" y="459928"/>
                </a:cubicBezTo>
                <a:cubicBezTo>
                  <a:pt x="1293432" y="466405"/>
                  <a:pt x="1269788" y="475580"/>
                  <a:pt x="1268083" y="485807"/>
                </a:cubicBezTo>
                <a:cubicBezTo>
                  <a:pt x="1266588" y="494776"/>
                  <a:pt x="1270279" y="505256"/>
                  <a:pt x="1276709" y="511686"/>
                </a:cubicBezTo>
                <a:cubicBezTo>
                  <a:pt x="1280852" y="515830"/>
                  <a:pt x="1336771" y="528842"/>
                  <a:pt x="1337094" y="528939"/>
                </a:cubicBezTo>
                <a:cubicBezTo>
                  <a:pt x="1354513" y="534165"/>
                  <a:pt x="1388853" y="546192"/>
                  <a:pt x="1388853" y="546192"/>
                </a:cubicBezTo>
                <a:cubicBezTo>
                  <a:pt x="1406106" y="543317"/>
                  <a:pt x="1431341" y="552398"/>
                  <a:pt x="1440611" y="537566"/>
                </a:cubicBezTo>
                <a:cubicBezTo>
                  <a:pt x="1451387" y="520324"/>
                  <a:pt x="1435622" y="497186"/>
                  <a:pt x="1431985" y="477181"/>
                </a:cubicBezTo>
                <a:cubicBezTo>
                  <a:pt x="1429864" y="465516"/>
                  <a:pt x="1425683" y="454301"/>
                  <a:pt x="1423358" y="442675"/>
                </a:cubicBezTo>
                <a:cubicBezTo>
                  <a:pt x="1419928" y="425524"/>
                  <a:pt x="1418526" y="407990"/>
                  <a:pt x="1414732" y="390916"/>
                </a:cubicBezTo>
                <a:cubicBezTo>
                  <a:pt x="1412759" y="382040"/>
                  <a:pt x="1411785" y="372137"/>
                  <a:pt x="1406105" y="365037"/>
                </a:cubicBezTo>
                <a:cubicBezTo>
                  <a:pt x="1399628" y="356941"/>
                  <a:pt x="1388852" y="353535"/>
                  <a:pt x="1380226" y="347784"/>
                </a:cubicBezTo>
                <a:cubicBezTo>
                  <a:pt x="1374475" y="339158"/>
                  <a:pt x="1370304" y="329236"/>
                  <a:pt x="1362973" y="321905"/>
                </a:cubicBezTo>
                <a:cubicBezTo>
                  <a:pt x="1355642" y="314574"/>
                  <a:pt x="1345530" y="310678"/>
                  <a:pt x="1337094" y="304652"/>
                </a:cubicBezTo>
                <a:cubicBezTo>
                  <a:pt x="1325395" y="296295"/>
                  <a:pt x="1314090" y="287399"/>
                  <a:pt x="1302588" y="278773"/>
                </a:cubicBezTo>
                <a:lnTo>
                  <a:pt x="1268083" y="227015"/>
                </a:lnTo>
                <a:cubicBezTo>
                  <a:pt x="1263039" y="219449"/>
                  <a:pt x="1265137" y="208236"/>
                  <a:pt x="1259456" y="201135"/>
                </a:cubicBezTo>
                <a:cubicBezTo>
                  <a:pt x="1252979" y="193039"/>
                  <a:pt x="1242013" y="189909"/>
                  <a:pt x="1233577" y="183883"/>
                </a:cubicBezTo>
                <a:cubicBezTo>
                  <a:pt x="1221877" y="175526"/>
                  <a:pt x="1211931" y="164433"/>
                  <a:pt x="1199071" y="158003"/>
                </a:cubicBezTo>
                <a:cubicBezTo>
                  <a:pt x="1182805" y="149870"/>
                  <a:pt x="1164566" y="146501"/>
                  <a:pt x="1147313" y="140750"/>
                </a:cubicBezTo>
                <a:lnTo>
                  <a:pt x="1121434" y="132124"/>
                </a:lnTo>
                <a:lnTo>
                  <a:pt x="1043796" y="54486"/>
                </a:lnTo>
                <a:cubicBezTo>
                  <a:pt x="1037366" y="48056"/>
                  <a:pt x="1026543" y="48735"/>
                  <a:pt x="1017917" y="45860"/>
                </a:cubicBezTo>
                <a:cubicBezTo>
                  <a:pt x="1009290" y="37234"/>
                  <a:pt x="1002701" y="25906"/>
                  <a:pt x="992037" y="19981"/>
                </a:cubicBezTo>
                <a:cubicBezTo>
                  <a:pt x="956071" y="0"/>
                  <a:pt x="947092" y="2728"/>
                  <a:pt x="914400" y="2728"/>
                </a:cubicBezTo>
              </a:path>
            </a:pathLst>
          </a:custGeom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7920038" y="3573463"/>
            <a:ext cx="1223962" cy="50482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4" tIns="38097" rIns="76194" bIns="38097" anchor="ctr"/>
          <a:lstStyle/>
          <a:p>
            <a:pPr algn="ctr" defTabSz="760413">
              <a:defRPr/>
            </a:pPr>
            <a:r>
              <a:rPr lang="ru-RU" sz="1200" b="1">
                <a:solidFill>
                  <a:schemeClr val="tx2"/>
                </a:solidFill>
                <a:cs typeface="Arial" charset="0"/>
              </a:rPr>
              <a:t>МЕЖІ</a:t>
            </a:r>
          </a:p>
        </p:txBody>
      </p:sp>
      <p:sp>
        <p:nvSpPr>
          <p:cNvPr id="21" name="Скругленный прямоугольник 20"/>
          <p:cNvSpPr/>
          <p:nvPr/>
        </p:nvSpPr>
        <p:spPr bwMode="auto">
          <a:xfrm>
            <a:off x="7920038" y="2708275"/>
            <a:ext cx="1223962" cy="50482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4" tIns="38097" rIns="76194" bIns="38097" anchor="ctr"/>
          <a:lstStyle/>
          <a:p>
            <a:pPr algn="ctr" defTabSz="761719">
              <a:defRPr/>
            </a:pPr>
            <a:r>
              <a:rPr lang="ru-RU" sz="1200" b="1" kern="0" dirty="0">
                <a:solidFill>
                  <a:schemeClr val="tx2"/>
                </a:solidFill>
              </a:rPr>
              <a:t>ФОРМА</a:t>
            </a:r>
          </a:p>
        </p:txBody>
      </p:sp>
      <p:sp>
        <p:nvSpPr>
          <p:cNvPr id="26" name="Скругленный прямоугольник 25"/>
          <p:cNvSpPr/>
          <p:nvPr/>
        </p:nvSpPr>
        <p:spPr bwMode="auto">
          <a:xfrm>
            <a:off x="611188" y="1844675"/>
            <a:ext cx="3344862" cy="260667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6194" tIns="38097" rIns="76194" bIns="38097" anchor="ctr"/>
          <a:lstStyle/>
          <a:p>
            <a:pPr algn="ctr" defTabSz="760413">
              <a:defRPr/>
            </a:pPr>
            <a:r>
              <a:rPr lang="uk-UA" sz="2300">
                <a:solidFill>
                  <a:srgbClr val="0D0D0D"/>
                </a:solidFill>
                <a:cs typeface="Arial" charset="0"/>
              </a:rPr>
              <a:t>Океан витягнутий у меридіональному напрямку</a:t>
            </a:r>
          </a:p>
        </p:txBody>
      </p:sp>
      <p:sp>
        <p:nvSpPr>
          <p:cNvPr id="30" name="Скругленный прямоугольник 29"/>
          <p:cNvSpPr/>
          <p:nvPr/>
        </p:nvSpPr>
        <p:spPr bwMode="auto">
          <a:xfrm>
            <a:off x="7920038" y="1916113"/>
            <a:ext cx="1223962" cy="50323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4" tIns="38097" rIns="76194" bIns="38097" anchor="ctr"/>
          <a:lstStyle/>
          <a:p>
            <a:pPr algn="ctr" defTabSz="760413">
              <a:defRPr/>
            </a:pPr>
            <a:r>
              <a:rPr lang="ru-RU" sz="1200" b="1">
                <a:solidFill>
                  <a:schemeClr val="tx2"/>
                </a:solidFill>
                <a:cs typeface="Arial" charset="0"/>
              </a:rPr>
              <a:t>КОРОТКА</a:t>
            </a:r>
          </a:p>
          <a:p>
            <a:pPr algn="ctr" defTabSz="760413">
              <a:defRPr/>
            </a:pPr>
            <a:r>
              <a:rPr lang="uk-UA" sz="1200" b="1">
                <a:solidFill>
                  <a:schemeClr val="tx2"/>
                </a:solidFill>
                <a:cs typeface="Arial" charset="0"/>
              </a:rPr>
              <a:t>ДОВІДКА</a:t>
            </a:r>
            <a:endParaRPr lang="ru-RU" sz="12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 bwMode="auto">
          <a:xfrm>
            <a:off x="179388" y="981075"/>
            <a:ext cx="4211637" cy="446405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6194" tIns="38097" rIns="76194" bIns="38097" anchor="ctr"/>
          <a:lstStyle/>
          <a:p>
            <a:pPr>
              <a:defRPr/>
            </a:pPr>
            <a:r>
              <a:rPr lang="ru-RU" sz="2200">
                <a:solidFill>
                  <a:srgbClr val="0D0D0D"/>
                </a:solidFill>
                <a:cs typeface="Arial" charset="0"/>
              </a:rPr>
              <a:t>Простягається на 16000км</a:t>
            </a:r>
          </a:p>
          <a:p>
            <a:pPr>
              <a:defRPr/>
            </a:pPr>
            <a:r>
              <a:rPr lang="ru-RU" sz="2200">
                <a:solidFill>
                  <a:srgbClr val="0D0D0D"/>
                </a:solidFill>
                <a:cs typeface="Arial" charset="0"/>
              </a:rPr>
              <a:t>Мінімальна ширина - 3000м</a:t>
            </a:r>
          </a:p>
          <a:p>
            <a:pPr>
              <a:defRPr/>
            </a:pPr>
            <a:r>
              <a:rPr lang="ru-RU" sz="2200">
                <a:solidFill>
                  <a:srgbClr val="0D0D0D"/>
                </a:solidFill>
                <a:cs typeface="Arial" charset="0"/>
              </a:rPr>
              <a:t>Максимальна - до 5000м</a:t>
            </a:r>
          </a:p>
          <a:p>
            <a:pPr>
              <a:defRPr/>
            </a:pPr>
            <a:r>
              <a:rPr lang="ru-RU" sz="2200" b="1" u="sng">
                <a:solidFill>
                  <a:srgbClr val="0D0D0D"/>
                </a:solidFill>
                <a:cs typeface="Arial" charset="0"/>
              </a:rPr>
              <a:t>Площа </a:t>
            </a:r>
            <a:r>
              <a:rPr lang="ru-RU" sz="2200">
                <a:solidFill>
                  <a:srgbClr val="0D0D0D"/>
                </a:solidFill>
                <a:cs typeface="Arial" charset="0"/>
              </a:rPr>
              <a:t>– ? ? ?</a:t>
            </a:r>
          </a:p>
          <a:p>
            <a:pPr>
              <a:defRPr/>
            </a:pPr>
            <a:r>
              <a:rPr lang="ru-RU" sz="2200">
                <a:solidFill>
                  <a:srgbClr val="0D0D0D"/>
                </a:solidFill>
                <a:cs typeface="Arial" charset="0"/>
              </a:rPr>
              <a:t>Середня глибина - 3000 м</a:t>
            </a:r>
          </a:p>
          <a:p>
            <a:pPr>
              <a:defRPr/>
            </a:pPr>
            <a:r>
              <a:rPr lang="ru-RU" sz="2200" b="1" u="sng">
                <a:solidFill>
                  <a:srgbClr val="0D0D0D"/>
                </a:solidFill>
                <a:cs typeface="Arial" charset="0"/>
              </a:rPr>
              <a:t>Максимальна глибина</a:t>
            </a:r>
            <a:r>
              <a:rPr lang="ru-RU" sz="2200">
                <a:solidFill>
                  <a:srgbClr val="0D0D0D"/>
                </a:solidFill>
                <a:cs typeface="Arial" charset="0"/>
              </a:rPr>
              <a:t> -  _______ м (жолоб _______)</a:t>
            </a:r>
          </a:p>
          <a:p>
            <a:pPr algn="ctr">
              <a:defRPr/>
            </a:pPr>
            <a:endParaRPr lang="ru-RU" sz="230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2" name="Скругленный прямоугольник 18">
            <a:hlinkClick r:id="rId6" action="ppaction://hlinkfile"/>
          </p:cNvPr>
          <p:cNvSpPr/>
          <p:nvPr/>
        </p:nvSpPr>
        <p:spPr bwMode="auto">
          <a:xfrm>
            <a:off x="7920038" y="4437063"/>
            <a:ext cx="1223962" cy="50482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4" tIns="38097" rIns="76194" bIns="38097" anchor="ctr"/>
          <a:lstStyle/>
          <a:p>
            <a:pPr algn="ctr" defTabSz="760413">
              <a:defRPr/>
            </a:pPr>
            <a:r>
              <a:rPr lang="ru-RU" sz="1200" b="1">
                <a:solidFill>
                  <a:schemeClr val="tx2"/>
                </a:solidFill>
                <a:cs typeface="Arial" charset="0"/>
              </a:rPr>
              <a:t>Географічні</a:t>
            </a:r>
          </a:p>
          <a:p>
            <a:pPr algn="ctr" defTabSz="760413">
              <a:defRPr/>
            </a:pPr>
            <a:r>
              <a:rPr lang="uk-UA" sz="1200" b="1">
                <a:solidFill>
                  <a:schemeClr val="tx2"/>
                </a:solidFill>
                <a:cs typeface="Arial" charset="0"/>
              </a:rPr>
              <a:t>об єкти</a:t>
            </a:r>
            <a:endParaRPr lang="ru-RU" sz="12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4" name="Скругленный прямоугольник 18"/>
          <p:cNvSpPr/>
          <p:nvPr/>
        </p:nvSpPr>
        <p:spPr bwMode="auto">
          <a:xfrm>
            <a:off x="7920038" y="4437063"/>
            <a:ext cx="1223962" cy="50482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4" tIns="38097" rIns="76194" bIns="38097" anchor="ctr"/>
          <a:lstStyle/>
          <a:p>
            <a:pPr algn="ctr" defTabSz="760413">
              <a:defRPr/>
            </a:pPr>
            <a:r>
              <a:rPr lang="ru-RU" sz="1200" b="1">
                <a:solidFill>
                  <a:schemeClr val="tx2"/>
                </a:solidFill>
                <a:cs typeface="Arial" charset="0"/>
              </a:rPr>
              <a:t>Географічні</a:t>
            </a:r>
          </a:p>
          <a:p>
            <a:pPr algn="ctr" defTabSz="760413">
              <a:defRPr/>
            </a:pPr>
            <a:r>
              <a:rPr lang="uk-UA" sz="1200" b="1">
                <a:solidFill>
                  <a:schemeClr val="tx2"/>
                </a:solidFill>
                <a:cs typeface="Arial" charset="0"/>
              </a:rPr>
              <a:t>об єкти</a:t>
            </a:r>
            <a:endParaRPr lang="ru-RU" sz="1200" b="1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20512" name="Text Box 32"/>
          <p:cNvSpPr txBox="1">
            <a:spLocks noChangeArrowheads="1"/>
          </p:cNvSpPr>
          <p:nvPr/>
        </p:nvSpPr>
        <p:spPr bwMode="auto">
          <a:xfrm>
            <a:off x="250825" y="1412875"/>
            <a:ext cx="3960813" cy="3735388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/>
              <a:t>БЕРЕГОВА  ЛІНІЯ</a:t>
            </a:r>
          </a:p>
          <a:p>
            <a:pPr>
              <a:spcBef>
                <a:spcPct val="50000"/>
              </a:spcBef>
            </a:pPr>
            <a:r>
              <a:rPr lang="uk-UA" sz="2800"/>
              <a:t>Моря – ………………</a:t>
            </a:r>
          </a:p>
          <a:p>
            <a:pPr>
              <a:spcBef>
                <a:spcPct val="50000"/>
              </a:spcBef>
            </a:pPr>
            <a:r>
              <a:rPr lang="uk-UA" sz="2800"/>
              <a:t>Затоки – ……………</a:t>
            </a:r>
          </a:p>
          <a:p>
            <a:pPr>
              <a:spcBef>
                <a:spcPct val="50000"/>
              </a:spcBef>
            </a:pPr>
            <a:r>
              <a:rPr lang="uk-UA" sz="2800"/>
              <a:t>Протоки –……………</a:t>
            </a:r>
          </a:p>
          <a:p>
            <a:pPr>
              <a:spcBef>
                <a:spcPct val="50000"/>
              </a:spcBef>
            </a:pPr>
            <a:r>
              <a:rPr lang="uk-UA" sz="2800"/>
              <a:t>Острови – ……………</a:t>
            </a:r>
          </a:p>
          <a:p>
            <a:pPr>
              <a:spcBef>
                <a:spcPct val="50000"/>
              </a:spcBef>
            </a:pPr>
            <a:r>
              <a:rPr lang="uk-UA" sz="2800"/>
              <a:t>Півострови – ………</a:t>
            </a:r>
            <a:endParaRPr lang="ru-RU" sz="2800"/>
          </a:p>
        </p:txBody>
      </p:sp>
      <p:sp>
        <p:nvSpPr>
          <p:cNvPr id="21533" name="WordArt 29"/>
          <p:cNvSpPr>
            <a:spLocks noChangeArrowheads="1" noChangeShapeType="1" noTextEdit="1"/>
          </p:cNvSpPr>
          <p:nvPr/>
        </p:nvSpPr>
        <p:spPr bwMode="auto">
          <a:xfrm>
            <a:off x="6372225" y="0"/>
            <a:ext cx="2627313" cy="476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Маханько О.А.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31" grpId="0" animBg="1"/>
      <p:bldP spid="20512" grpId="0" animBg="1"/>
      <p:bldP spid="205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WordArt 8"/>
          <p:cNvSpPr>
            <a:spLocks noChangeArrowheads="1" noChangeShapeType="1" noTextEdit="1"/>
          </p:cNvSpPr>
          <p:nvPr/>
        </p:nvSpPr>
        <p:spPr bwMode="auto">
          <a:xfrm>
            <a:off x="755650" y="404813"/>
            <a:ext cx="5832475" cy="382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  подорож  разом</a:t>
            </a:r>
          </a:p>
        </p:txBody>
      </p:sp>
      <p:pic>
        <p:nvPicPr>
          <p:cNvPr id="39945" name="Picture 9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78275"/>
            <a:ext cx="392430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6" name="Picture 2" descr="C:\Users\Люда\Documents\Ире\yok_146962250m.jpg"/>
          <p:cNvPicPr>
            <a:picLocks noChangeAspect="1" noChangeArrowheads="1"/>
          </p:cNvPicPr>
          <p:nvPr/>
        </p:nvPicPr>
        <p:blipFill>
          <a:blip r:embed="rId4"/>
          <a:srcRect b="6526"/>
          <a:stretch>
            <a:fillRect/>
          </a:stretch>
        </p:blipFill>
        <p:spPr bwMode="auto">
          <a:xfrm>
            <a:off x="3492500" y="3573463"/>
            <a:ext cx="3011488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Скругленный прямоугольник 18">
            <a:hlinkClick r:id="rId5" action="ppaction://hlinkpres?slideindex=1&amp;slidetitle="/>
          </p:cNvPr>
          <p:cNvSpPr/>
          <p:nvPr/>
        </p:nvSpPr>
        <p:spPr bwMode="auto">
          <a:xfrm>
            <a:off x="7667625" y="3068638"/>
            <a:ext cx="1476375" cy="50482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4" tIns="38097" rIns="76194" bIns="38097" anchor="ctr"/>
          <a:lstStyle/>
          <a:p>
            <a:pPr algn="ctr" defTabSz="760413">
              <a:defRPr/>
            </a:pPr>
            <a:r>
              <a:rPr lang="ru-RU" sz="1200" b="1">
                <a:solidFill>
                  <a:schemeClr val="tx2"/>
                </a:solidFill>
                <a:cs typeface="Arial" charset="0"/>
              </a:rPr>
              <a:t>Відеопитання</a:t>
            </a:r>
          </a:p>
        </p:txBody>
      </p:sp>
      <p:pic>
        <p:nvPicPr>
          <p:cNvPr id="23557" name="Picture 12" descr="mediapreview?Key=%D0%92%D0%B8%D0%BA%D0%B8%D0%BD%D0%B3%D0%B8%20(%D0%BB%D0%B0%D0%B4%D1%8C%D1%8F)&amp;Width=654&amp;Height=65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836613"/>
            <a:ext cx="4249738" cy="287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29" name="Picture 3" descr="C:\Users\Люда\Documents\Ире\c1dd0d6c2e9d9726a3f5a0d176914da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95738" y="836613"/>
            <a:ext cx="2546350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14" descr="73c387ea71a88c7f7cb5c0a418a6e5c9_i-127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3621088"/>
            <a:ext cx="7885113" cy="32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2" name="Picture 9" descr="http://s2.rimg.info/87e0156a94705012f409a083618740bb.gif">
            <a:hlinkClick r:id="rId9"/>
          </p:cNvPr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16688" y="3429000"/>
            <a:ext cx="1439862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64" name="WordArt 36"/>
          <p:cNvSpPr>
            <a:spLocks noChangeArrowheads="1" noChangeShapeType="1" noTextEdit="1"/>
          </p:cNvSpPr>
          <p:nvPr/>
        </p:nvSpPr>
        <p:spPr bwMode="auto">
          <a:xfrm rot="-2613094">
            <a:off x="4211638" y="4797425"/>
            <a:ext cx="18986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chemeClr val="hlink"/>
                </a:solidFill>
                <a:latin typeface="Times New Roman"/>
                <a:cs typeface="Times New Roman"/>
              </a:rPr>
              <a:t>Канарська  течія</a:t>
            </a:r>
          </a:p>
        </p:txBody>
      </p:sp>
      <p:sp>
        <p:nvSpPr>
          <p:cNvPr id="22570" name="Line 42"/>
          <p:cNvSpPr>
            <a:spLocks noChangeShapeType="1"/>
          </p:cNvSpPr>
          <p:nvPr/>
        </p:nvSpPr>
        <p:spPr bwMode="auto">
          <a:xfrm flipH="1">
            <a:off x="3995738" y="6021388"/>
            <a:ext cx="720725" cy="144462"/>
          </a:xfrm>
          <a:prstGeom prst="line">
            <a:avLst/>
          </a:prstGeom>
          <a:noFill/>
          <a:ln w="73025">
            <a:solidFill>
              <a:schemeClr val="hlink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571" name="Line 43"/>
          <p:cNvSpPr>
            <a:spLocks noChangeShapeType="1"/>
          </p:cNvSpPr>
          <p:nvPr/>
        </p:nvSpPr>
        <p:spPr bwMode="auto">
          <a:xfrm flipH="1">
            <a:off x="2051050" y="6237288"/>
            <a:ext cx="792163" cy="71437"/>
          </a:xfrm>
          <a:prstGeom prst="line">
            <a:avLst/>
          </a:prstGeom>
          <a:noFill/>
          <a:ln w="73025">
            <a:solidFill>
              <a:schemeClr val="hlink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572" name="Line 44"/>
          <p:cNvSpPr>
            <a:spLocks noChangeShapeType="1"/>
          </p:cNvSpPr>
          <p:nvPr/>
        </p:nvSpPr>
        <p:spPr bwMode="auto">
          <a:xfrm flipH="1">
            <a:off x="3059113" y="6092825"/>
            <a:ext cx="792162" cy="71438"/>
          </a:xfrm>
          <a:prstGeom prst="line">
            <a:avLst/>
          </a:prstGeom>
          <a:noFill/>
          <a:ln w="73025">
            <a:solidFill>
              <a:schemeClr val="hlink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574" name="Line 46"/>
          <p:cNvSpPr>
            <a:spLocks noChangeShapeType="1"/>
          </p:cNvSpPr>
          <p:nvPr/>
        </p:nvSpPr>
        <p:spPr bwMode="auto">
          <a:xfrm flipH="1">
            <a:off x="4859338" y="5300663"/>
            <a:ext cx="503237" cy="576262"/>
          </a:xfrm>
          <a:prstGeom prst="line">
            <a:avLst/>
          </a:prstGeom>
          <a:noFill/>
          <a:ln w="73025">
            <a:solidFill>
              <a:schemeClr val="hlink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575" name="Line 47"/>
          <p:cNvSpPr>
            <a:spLocks noChangeShapeType="1"/>
          </p:cNvSpPr>
          <p:nvPr/>
        </p:nvSpPr>
        <p:spPr bwMode="auto">
          <a:xfrm flipH="1">
            <a:off x="5651500" y="4724400"/>
            <a:ext cx="503238" cy="431800"/>
          </a:xfrm>
          <a:prstGeom prst="line">
            <a:avLst/>
          </a:prstGeom>
          <a:noFill/>
          <a:ln w="73025">
            <a:solidFill>
              <a:schemeClr val="hlink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577" name="WordArt 49"/>
          <p:cNvSpPr>
            <a:spLocks noChangeArrowheads="1" noChangeShapeType="1" noTextEdit="1"/>
          </p:cNvSpPr>
          <p:nvPr/>
        </p:nvSpPr>
        <p:spPr bwMode="auto">
          <a:xfrm>
            <a:off x="468313" y="4221163"/>
            <a:ext cx="2974975" cy="720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6602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які течії в океані</a:t>
            </a:r>
          </a:p>
        </p:txBody>
      </p:sp>
      <p:sp>
        <p:nvSpPr>
          <p:cNvPr id="22580" name="AutoShape 52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3779838" y="4005263"/>
            <a:ext cx="1008062" cy="1008062"/>
          </a:xfrm>
          <a:prstGeom prst="actionButtonHelp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23570" name="WordArt 18"/>
          <p:cNvSpPr>
            <a:spLocks noChangeArrowheads="1" noChangeShapeType="1" noTextEdit="1"/>
          </p:cNvSpPr>
          <p:nvPr/>
        </p:nvSpPr>
        <p:spPr bwMode="auto">
          <a:xfrm>
            <a:off x="6372225" y="0"/>
            <a:ext cx="2627313" cy="476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Маханько О.А.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2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2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46 0.07547 C -0.09028 0.08311 -0.09618 0.09075 -0.10174 0.09584 C -0.10486 0.09838 -0.11667 0.09954 -0.11719 0.09954 C -0.12326 0.10093 -0.12917 0.1044 -0.13524 0.10695 C -0.1441 0.11088 -0.15104 0.1213 -0.16007 0.12547 C -0.16094 0.12732 -0.16163 0.12987 -0.16285 0.13102 C -0.16927 0.13635 -0.18056 0.13866 -0.18785 0.14399 C -0.19219 0.14723 -0.19635 0.15139 -0.20052 0.1551 C -0.20191 0.15625 -0.20451 0.1588 -0.20451 0.15903 C -0.20747 0.16482 -0.21389 0.17338 -0.2184 0.17732 C -0.22257 0.18565 -0.22743 0.19213 -0.23368 0.19769 C -0.23837 0.20695 -0.24635 0.21181 -0.25313 0.21806 C -0.2559 0.22061 -0.25868 0.22292 -0.26163 0.22547 C -0.26285 0.22662 -0.26563 0.22917 -0.26563 0.2294 C -0.26875 0.23565 -0.27188 0.23982 -0.27674 0.24399 C -0.28038 0.25139 -0.28438 0.2588 -0.28785 0.26621 C -0.28976 0.26991 -0.29618 0.27362 -0.29618 0.27385 C -0.30017 0.28149 -0.30608 0.28519 -0.31146 0.29028 C -0.31806 0.2963 -0.32483 0.30787 -0.33229 0.31436 C -0.33576 0.3213 -0.34167 0.32477 -0.34757 0.32732 C -0.35087 0.32709 -0.36632 0.32639 -0.37257 0.32362 C -0.38976 0.31598 -0.3651 0.32338 -0.38507 0.31806 C -0.39462 0.31459 -0.42135 0.3051 -0.42951 0.30325 C -0.43108 0.30371 -0.43212 0.30602 -0.43368 0.30695 C -0.43368 0.30718 -0.4441 0.31158 -0.44618 0.3125 C -0.45174 0.31505 -0.45712 0.32292 -0.46285 0.32547 C -0.47552 0.33102 -0.4901 0.33218 -0.50313 0.33473 C -0.5191 0.3419 -0.5401 0.34121 -0.5559 0.34213 C -0.56701 0.34468 -0.58924 0.34769 -0.58924 0.34792 C -0.59653 0.34931 -0.67031 0.34075 -0.67292 0.34213 C -0.68507 0.33658 -0.67656 0.31181 -0.66233 0.31482 " pathEditMode="relative" rAng="0" ptsTypes="fffffffffffffffffffffffffffffaf">
                                      <p:cBhvr>
                                        <p:cTn id="18" dur="20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13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2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2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2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22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22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1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1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64" grpId="0" animBg="1"/>
      <p:bldP spid="22570" grpId="0" animBg="1"/>
      <p:bldP spid="22571" grpId="0" animBg="1"/>
      <p:bldP spid="22572" grpId="0" animBg="1"/>
      <p:bldP spid="22574" grpId="0" animBg="1"/>
      <p:bldP spid="22575" grpId="0" animBg="1"/>
      <p:bldP spid="22577" grpId="0" animBg="1"/>
      <p:bldP spid="2258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AutoShape 10"/>
          <p:cNvSpPr>
            <a:spLocks noChangeArrowheads="1"/>
          </p:cNvSpPr>
          <p:nvPr/>
        </p:nvSpPr>
        <p:spPr bwMode="auto">
          <a:xfrm>
            <a:off x="7667625" y="4221163"/>
            <a:ext cx="1476375" cy="5048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pic>
        <p:nvPicPr>
          <p:cNvPr id="39940" name="Picture 3" descr="C:\Users\Люда\Documents\Ире\5205086786299944.gif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 l="25262"/>
          <a:stretch>
            <a:fillRect/>
          </a:stretch>
        </p:blipFill>
        <p:spPr bwMode="auto">
          <a:xfrm>
            <a:off x="0" y="3716338"/>
            <a:ext cx="2538413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WordArt 8"/>
          <p:cNvSpPr>
            <a:spLocks noChangeArrowheads="1" noChangeShapeType="1" noTextEdit="1"/>
          </p:cNvSpPr>
          <p:nvPr/>
        </p:nvSpPr>
        <p:spPr bwMode="auto">
          <a:xfrm>
            <a:off x="1619250" y="188913"/>
            <a:ext cx="5832475" cy="382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  подорож  разом</a:t>
            </a:r>
          </a:p>
        </p:txBody>
      </p:sp>
      <p:pic>
        <p:nvPicPr>
          <p:cNvPr id="39946" name="Picture 2" descr="C:\Users\Люда\Documents\Ире\yok_146962250m.jpg"/>
          <p:cNvPicPr>
            <a:picLocks noChangeAspect="1" noChangeArrowheads="1"/>
          </p:cNvPicPr>
          <p:nvPr/>
        </p:nvPicPr>
        <p:blipFill>
          <a:blip r:embed="rId4"/>
          <a:srcRect b="6526"/>
          <a:stretch>
            <a:fillRect/>
          </a:stretch>
        </p:blipFill>
        <p:spPr bwMode="auto">
          <a:xfrm>
            <a:off x="2555875" y="3573463"/>
            <a:ext cx="3011488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7" name="Picture 5" descr="C:\Users\Люда\Documents\Ире\unlu-yazarlarin-ilham-perileri_826_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3573463"/>
            <a:ext cx="2646363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AutoShape 10"/>
          <p:cNvSpPr>
            <a:spLocks noChangeArrowheads="1"/>
          </p:cNvSpPr>
          <p:nvPr/>
        </p:nvSpPr>
        <p:spPr bwMode="auto">
          <a:xfrm>
            <a:off x="7667625" y="3716338"/>
            <a:ext cx="1476375" cy="5048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24583" name="Text Box 11">
            <a:hlinkClick r:id="rId6" action="ppaction://hlinkfile"/>
          </p:cNvPr>
          <p:cNvSpPr txBox="1">
            <a:spLocks noChangeArrowheads="1"/>
          </p:cNvSpPr>
          <p:nvPr/>
        </p:nvSpPr>
        <p:spPr bwMode="auto">
          <a:xfrm>
            <a:off x="7812088" y="3789363"/>
            <a:ext cx="13319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chemeClr val="tx2"/>
                </a:solidFill>
              </a:rPr>
              <a:t>Розминка</a:t>
            </a:r>
          </a:p>
        </p:txBody>
      </p:sp>
      <p:pic>
        <p:nvPicPr>
          <p:cNvPr id="24584" name="Picture 10" descr="mediapreview?Key=%D0%92%D0%B8%D0%BA%D0%B8%D0%BD%D0%B3%D0%B8%20(%D0%BB%D0%B0%D0%B4%D1%8C%D1%8F)&amp;Width=654&amp;Height=65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765175"/>
            <a:ext cx="4249738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3" descr="C:\Users\Люда\Documents\Ире\c1dd0d6c2e9d9726a3f5a0d176914da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95738" y="836613"/>
            <a:ext cx="2546350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Picture 9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19700" y="692150"/>
            <a:ext cx="392430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Скругленный прямоугольник 18">
            <a:hlinkClick r:id="rId11" action="ppaction://hlinkpres?slideindex=1&amp;slidetitle="/>
          </p:cNvPr>
          <p:cNvSpPr/>
          <p:nvPr/>
        </p:nvSpPr>
        <p:spPr bwMode="auto">
          <a:xfrm>
            <a:off x="250825" y="6092825"/>
            <a:ext cx="1476375" cy="50482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4" tIns="38097" rIns="76194" bIns="38097" anchor="ctr"/>
          <a:lstStyle/>
          <a:p>
            <a:pPr algn="ctr" defTabSz="760413">
              <a:defRPr/>
            </a:pPr>
            <a:r>
              <a:rPr lang="ru-RU" sz="1200" b="1">
                <a:solidFill>
                  <a:schemeClr val="tx2"/>
                </a:solidFill>
                <a:cs typeface="Arial" charset="0"/>
              </a:rPr>
              <a:t>Відеопитання</a:t>
            </a:r>
          </a:p>
        </p:txBody>
      </p:sp>
      <p:pic>
        <p:nvPicPr>
          <p:cNvPr id="8194" name="Picture 2" descr="Карта Атлантического океана"/>
          <p:cNvPicPr>
            <a:picLocks noChangeAspect="1" noChangeArrowheads="1"/>
          </p:cNvPicPr>
          <p:nvPr/>
        </p:nvPicPr>
        <p:blipFill>
          <a:blip r:embed="rId12"/>
          <a:stretch>
            <a:fillRect/>
          </a:stretch>
        </p:blipFill>
        <p:spPr bwMode="auto">
          <a:xfrm>
            <a:off x="-468313" y="-342900"/>
            <a:ext cx="5580063" cy="720090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</p:pic>
      <p:sp>
        <p:nvSpPr>
          <p:cNvPr id="42007" name="WordArt 23"/>
          <p:cNvSpPr>
            <a:spLocks noChangeArrowheads="1" noChangeShapeType="1" noTextEdit="1"/>
          </p:cNvSpPr>
          <p:nvPr/>
        </p:nvSpPr>
        <p:spPr bwMode="auto">
          <a:xfrm>
            <a:off x="5364163" y="5013325"/>
            <a:ext cx="3779837" cy="1076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Наймолодший 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океан!!!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Будова дна?</a:t>
            </a:r>
          </a:p>
        </p:txBody>
      </p:sp>
      <p:pic>
        <p:nvPicPr>
          <p:cNvPr id="42008" name="Picture 4" descr="4anipt1a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627313" y="3357563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91" name="Text Box 11">
            <a:hlinkClick r:id="rId9" action="ppaction://hlinkfile"/>
          </p:cNvPr>
          <p:cNvSpPr txBox="1">
            <a:spLocks noChangeArrowheads="1"/>
          </p:cNvSpPr>
          <p:nvPr/>
        </p:nvSpPr>
        <p:spPr bwMode="auto">
          <a:xfrm>
            <a:off x="7812088" y="4221163"/>
            <a:ext cx="133191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chemeClr val="tx2"/>
                </a:solidFill>
              </a:rPr>
              <a:t>КАРТА ОКЕАНІВ</a:t>
            </a:r>
          </a:p>
        </p:txBody>
      </p:sp>
      <p:sp>
        <p:nvSpPr>
          <p:cNvPr id="42013" name="WordArt 29"/>
          <p:cNvSpPr>
            <a:spLocks noChangeArrowheads="1" noChangeShapeType="1" noTextEdit="1"/>
          </p:cNvSpPr>
          <p:nvPr/>
        </p:nvSpPr>
        <p:spPr bwMode="auto">
          <a:xfrm>
            <a:off x="5003800" y="4292600"/>
            <a:ext cx="3816350" cy="2305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Властивості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вод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Атлантики: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- найдивовижніше море!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- "прісні вікна"!!!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- найбільші припливи!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42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42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0" presetClass="entr" presetSubtype="0" decel="10000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1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420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1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07" grpId="0" animBg="1"/>
      <p:bldP spid="42007" grpId="1" animBg="1"/>
      <p:bldP spid="42013" grpId="0" animBg="1"/>
      <p:bldP spid="4201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Дельфин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3889375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 Box 5"/>
          <p:cNvSpPr txBox="1">
            <a:spLocks noChangeArrowheads="1"/>
          </p:cNvSpPr>
          <p:nvPr/>
        </p:nvSpPr>
        <p:spPr bwMode="auto">
          <a:xfrm>
            <a:off x="592138" y="2439988"/>
            <a:ext cx="1303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Дельфіни</a:t>
            </a:r>
          </a:p>
        </p:txBody>
      </p:sp>
      <p:pic>
        <p:nvPicPr>
          <p:cNvPr id="46086" name="Picture 6" descr="Рыба-моло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3357563"/>
            <a:ext cx="4391025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7" descr="Рыба-ша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638" y="1125538"/>
            <a:ext cx="4449762" cy="35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 Box 9"/>
          <p:cNvSpPr txBox="1">
            <a:spLocks noChangeArrowheads="1"/>
          </p:cNvSpPr>
          <p:nvPr/>
        </p:nvSpPr>
        <p:spPr bwMode="auto">
          <a:xfrm>
            <a:off x="1763713" y="3500438"/>
            <a:ext cx="1944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Риба-молот</a:t>
            </a:r>
          </a:p>
        </p:txBody>
      </p:sp>
      <p:sp>
        <p:nvSpPr>
          <p:cNvPr id="25606" name="Text Box 10"/>
          <p:cNvSpPr txBox="1">
            <a:spLocks noChangeArrowheads="1"/>
          </p:cNvSpPr>
          <p:nvPr/>
        </p:nvSpPr>
        <p:spPr bwMode="auto">
          <a:xfrm>
            <a:off x="4786313" y="1428750"/>
            <a:ext cx="1228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Calibri" pitchFamily="34" charset="0"/>
              </a:rPr>
              <a:t>Риба-шар</a:t>
            </a:r>
          </a:p>
        </p:txBody>
      </p:sp>
      <p:sp>
        <p:nvSpPr>
          <p:cNvPr id="25607" name="WordArt 8"/>
          <p:cNvSpPr>
            <a:spLocks noChangeArrowheads="1" noChangeShapeType="1" noTextEdit="1"/>
          </p:cNvSpPr>
          <p:nvPr/>
        </p:nvSpPr>
        <p:spPr bwMode="auto">
          <a:xfrm>
            <a:off x="4284663" y="260350"/>
            <a:ext cx="4319587" cy="715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ПРИРОДНІ  РЕСУРСИ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АТЛАНТИЧНОГО  ОКЕАНУ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876</TotalTime>
  <Words>691</Words>
  <Application>Microsoft Office PowerPoint</Application>
  <PresentationFormat>Экран (4:3)</PresentationFormat>
  <Paragraphs>188</Paragraphs>
  <Slides>29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3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Calibri</vt:lpstr>
      <vt:lpstr>Tahoma</vt:lpstr>
      <vt:lpstr>Тема Office</vt:lpstr>
      <vt:lpstr>Тема Office</vt:lpstr>
      <vt:lpstr>Тема Office</vt:lpstr>
      <vt:lpstr>Слайд 1</vt:lpstr>
      <vt:lpstr>Слайд 2</vt:lpstr>
      <vt:lpstr>Слайд 3</vt:lpstr>
      <vt:lpstr>Слайд 4</vt:lpstr>
      <vt:lpstr>Слайд 5</vt:lpstr>
      <vt:lpstr>Географічне положення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Завдання для наполегливих знавців географії:</vt:lpstr>
      <vt:lpstr>ЕКСПРЕС-ТЕСТ</vt:lpstr>
      <vt:lpstr>ЕКСПРЕС-ТЕСТ</vt:lpstr>
      <vt:lpstr>ЕКСПРЕС-ТЕСТ</vt:lpstr>
      <vt:lpstr>ЕКСПРЕС-ТЕСТ</vt:lpstr>
      <vt:lpstr>ЕКСПРЕС-ТЕСТ</vt:lpstr>
      <vt:lpstr>ЕКСПРЕС-ТЕСТ</vt:lpstr>
      <vt:lpstr>ЕКСПРЕС-ТЕСТ</vt:lpstr>
      <vt:lpstr>ЕКСПРЕС-ТЕСТ</vt:lpstr>
      <vt:lpstr>ФІШБОУН</vt:lpstr>
      <vt:lpstr>Завдання для наполегливих знавців географії:</vt:lpstr>
      <vt:lpstr>Слайд 28</vt:lpstr>
      <vt:lpstr>Слайд 29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User</cp:lastModifiedBy>
  <cp:revision>65</cp:revision>
  <dcterms:created xsi:type="dcterms:W3CDTF">2010-10-30T09:37:40Z</dcterms:created>
  <dcterms:modified xsi:type="dcterms:W3CDTF">2018-04-07T14:00:52Z</dcterms:modified>
</cp:coreProperties>
</file>