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227" autoAdjust="0"/>
  </p:normalViewPr>
  <p:slideViewPr>
    <p:cSldViewPr>
      <p:cViewPr>
        <p:scale>
          <a:sx n="50" d="100"/>
          <a:sy n="50" d="100"/>
        </p:scale>
        <p:origin x="-1956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4;&#1083;&#1077;&#1075;\Desktop\&#1053;&#1086;&#1074;&#1080;&#1081;%20&#1040;&#1088;&#1082;&#1091;&#1096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Аркуш1!$C$5</c:f>
              <c:strCache>
                <c:ptCount val="1"/>
                <c:pt idx="0">
                  <c:v>Сільське населення</c:v>
                </c:pt>
              </c:strCache>
            </c:strRef>
          </c:tx>
          <c:invertIfNegative val="0"/>
          <c:cat>
            <c:numRef>
              <c:f>Аркуш1!$B$6:$B$11</c:f>
              <c:numCache>
                <c:formatCode>General</c:formatCode>
                <c:ptCount val="6"/>
                <c:pt idx="0">
                  <c:v>1926</c:v>
                </c:pt>
                <c:pt idx="1">
                  <c:v>1939</c:v>
                </c:pt>
                <c:pt idx="2">
                  <c:v>1959</c:v>
                </c:pt>
                <c:pt idx="3">
                  <c:v>1979</c:v>
                </c:pt>
                <c:pt idx="4">
                  <c:v>2001</c:v>
                </c:pt>
                <c:pt idx="5">
                  <c:v>2014</c:v>
                </c:pt>
              </c:numCache>
            </c:numRef>
          </c:cat>
          <c:val>
            <c:numRef>
              <c:f>Аркуш1!$C$6:$C$11</c:f>
              <c:numCache>
                <c:formatCode>General</c:formatCode>
                <c:ptCount val="6"/>
                <c:pt idx="0">
                  <c:v>81.5</c:v>
                </c:pt>
                <c:pt idx="1">
                  <c:v>63.8</c:v>
                </c:pt>
                <c:pt idx="2">
                  <c:v>54.3</c:v>
                </c:pt>
                <c:pt idx="3">
                  <c:v>39.200000000000003</c:v>
                </c:pt>
                <c:pt idx="4">
                  <c:v>32.799999999999997</c:v>
                </c:pt>
                <c:pt idx="5">
                  <c:v>31.3</c:v>
                </c:pt>
              </c:numCache>
            </c:numRef>
          </c:val>
        </c:ser>
        <c:ser>
          <c:idx val="1"/>
          <c:order val="1"/>
          <c:tx>
            <c:strRef>
              <c:f>Аркуш1!$D$5</c:f>
              <c:strCache>
                <c:ptCount val="1"/>
                <c:pt idx="0">
                  <c:v>Міське населення</c:v>
                </c:pt>
              </c:strCache>
            </c:strRef>
          </c:tx>
          <c:invertIfNegative val="0"/>
          <c:cat>
            <c:numRef>
              <c:f>Аркуш1!$B$6:$B$11</c:f>
              <c:numCache>
                <c:formatCode>General</c:formatCode>
                <c:ptCount val="6"/>
                <c:pt idx="0">
                  <c:v>1926</c:v>
                </c:pt>
                <c:pt idx="1">
                  <c:v>1939</c:v>
                </c:pt>
                <c:pt idx="2">
                  <c:v>1959</c:v>
                </c:pt>
                <c:pt idx="3">
                  <c:v>1979</c:v>
                </c:pt>
                <c:pt idx="4">
                  <c:v>2001</c:v>
                </c:pt>
                <c:pt idx="5">
                  <c:v>2014</c:v>
                </c:pt>
              </c:numCache>
            </c:numRef>
          </c:cat>
          <c:val>
            <c:numRef>
              <c:f>Аркуш1!$D$6:$D$11</c:f>
              <c:numCache>
                <c:formatCode>General</c:formatCode>
                <c:ptCount val="6"/>
                <c:pt idx="0">
                  <c:v>18.5</c:v>
                </c:pt>
                <c:pt idx="1">
                  <c:v>36.200000000000003</c:v>
                </c:pt>
                <c:pt idx="2">
                  <c:v>45.7</c:v>
                </c:pt>
                <c:pt idx="3">
                  <c:v>60.8</c:v>
                </c:pt>
                <c:pt idx="4">
                  <c:v>67.2</c:v>
                </c:pt>
                <c:pt idx="5">
                  <c:v>68.7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0892672"/>
        <c:axId val="100894976"/>
        <c:axId val="0"/>
      </c:bar3DChart>
      <c:catAx>
        <c:axId val="100892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0894976"/>
        <c:crosses val="autoZero"/>
        <c:auto val="1"/>
        <c:lblAlgn val="ctr"/>
        <c:lblOffset val="100"/>
        <c:noMultiLvlLbl val="0"/>
      </c:catAx>
      <c:valAx>
        <c:axId val="100894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00892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982515831574274"/>
          <c:y val="0.4517425931168938"/>
          <c:w val="0.19959268414620598"/>
          <c:h val="0.17616546190208257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72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11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00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796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3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30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35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21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387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09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27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22.04.2018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22.04.2018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99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728192"/>
          </a:xfrm>
        </p:spPr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Урбанізація. </a:t>
            </a:r>
            <a:b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Міські агломерації. </a:t>
            </a:r>
            <a:endParaRPr lang="uk-UA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9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931224" cy="562074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Типи міських агломерацій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9" t="73922" r="57469" b="18212"/>
          <a:stretch/>
        </p:blipFill>
        <p:spPr bwMode="auto">
          <a:xfrm>
            <a:off x="827584" y="1196752"/>
            <a:ext cx="1584176" cy="1314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7740" y="2780928"/>
            <a:ext cx="28803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Моноцентричні</a:t>
            </a: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Київська, Харківська</a:t>
            </a: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Львівська, </a:t>
            </a: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Одеська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1" t="43391" r="37702" b="38021"/>
          <a:stretch/>
        </p:blipFill>
        <p:spPr bwMode="auto">
          <a:xfrm>
            <a:off x="3707904" y="1299134"/>
            <a:ext cx="2304256" cy="110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99792" y="2780928"/>
            <a:ext cx="403244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Біцентричні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Дніпровсько-Кам’янська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Донецько-Макіївська,</a:t>
            </a: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Ужгородсько-Мукачівська,</a:t>
            </a: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Лисичансько-Сєверодонецька,</a:t>
            </a:r>
          </a:p>
          <a:p>
            <a:pPr algn="ctr"/>
            <a:r>
              <a:rPr lang="uk-UA" sz="2600" dirty="0" err="1" smtClean="0">
                <a:latin typeface="Times New Roman" pitchFamily="18" charset="0"/>
                <a:cs typeface="Times New Roman" pitchFamily="18" charset="0"/>
              </a:rPr>
              <a:t>Калуш-Долинська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59" t="34375" r="36969" b="40518"/>
          <a:stretch/>
        </p:blipFill>
        <p:spPr bwMode="auto">
          <a:xfrm>
            <a:off x="6725484" y="1170397"/>
            <a:ext cx="1904907" cy="1366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70662" y="2816742"/>
            <a:ext cx="25839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Поліцентричні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формуються на Донбасі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0662" y="6190405"/>
            <a:ext cx="743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Конурбація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– сукупність міст без домінуючого центру.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44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Домашнє завдання</a:t>
            </a:r>
            <a:endParaRPr lang="uk-UA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483768" y="1268760"/>
            <a:ext cx="6213376" cy="3672409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Опрацювати параграф 48 підручника.</a:t>
            </a:r>
          </a:p>
          <a:p>
            <a:pPr marL="514350" indent="-514350">
              <a:buAutoNum type="arabicPeriod"/>
            </a:pP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Виписати у зошит та запам’ятати означення нових термінів.</a:t>
            </a:r>
          </a:p>
          <a:p>
            <a:pPr marL="514350" indent="-514350">
              <a:buAutoNum type="arabicPeriod"/>
            </a:pPr>
            <a:r>
              <a:rPr lang="uk-UA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Нанести на контурну карту найбільші мегаполіси світу.</a:t>
            </a:r>
            <a:endParaRPr lang="uk-UA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9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23042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Урбанізація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– процес швидкого зростання міського населення, поширення міського способу життя та підвищення ролі міст у житті суспільства.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16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Загальні риси урбанізації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1. Швидке зростання міського населення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ег\Desktop\457547-440x6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99"/>
          <a:stretch/>
        </p:blipFill>
        <p:spPr bwMode="auto">
          <a:xfrm>
            <a:off x="195288" y="1700808"/>
            <a:ext cx="3485954" cy="436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0" t="28770" r="33639" b="31967"/>
          <a:stretch/>
        </p:blipFill>
        <p:spPr bwMode="auto">
          <a:xfrm>
            <a:off x="3923928" y="2348880"/>
            <a:ext cx="5112568" cy="230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6106" y="6124654"/>
            <a:ext cx="292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Динаміка урбанізації у світі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4785" y="4756502"/>
            <a:ext cx="3441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Динаміка урбанізації по регіонах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62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Загальні риси урбанізації</a:t>
            </a:r>
            <a:endParaRPr lang="uk-UA" sz="32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043608" y="1600200"/>
            <a:ext cx="669674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Концентрація населення та господарства у великих містах</a:t>
            </a:r>
          </a:p>
          <a:p>
            <a:pPr marL="0" indent="0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1900 р. – 360 великих міст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Нині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2500 великих міст, з них: </a:t>
            </a: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1–5 млн.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800;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10 млн. – 29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млн.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marL="0" indent="0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Найбільші міста: Шанхай (24,2 млн. осіб), Сан-Паулу (13,7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млн. осіб),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Стамбул (13,2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млн. осіб),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Карачі (13,2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млн. осіб),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Токіо (13,1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млн. осіб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7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Загальні риси урбанізації</a:t>
            </a:r>
            <a:endParaRPr lang="uk-UA" sz="32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692696"/>
            <a:ext cx="8291264" cy="54334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3. «розповзання» міст і перехід до міських агломерацій. </a:t>
            </a:r>
          </a:p>
          <a:p>
            <a:pPr marL="0" indent="0" algn="just"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Міська агломерація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група близько розміщених і тісно взаємопов’язаних економічно 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культурно-побутово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міст, які мають спільні інженерні споруди та частими є «маятникові» міграції населення (Токіо, Делі, Мехіко, Нью-Йорк, Шанхай, Сан-Паулу).</a:t>
            </a:r>
          </a:p>
          <a:p>
            <a:pPr marL="0" indent="0" algn="just">
              <a:buNone/>
            </a:pPr>
            <a:endParaRPr lang="uk-UA" sz="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Мегаполіс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(мегалополіси)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– група міських агломерацій, які майже зливаються забудовую і мають єдину інфраструктуру. </a:t>
            </a:r>
          </a:p>
          <a:p>
            <a:pPr marL="0" indent="0" algn="just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Найбільші мегалополіси світу:</a:t>
            </a:r>
          </a:p>
          <a:p>
            <a:pPr marL="0" indent="0" algn="just">
              <a:buNone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Босваш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Приозерний, Сан-Сан (США), Англійський, Рейнський, Блакитний Банан (Європа),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Токайдо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(Японія).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Відмінності </a:t>
            </a:r>
            <a:r>
              <a:rPr lang="uk-UA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урбанізацї</a:t>
            </a:r>
            <a:endParaRPr lang="uk-U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907704" y="980728"/>
            <a:ext cx="6779096" cy="5145435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          Розвинуті країни</a:t>
            </a:r>
          </a:p>
          <a:p>
            <a:pPr marL="514350" indent="-514350" algn="just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Високий рівень урбанізації (Монако, Сінгапур, Бельгія).</a:t>
            </a:r>
          </a:p>
          <a:p>
            <a:pPr marL="514350" indent="-514350" algn="just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Низькі темпи урбанізації.</a:t>
            </a:r>
          </a:p>
          <a:p>
            <a:pPr marL="514350" indent="-514350" algn="just">
              <a:buAutoNum type="arabicPeriod"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Субурбанізація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AutoNum type="arabicPeriod"/>
            </a:pP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Рурбанізація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465285"/>
            <a:ext cx="2945904" cy="220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465443"/>
            <a:ext cx="3923928" cy="2209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7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90066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Відмінності </a:t>
            </a:r>
            <a:r>
              <a:rPr lang="uk-UA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урбанізацї</a:t>
            </a:r>
            <a:endParaRPr lang="uk-UA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907704" y="980728"/>
            <a:ext cx="6779096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   Країни, що розвиваютьс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я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Середній та низький рівень урбанізації (Бурунді – 8%, Бутан – 6%).</a:t>
            </a:r>
          </a:p>
          <a:p>
            <a:pPr marL="514350" indent="-514350" algn="just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Високі темпи урбанізації.</a:t>
            </a:r>
          </a:p>
          <a:p>
            <a:pPr marL="514350" indent="-514350" algn="just"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Хибна урбанізація – зростання міського населення, що не супроводжується формування міського способу життя (міські «нетрі»).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19894"/>
            <a:ext cx="2952328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2"/>
          <a:stretch/>
        </p:blipFill>
        <p:spPr bwMode="auto">
          <a:xfrm>
            <a:off x="5436096" y="4405607"/>
            <a:ext cx="3384376" cy="2242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65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Динаміка урбанізації в Україні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іагра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734937"/>
              </p:ext>
            </p:extLst>
          </p:nvPr>
        </p:nvGraphicFramePr>
        <p:xfrm>
          <a:off x="1403648" y="836712"/>
          <a:ext cx="72008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72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679" y="26064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Рівень урбанізації – 68,7%, низькі темпи.</a:t>
            </a:r>
            <a:r>
              <a:rPr lang="uk-UA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Урбанізація за регіонами України</a:t>
            </a:r>
            <a:br>
              <a:rPr lang="uk-UA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771807" cy="5466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6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354</Words>
  <Application>Microsoft Office PowerPoint</Application>
  <PresentationFormat>Екран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Урбанізація.  Міські агломерації. </vt:lpstr>
      <vt:lpstr>Презентація PowerPoint</vt:lpstr>
      <vt:lpstr>Загальні риси урбанізації</vt:lpstr>
      <vt:lpstr>Загальні риси урбанізації</vt:lpstr>
      <vt:lpstr>Загальні риси урбанізації</vt:lpstr>
      <vt:lpstr>Відмінності урбанізацї</vt:lpstr>
      <vt:lpstr>Відмінності урбанізацї</vt:lpstr>
      <vt:lpstr>Динаміка урбанізації в Україні</vt:lpstr>
      <vt:lpstr> Рівень урбанізації – 68,7%, низькі темпи.  Урбанізація за регіонами України  </vt:lpstr>
      <vt:lpstr>Типи міських агломерацій</vt:lpstr>
      <vt:lpstr>          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Урбанізація.  Міські агломерації. </dc:title>
  <dc:creator>Sara Yasmeen (Wipro Technologies)</dc:creator>
  <cp:lastModifiedBy>Олег</cp:lastModifiedBy>
  <cp:revision>12</cp:revision>
  <dcterms:created xsi:type="dcterms:W3CDTF">2010-02-23T11:30:32Z</dcterms:created>
  <dcterms:modified xsi:type="dcterms:W3CDTF">2018-04-22T17:15:21Z</dcterms:modified>
</cp:coreProperties>
</file>