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0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35612CB-36FA-4D15-921D-8170BEF33EA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591C8317-7F45-430D-B526-A99510AC0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12CB-36FA-4D15-921D-8170BEF33EA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8317-7F45-430D-B526-A99510AC0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12CB-36FA-4D15-921D-8170BEF33EA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8317-7F45-430D-B526-A99510AC0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12CB-36FA-4D15-921D-8170BEF33EA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8317-7F45-430D-B526-A99510AC0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12CB-36FA-4D15-921D-8170BEF33EA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8317-7F45-430D-B526-A99510AC0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12CB-36FA-4D15-921D-8170BEF33EA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8317-7F45-430D-B526-A99510AC0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35612CB-36FA-4D15-921D-8170BEF33EA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91C8317-7F45-430D-B526-A99510AC06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35612CB-36FA-4D15-921D-8170BEF33EA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591C8317-7F45-430D-B526-A99510AC0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12CB-36FA-4D15-921D-8170BEF33EA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8317-7F45-430D-B526-A99510AC0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12CB-36FA-4D15-921D-8170BEF33EA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8317-7F45-430D-B526-A99510AC0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12CB-36FA-4D15-921D-8170BEF33EA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8317-7F45-430D-B526-A99510AC0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35612CB-36FA-4D15-921D-8170BEF33EA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591C8317-7F45-430D-B526-A99510AC0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000109"/>
            <a:ext cx="8458200" cy="2000263"/>
          </a:xfrm>
        </p:spPr>
        <p:txBody>
          <a:bodyPr>
            <a:normAutofit/>
          </a:bodyPr>
          <a:lstStyle/>
          <a:p>
            <a:r>
              <a:rPr lang="uk-UA" sz="5400" dirty="0" smtClean="0">
                <a:solidFill>
                  <a:srgbClr val="00B0F0"/>
                </a:solidFill>
                <a:latin typeface="+mn-lt"/>
              </a:rPr>
              <a:t>МЕГАПОЛІСИ СВІТУ</a:t>
            </a:r>
            <a:endParaRPr lang="ru-RU" sz="5400" dirty="0">
              <a:solidFill>
                <a:srgbClr val="00B0F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ГЕОГРАФІЯ 8 КЛ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00042"/>
            <a:ext cx="83582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Найбільший</a:t>
            </a:r>
            <a:r>
              <a:rPr lang="ru-RU" dirty="0"/>
              <a:t> у </a:t>
            </a:r>
            <a:r>
              <a:rPr lang="ru-RU" dirty="0" err="1"/>
              <a:t>світі</a:t>
            </a:r>
            <a:r>
              <a:rPr lang="ru-RU" dirty="0"/>
              <a:t> за </a:t>
            </a:r>
            <a:r>
              <a:rPr lang="ru-RU" dirty="0" err="1"/>
              <a:t>чисельністю</a:t>
            </a:r>
            <a:r>
              <a:rPr lang="ru-RU" dirty="0"/>
              <a:t> </a:t>
            </a:r>
            <a:r>
              <a:rPr lang="ru-RU" dirty="0" err="1"/>
              <a:t>населення</a:t>
            </a:r>
            <a:r>
              <a:rPr lang="ru-RU" dirty="0"/>
              <a:t> </a:t>
            </a:r>
            <a:r>
              <a:rPr lang="ru-RU" dirty="0" err="1"/>
              <a:t>мегалополіс</a:t>
            </a:r>
            <a:r>
              <a:rPr lang="ru-RU" dirty="0"/>
              <a:t> </a:t>
            </a:r>
            <a:r>
              <a:rPr lang="ru-RU" dirty="0" err="1"/>
              <a:t>утворився</a:t>
            </a:r>
            <a:r>
              <a:rPr lang="ru-RU" dirty="0"/>
              <a:t> в </a:t>
            </a:r>
            <a:r>
              <a:rPr lang="ru-RU" dirty="0" err="1"/>
              <a:t>Японії</a:t>
            </a:r>
            <a:r>
              <a:rPr lang="ru-RU" dirty="0"/>
              <a:t>, </a:t>
            </a:r>
            <a:r>
              <a:rPr lang="ru-RU" dirty="0" err="1"/>
              <a:t>об´єднавши</a:t>
            </a:r>
            <a:r>
              <a:rPr lang="ru-RU" dirty="0"/>
              <a:t> </a:t>
            </a:r>
            <a:r>
              <a:rPr lang="ru-RU" dirty="0" err="1"/>
              <a:t>міста</a:t>
            </a:r>
            <a:r>
              <a:rPr lang="ru-RU" dirty="0"/>
              <a:t> </a:t>
            </a:r>
            <a:r>
              <a:rPr lang="ru-RU" dirty="0" err="1"/>
              <a:t>Токіо</a:t>
            </a:r>
            <a:r>
              <a:rPr lang="ru-RU" dirty="0"/>
              <a:t>, Йокогама, Осака, </a:t>
            </a:r>
            <a:r>
              <a:rPr lang="ru-RU" dirty="0" err="1"/>
              <a:t>Кобе</a:t>
            </a:r>
            <a:r>
              <a:rPr lang="ru-RU" dirty="0"/>
              <a:t>, </a:t>
            </a:r>
            <a:r>
              <a:rPr lang="ru-RU" dirty="0" err="1"/>
              <a:t>Кіото</a:t>
            </a:r>
            <a:r>
              <a:rPr lang="ru-RU" dirty="0"/>
              <a:t>. </a:t>
            </a:r>
            <a:r>
              <a:rPr lang="ru-RU" dirty="0" err="1"/>
              <a:t>Спочатку</a:t>
            </a:r>
            <a:r>
              <a:rPr lang="ru-RU" dirty="0"/>
              <a:t> </a:t>
            </a:r>
            <a:r>
              <a:rPr lang="ru-RU" dirty="0" err="1"/>
              <a:t>назву</a:t>
            </a:r>
            <a:r>
              <a:rPr lang="ru-RU" dirty="0"/>
              <a:t> </a:t>
            </a:r>
            <a:r>
              <a:rPr lang="ru-RU" dirty="0" err="1"/>
              <a:t>Токайдо</a:t>
            </a:r>
            <a:r>
              <a:rPr lang="ru-RU" dirty="0"/>
              <a:t> носив </a:t>
            </a:r>
            <a:r>
              <a:rPr lang="ru-RU" dirty="0" err="1"/>
              <a:t>географічний</a:t>
            </a:r>
            <a:r>
              <a:rPr lang="ru-RU" dirty="0"/>
              <a:t> </a:t>
            </a:r>
            <a:r>
              <a:rPr lang="ru-RU" dirty="0" err="1"/>
              <a:t>регіон</a:t>
            </a:r>
            <a:r>
              <a:rPr lang="ru-RU" dirty="0"/>
              <a:t> на </a:t>
            </a:r>
            <a:r>
              <a:rPr lang="ru-RU" dirty="0" err="1"/>
              <a:t>півдні</a:t>
            </a:r>
            <a:r>
              <a:rPr lang="ru-RU" dirty="0"/>
              <a:t> Хонсю, </a:t>
            </a:r>
            <a:r>
              <a:rPr lang="ru-RU" dirty="0" err="1"/>
              <a:t>недарма</a:t>
            </a:r>
            <a:r>
              <a:rPr lang="ru-RU" dirty="0"/>
              <a:t> в </a:t>
            </a:r>
            <a:r>
              <a:rPr lang="ru-RU" dirty="0" err="1"/>
              <a:t>перекладі</a:t>
            </a:r>
            <a:r>
              <a:rPr lang="ru-RU" dirty="0"/>
              <a:t> </a:t>
            </a:r>
            <a:r>
              <a:rPr lang="ru-RU" dirty="0" err="1"/>
              <a:t>з</a:t>
            </a:r>
            <a:r>
              <a:rPr lang="ru-RU" dirty="0"/>
              <a:t> </a:t>
            </a:r>
            <a:r>
              <a:rPr lang="ru-RU" dirty="0" err="1"/>
              <a:t>японської</a:t>
            </a:r>
            <a:r>
              <a:rPr lang="ru-RU" dirty="0"/>
              <a:t> «</a:t>
            </a:r>
            <a:r>
              <a:rPr lang="ru-RU" dirty="0" err="1"/>
              <a:t>Токайдо</a:t>
            </a:r>
            <a:r>
              <a:rPr lang="ru-RU" dirty="0"/>
              <a:t>» </a:t>
            </a:r>
            <a:r>
              <a:rPr lang="ru-RU" dirty="0" err="1"/>
              <a:t>означає</a:t>
            </a:r>
            <a:r>
              <a:rPr lang="ru-RU" dirty="0"/>
              <a:t> «</a:t>
            </a:r>
            <a:r>
              <a:rPr lang="ru-RU" dirty="0" err="1"/>
              <a:t>Східний</a:t>
            </a:r>
            <a:r>
              <a:rPr lang="ru-RU" dirty="0"/>
              <a:t> </a:t>
            </a:r>
            <a:r>
              <a:rPr lang="ru-RU" dirty="0" err="1"/>
              <a:t>морський</a:t>
            </a:r>
            <a:r>
              <a:rPr lang="ru-RU" dirty="0"/>
              <a:t> шлях». </a:t>
            </a:r>
            <a:r>
              <a:rPr lang="ru-RU" dirty="0" err="1"/>
              <a:t>Сьогодні</a:t>
            </a:r>
            <a:r>
              <a:rPr lang="ru-RU" dirty="0"/>
              <a:t>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найбільший</a:t>
            </a:r>
            <a:r>
              <a:rPr lang="ru-RU" dirty="0"/>
              <a:t> </a:t>
            </a:r>
            <a:r>
              <a:rPr lang="ru-RU" dirty="0" err="1"/>
              <a:t>урбанізований</a:t>
            </a:r>
            <a:r>
              <a:rPr lang="ru-RU" dirty="0"/>
              <a:t> район </a:t>
            </a:r>
            <a:r>
              <a:rPr lang="ru-RU" dirty="0" err="1"/>
              <a:t>сучасного</a:t>
            </a:r>
            <a:r>
              <a:rPr lang="ru-RU" dirty="0"/>
              <a:t> </a:t>
            </a:r>
            <a:r>
              <a:rPr lang="ru-RU" dirty="0" err="1"/>
              <a:t>світу</a:t>
            </a:r>
            <a:r>
              <a:rPr lang="ru-RU" dirty="0"/>
              <a:t>.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протяжність</a:t>
            </a:r>
            <a:r>
              <a:rPr lang="ru-RU" dirty="0"/>
              <a:t> становить </a:t>
            </a:r>
            <a:r>
              <a:rPr lang="ru-RU" dirty="0" err="1"/>
              <a:t>близько</a:t>
            </a:r>
            <a:r>
              <a:rPr lang="ru-RU" dirty="0"/>
              <a:t> 700 км, тут </a:t>
            </a:r>
            <a:r>
              <a:rPr lang="ru-RU" dirty="0" err="1"/>
              <a:t>проживає</a:t>
            </a:r>
            <a:r>
              <a:rPr lang="ru-RU" dirty="0"/>
              <a:t> </a:t>
            </a:r>
            <a:r>
              <a:rPr lang="ru-RU" dirty="0" err="1"/>
              <a:t>більше</a:t>
            </a:r>
            <a:r>
              <a:rPr lang="ru-RU" dirty="0"/>
              <a:t> </a:t>
            </a:r>
            <a:r>
              <a:rPr lang="ru-RU" dirty="0" err="1"/>
              <a:t>ніж</a:t>
            </a:r>
            <a:r>
              <a:rPr lang="ru-RU" dirty="0"/>
              <a:t> 70 млн. </a:t>
            </a:r>
            <a:r>
              <a:rPr lang="ru-RU" dirty="0" err="1"/>
              <a:t>осіб</a:t>
            </a:r>
            <a:r>
              <a:rPr lang="ru-RU" dirty="0"/>
              <a:t>, </a:t>
            </a:r>
            <a:r>
              <a:rPr lang="ru-RU" dirty="0" err="1"/>
              <a:t>або</a:t>
            </a:r>
            <a:r>
              <a:rPr lang="ru-RU" dirty="0"/>
              <a:t> 56% </a:t>
            </a:r>
            <a:r>
              <a:rPr lang="ru-RU" dirty="0" err="1"/>
              <a:t>населення</a:t>
            </a:r>
            <a:r>
              <a:rPr lang="ru-RU" dirty="0"/>
              <a:t> </a:t>
            </a:r>
            <a:r>
              <a:rPr lang="ru-RU" dirty="0" err="1"/>
              <a:t>Японії</a:t>
            </a:r>
            <a:r>
              <a:rPr lang="ru-RU" dirty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2530" name="Picture 2" descr="ÐÐ°ÑÑÐ¸Ð½ÐºÐ¸ Ð¿Ð¾ Ð·Ð°Ð¿ÑÐ¾ÑÑ Ð¼ÐµÐ³Ð°Ð¿Ð¾Ð»ÑÑ ÑÐ¾ÐºÐ°Ð¹Ð´Ð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786058"/>
            <a:ext cx="3500462" cy="3558803"/>
          </a:xfrm>
          <a:prstGeom prst="rect">
            <a:avLst/>
          </a:prstGeom>
          <a:noFill/>
        </p:spPr>
      </p:pic>
      <p:pic>
        <p:nvPicPr>
          <p:cNvPr id="22534" name="Picture 6" descr="ÐÐ°ÑÑÐ¸Ð½ÐºÐ¸ Ð¿Ð¾ Ð·Ð°Ð¿ÑÐ¾ÑÑ Ð¼ÑÑÑÐ¾ ÐÐ¾Ð±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928934"/>
            <a:ext cx="5039528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929718" cy="64294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Блакитний банан.     Роттердам</a:t>
            </a:r>
            <a:endParaRPr lang="ru-RU" dirty="0"/>
          </a:p>
        </p:txBody>
      </p:sp>
      <p:pic>
        <p:nvPicPr>
          <p:cNvPr id="23554" name="Picture 2" descr="http://ua.comments.ua/images/rotterdam_shutterstock_721480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857232"/>
            <a:ext cx="8688404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642919"/>
            <a:ext cx="82868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Цим</a:t>
            </a:r>
            <a:r>
              <a:rPr lang="ru-RU" dirty="0"/>
              <a:t> </a:t>
            </a:r>
            <a:r>
              <a:rPr lang="ru-RU" dirty="0" err="1"/>
              <a:t>образним</a:t>
            </a:r>
            <a:r>
              <a:rPr lang="ru-RU" dirty="0"/>
              <a:t> </a:t>
            </a:r>
            <a:r>
              <a:rPr lang="ru-RU" dirty="0" err="1"/>
              <a:t>терміном</a:t>
            </a:r>
            <a:r>
              <a:rPr lang="ru-RU" dirty="0"/>
              <a:t> </a:t>
            </a:r>
            <a:r>
              <a:rPr lang="ru-RU" dirty="0" err="1"/>
              <a:t>сьогодні</a:t>
            </a:r>
            <a:r>
              <a:rPr lang="ru-RU" dirty="0"/>
              <a:t> </a:t>
            </a:r>
            <a:r>
              <a:rPr lang="ru-RU" dirty="0" err="1"/>
              <a:t>позначають</a:t>
            </a:r>
            <a:r>
              <a:rPr lang="ru-RU" dirty="0"/>
              <a:t> </a:t>
            </a:r>
            <a:r>
              <a:rPr lang="ru-RU" dirty="0" err="1"/>
              <a:t>лінію</a:t>
            </a:r>
            <a:r>
              <a:rPr lang="ru-RU" dirty="0"/>
              <a:t> </a:t>
            </a:r>
            <a:r>
              <a:rPr lang="ru-RU" dirty="0" err="1"/>
              <a:t>міст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промислових</a:t>
            </a:r>
            <a:r>
              <a:rPr lang="ru-RU" dirty="0"/>
              <a:t> </a:t>
            </a:r>
            <a:r>
              <a:rPr lang="ru-RU" dirty="0" err="1"/>
              <a:t>центрів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простягнулася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Північно-Західної</a:t>
            </a:r>
            <a:r>
              <a:rPr lang="ru-RU" dirty="0"/>
              <a:t> </a:t>
            </a:r>
            <a:r>
              <a:rPr lang="ru-RU" dirty="0" err="1"/>
              <a:t>Англії</a:t>
            </a:r>
            <a:r>
              <a:rPr lang="ru-RU" dirty="0"/>
              <a:t> (Ланкашир) до </a:t>
            </a:r>
            <a:r>
              <a:rPr lang="ru-RU" dirty="0" err="1"/>
              <a:t>Північної</a:t>
            </a:r>
            <a:r>
              <a:rPr lang="ru-RU" dirty="0"/>
              <a:t> </a:t>
            </a:r>
            <a:r>
              <a:rPr lang="ru-RU" dirty="0" err="1"/>
              <a:t>Італії</a:t>
            </a:r>
            <a:r>
              <a:rPr lang="ru-RU" dirty="0"/>
              <a:t> (</a:t>
            </a:r>
            <a:r>
              <a:rPr lang="ru-RU" dirty="0" err="1"/>
              <a:t>Ломбардія</a:t>
            </a:r>
            <a:r>
              <a:rPr lang="ru-RU" dirty="0"/>
              <a:t>, </a:t>
            </a:r>
            <a:r>
              <a:rPr lang="ru-RU" dirty="0" err="1"/>
              <a:t>Лігурія</a:t>
            </a:r>
            <a:r>
              <a:rPr lang="ru-RU" dirty="0"/>
              <a:t>, Тоскана). «Банан» </a:t>
            </a:r>
            <a:r>
              <a:rPr lang="ru-RU" dirty="0" err="1"/>
              <a:t>простягнувся</a:t>
            </a:r>
            <a:r>
              <a:rPr lang="ru-RU" dirty="0"/>
              <a:t> через </a:t>
            </a:r>
            <a:r>
              <a:rPr lang="ru-RU" dirty="0" err="1"/>
              <a:t>території</a:t>
            </a:r>
            <a:r>
              <a:rPr lang="ru-RU" dirty="0"/>
              <a:t> </a:t>
            </a:r>
            <a:r>
              <a:rPr lang="ru-RU" dirty="0" err="1"/>
              <a:t>Бельгії</a:t>
            </a:r>
            <a:r>
              <a:rPr lang="ru-RU" dirty="0"/>
              <a:t>, </a:t>
            </a:r>
            <a:r>
              <a:rPr lang="ru-RU" dirty="0" err="1"/>
              <a:t>Нідерландів</a:t>
            </a:r>
            <a:r>
              <a:rPr lang="ru-RU" dirty="0"/>
              <a:t>, </a:t>
            </a:r>
            <a:r>
              <a:rPr lang="ru-RU" dirty="0" err="1"/>
              <a:t>Німеччини</a:t>
            </a:r>
            <a:r>
              <a:rPr lang="ru-RU" dirty="0"/>
              <a:t>, </a:t>
            </a:r>
            <a:r>
              <a:rPr lang="ru-RU" dirty="0" err="1"/>
              <a:t>Швейцарії</a:t>
            </a:r>
            <a:r>
              <a:rPr lang="ru-RU" dirty="0"/>
              <a:t>, а на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території</a:t>
            </a:r>
            <a:r>
              <a:rPr lang="ru-RU" dirty="0"/>
              <a:t> </a:t>
            </a:r>
            <a:r>
              <a:rPr lang="ru-RU" dirty="0" err="1"/>
              <a:t>живе</a:t>
            </a:r>
            <a:r>
              <a:rPr lang="ru-RU" dirty="0"/>
              <a:t> </a:t>
            </a:r>
            <a:r>
              <a:rPr lang="ru-RU" dirty="0" err="1"/>
              <a:t>близько</a:t>
            </a:r>
            <a:r>
              <a:rPr lang="ru-RU" dirty="0"/>
              <a:t> 110 млн. </a:t>
            </a:r>
            <a:r>
              <a:rPr lang="ru-RU" dirty="0" err="1"/>
              <a:t>осіб</a:t>
            </a:r>
            <a:r>
              <a:rPr lang="ru-RU" dirty="0"/>
              <a:t>. </a:t>
            </a:r>
            <a:r>
              <a:rPr lang="ru-RU" dirty="0" err="1"/>
              <a:t>Вперше</a:t>
            </a:r>
            <a:r>
              <a:rPr lang="ru-RU" dirty="0"/>
              <a:t> </a:t>
            </a:r>
            <a:r>
              <a:rPr lang="ru-RU" dirty="0" err="1"/>
              <a:t>цей</a:t>
            </a:r>
            <a:r>
              <a:rPr lang="ru-RU" dirty="0"/>
              <a:t> </a:t>
            </a:r>
            <a:r>
              <a:rPr lang="ru-RU" dirty="0" err="1"/>
              <a:t>згусток</a:t>
            </a:r>
            <a:r>
              <a:rPr lang="ru-RU" dirty="0"/>
              <a:t> на картах </a:t>
            </a:r>
            <a:r>
              <a:rPr lang="ru-RU" dirty="0" err="1"/>
              <a:t>щільності</a:t>
            </a:r>
            <a:r>
              <a:rPr lang="ru-RU" dirty="0"/>
              <a:t> </a:t>
            </a:r>
            <a:r>
              <a:rPr lang="ru-RU" dirty="0" err="1"/>
              <a:t>населення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розміщення</a:t>
            </a:r>
            <a:r>
              <a:rPr lang="ru-RU" dirty="0"/>
              <a:t> </a:t>
            </a:r>
            <a:r>
              <a:rPr lang="ru-RU" dirty="0" err="1"/>
              <a:t>промисловості</a:t>
            </a:r>
            <a:r>
              <a:rPr lang="ru-RU" dirty="0"/>
              <a:t> </a:t>
            </a:r>
            <a:r>
              <a:rPr lang="ru-RU" dirty="0" err="1"/>
              <a:t>виявив</a:t>
            </a:r>
            <a:r>
              <a:rPr lang="ru-RU" dirty="0"/>
              <a:t> </a:t>
            </a:r>
            <a:r>
              <a:rPr lang="ru-RU" dirty="0" err="1"/>
              <a:t>французький</a:t>
            </a:r>
            <a:r>
              <a:rPr lang="ru-RU" dirty="0"/>
              <a:t> географ Роже </a:t>
            </a:r>
            <a:r>
              <a:rPr lang="ru-RU" dirty="0" err="1"/>
              <a:t>Брюне</a:t>
            </a:r>
            <a:r>
              <a:rPr lang="ru-RU" dirty="0"/>
              <a:t> (</a:t>
            </a:r>
            <a:r>
              <a:rPr lang="ru-RU" dirty="0" err="1"/>
              <a:t>університет</a:t>
            </a:r>
            <a:r>
              <a:rPr lang="ru-RU" dirty="0"/>
              <a:t> </a:t>
            </a:r>
            <a:r>
              <a:rPr lang="ru-RU" dirty="0" err="1"/>
              <a:t>Монпельє</a:t>
            </a:r>
            <a:r>
              <a:rPr lang="ru-RU" dirty="0"/>
              <a:t>) в 70-ті роки </a:t>
            </a:r>
            <a:r>
              <a:rPr lang="ru-RU" dirty="0" err="1"/>
              <a:t>минулого</a:t>
            </a:r>
            <a:r>
              <a:rPr lang="ru-RU" dirty="0"/>
              <a:t> </a:t>
            </a:r>
            <a:r>
              <a:rPr lang="ru-RU" dirty="0" err="1"/>
              <a:t>століття</a:t>
            </a:r>
            <a:r>
              <a:rPr lang="ru-RU" dirty="0"/>
              <a:t>. </a:t>
            </a:r>
            <a:r>
              <a:rPr lang="ru-RU" dirty="0" err="1"/>
              <a:t>Причому</a:t>
            </a:r>
            <a:r>
              <a:rPr lang="ru-RU" dirty="0"/>
              <a:t> </a:t>
            </a:r>
            <a:r>
              <a:rPr lang="ru-RU" dirty="0" err="1"/>
              <a:t>сформувалася</a:t>
            </a:r>
            <a:r>
              <a:rPr lang="ru-RU" dirty="0"/>
              <a:t> </a:t>
            </a:r>
            <a:r>
              <a:rPr lang="ru-RU" dirty="0" err="1"/>
              <a:t>ця</a:t>
            </a:r>
            <a:r>
              <a:rPr lang="ru-RU" dirty="0"/>
              <a:t> </a:t>
            </a:r>
            <a:r>
              <a:rPr lang="ru-RU" dirty="0" err="1"/>
              <a:t>міждержавна</a:t>
            </a:r>
            <a:r>
              <a:rPr lang="ru-RU" dirty="0"/>
              <a:t> область, як </a:t>
            </a:r>
            <a:r>
              <a:rPr lang="ru-RU" dirty="0" err="1"/>
              <a:t>відповідь</a:t>
            </a:r>
            <a:r>
              <a:rPr lang="ru-RU" dirty="0"/>
              <a:t> на </a:t>
            </a:r>
            <a:r>
              <a:rPr lang="ru-RU" dirty="0" err="1"/>
              <a:t>виклики</a:t>
            </a:r>
            <a:r>
              <a:rPr lang="ru-RU" dirty="0"/>
              <a:t> </a:t>
            </a:r>
            <a:r>
              <a:rPr lang="ru-RU" dirty="0" err="1"/>
              <a:t>ринкової</a:t>
            </a:r>
            <a:r>
              <a:rPr lang="ru-RU" dirty="0"/>
              <a:t> </a:t>
            </a:r>
            <a:r>
              <a:rPr lang="ru-RU" dirty="0" err="1"/>
              <a:t>економіки</a:t>
            </a:r>
            <a:r>
              <a:rPr lang="ru-RU" dirty="0"/>
              <a:t>.</a:t>
            </a:r>
          </a:p>
        </p:txBody>
      </p:sp>
      <p:pic>
        <p:nvPicPr>
          <p:cNvPr id="24578" name="Picture 2" descr="ÐÐ°ÑÑÐ¸Ð½ÐºÐ¸ Ð¿Ð¾ Ð·Ð°Ð¿ÑÐ¾ÑÑ Ð¢Ð¾ÑÐºÐ°Ð½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82893" y="3286124"/>
            <a:ext cx="4553339" cy="3018347"/>
          </a:xfrm>
          <a:prstGeom prst="rect">
            <a:avLst/>
          </a:prstGeom>
          <a:noFill/>
        </p:spPr>
      </p:pic>
      <p:pic>
        <p:nvPicPr>
          <p:cNvPr id="24580" name="Picture 4" descr="http://ua.comments.ua/images/banana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143248"/>
            <a:ext cx="4197446" cy="33766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ÐÐ°ÑÑÐ¸Ð½ÐºÐ¸ Ð¿Ð¾ Ð·Ð°Ð¿ÑÐ¾ÑÑ Ð¤ÐÐ¢Ð  ÐÐÐ¡Ð¢Ð ÐÐÐÐÐ ÐÐ£ÐÐ¯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050375"/>
            <a:ext cx="5715008" cy="38076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543956" cy="42862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ЛОН-ЛІВ  </a:t>
            </a:r>
            <a:endParaRPr lang="ru-RU" dirty="0"/>
          </a:p>
        </p:txBody>
      </p:sp>
      <p:pic>
        <p:nvPicPr>
          <p:cNvPr id="25602" name="Picture 2" descr="ÐÐ°ÑÑÐ¸Ð½ÐºÐ¸ Ð¿Ð¾ Ð·Ð°Ð¿ÑÐ¾ÑÑ Ð¤ÐÐ¢Ð ÐÐÐÐÐÐÐ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428604"/>
            <a:ext cx="6655294" cy="37459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714356"/>
            <a:ext cx="84296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Англійський</a:t>
            </a:r>
            <a:r>
              <a:rPr lang="ru-RU" dirty="0"/>
              <a:t> </a:t>
            </a:r>
            <a:r>
              <a:rPr lang="ru-RU" dirty="0" err="1"/>
              <a:t>мегаполіс</a:t>
            </a:r>
            <a:r>
              <a:rPr lang="ru-RU" dirty="0"/>
              <a:t> </a:t>
            </a:r>
            <a:r>
              <a:rPr lang="ru-RU" dirty="0" err="1"/>
              <a:t>Лон-Лів</a:t>
            </a:r>
            <a:r>
              <a:rPr lang="ru-RU" dirty="0"/>
              <a:t> </a:t>
            </a:r>
            <a:r>
              <a:rPr lang="ru-RU" dirty="0" err="1"/>
              <a:t>об´єднує</a:t>
            </a:r>
            <a:r>
              <a:rPr lang="ru-RU" dirty="0"/>
              <a:t> </a:t>
            </a:r>
            <a:r>
              <a:rPr lang="ru-RU" dirty="0" err="1"/>
              <a:t>агломерації</a:t>
            </a:r>
            <a:r>
              <a:rPr lang="ru-RU" dirty="0"/>
              <a:t> Лондона, </a:t>
            </a:r>
            <a:r>
              <a:rPr lang="ru-RU" dirty="0" err="1"/>
              <a:t>Бірмінгема</a:t>
            </a:r>
            <a:r>
              <a:rPr lang="ru-RU" dirty="0"/>
              <a:t>, Манчестера, </a:t>
            </a:r>
            <a:r>
              <a:rPr lang="ru-RU" dirty="0" err="1"/>
              <a:t>Ліверпуля</a:t>
            </a:r>
            <a:r>
              <a:rPr lang="ru-RU" dirty="0"/>
              <a:t>. </a:t>
            </a:r>
            <a:r>
              <a:rPr lang="ru-RU" dirty="0" err="1"/>
              <a:t>Загалом</a:t>
            </a:r>
            <a:r>
              <a:rPr lang="ru-RU" dirty="0"/>
              <a:t> </a:t>
            </a:r>
            <a:r>
              <a:rPr lang="ru-RU" dirty="0" err="1"/>
              <a:t>він</a:t>
            </a:r>
            <a:r>
              <a:rPr lang="ru-RU" dirty="0"/>
              <a:t> </a:t>
            </a:r>
            <a:r>
              <a:rPr lang="ru-RU" dirty="0" err="1"/>
              <a:t>складається</a:t>
            </a:r>
            <a:r>
              <a:rPr lang="ru-RU" dirty="0"/>
              <a:t> </a:t>
            </a:r>
            <a:r>
              <a:rPr lang="ru-RU" dirty="0" err="1"/>
              <a:t>з</a:t>
            </a:r>
            <a:r>
              <a:rPr lang="ru-RU" dirty="0"/>
              <a:t> </a:t>
            </a:r>
            <a:r>
              <a:rPr lang="ru-RU" dirty="0" err="1"/>
              <a:t>трьох</a:t>
            </a:r>
            <a:r>
              <a:rPr lang="ru-RU" dirty="0"/>
              <a:t> </a:t>
            </a:r>
            <a:r>
              <a:rPr lang="ru-RU" dirty="0" err="1"/>
              <a:t>десятків</a:t>
            </a:r>
            <a:r>
              <a:rPr lang="ru-RU" dirty="0"/>
              <a:t> </a:t>
            </a:r>
            <a:r>
              <a:rPr lang="ru-RU" dirty="0" err="1"/>
              <a:t>міських</a:t>
            </a:r>
            <a:r>
              <a:rPr lang="ru-RU" dirty="0"/>
              <a:t> </a:t>
            </a:r>
            <a:r>
              <a:rPr lang="ru-RU" dirty="0" err="1"/>
              <a:t>агломерацій</a:t>
            </a:r>
            <a:r>
              <a:rPr lang="ru-RU" dirty="0"/>
              <a:t>. </a:t>
            </a:r>
            <a:r>
              <a:rPr lang="ru-RU" dirty="0" err="1"/>
              <a:t>Загальна</a:t>
            </a:r>
            <a:r>
              <a:rPr lang="ru-RU" dirty="0"/>
              <a:t> </a:t>
            </a:r>
            <a:r>
              <a:rPr lang="ru-RU" dirty="0" err="1"/>
              <a:t>чисельність</a:t>
            </a:r>
            <a:r>
              <a:rPr lang="ru-RU" dirty="0"/>
              <a:t> </a:t>
            </a:r>
            <a:r>
              <a:rPr lang="ru-RU" dirty="0" err="1"/>
              <a:t>населення</a:t>
            </a:r>
            <a:r>
              <a:rPr lang="ru-RU" dirty="0"/>
              <a:t> </a:t>
            </a:r>
            <a:r>
              <a:rPr lang="ru-RU" dirty="0" err="1"/>
              <a:t>Лон-Ліва</a:t>
            </a:r>
            <a:r>
              <a:rPr lang="ru-RU" dirty="0"/>
              <a:t> - 40 млн. </a:t>
            </a:r>
            <a:r>
              <a:rPr lang="ru-RU" dirty="0" err="1"/>
              <a:t>осіб</a:t>
            </a:r>
            <a:r>
              <a:rPr lang="ru-RU" dirty="0"/>
              <a:t>, </a:t>
            </a:r>
            <a:r>
              <a:rPr lang="ru-RU" dirty="0" err="1"/>
              <a:t>довжина</a:t>
            </a:r>
            <a:r>
              <a:rPr lang="ru-RU" dirty="0"/>
              <a:t> </a:t>
            </a:r>
            <a:r>
              <a:rPr lang="ru-RU" dirty="0" err="1"/>
              <a:t>осі</a:t>
            </a:r>
            <a:r>
              <a:rPr lang="ru-RU" dirty="0"/>
              <a:t> </a:t>
            </a:r>
            <a:r>
              <a:rPr lang="ru-RU" dirty="0" err="1"/>
              <a:t>мегалополіса</a:t>
            </a:r>
            <a:r>
              <a:rPr lang="ru-RU" dirty="0"/>
              <a:t> становить 400 км, а </a:t>
            </a:r>
            <a:r>
              <a:rPr lang="ru-RU" dirty="0" err="1"/>
              <a:t>середня</a:t>
            </a:r>
            <a:r>
              <a:rPr lang="ru-RU" dirty="0"/>
              <a:t> </a:t>
            </a:r>
            <a:r>
              <a:rPr lang="ru-RU" dirty="0" err="1"/>
              <a:t>щільність</a:t>
            </a:r>
            <a:r>
              <a:rPr lang="ru-RU" dirty="0"/>
              <a:t> </a:t>
            </a:r>
            <a:r>
              <a:rPr lang="ru-RU" dirty="0" err="1"/>
              <a:t>населення</a:t>
            </a:r>
            <a:r>
              <a:rPr lang="ru-RU" dirty="0"/>
              <a:t> - 500 </a:t>
            </a:r>
            <a:r>
              <a:rPr lang="ru-RU" dirty="0" err="1"/>
              <a:t>осіб</a:t>
            </a:r>
            <a:r>
              <a:rPr lang="ru-RU" dirty="0"/>
              <a:t> на кВ. км.</a:t>
            </a:r>
          </a:p>
        </p:txBody>
      </p:sp>
      <p:pic>
        <p:nvPicPr>
          <p:cNvPr id="26626" name="Picture 2" descr="http://ua.comments.ua/images/Lonli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2571744"/>
            <a:ext cx="3643338" cy="36519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66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4528" y="2500306"/>
            <a:ext cx="5289472" cy="3643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ДЕЛЬТА ЯНЦЗИ    ШАНХАЙ</a:t>
            </a:r>
            <a:endParaRPr lang="ru-RU" dirty="0"/>
          </a:p>
        </p:txBody>
      </p:sp>
      <p:pic>
        <p:nvPicPr>
          <p:cNvPr id="27650" name="Picture 2" descr="ÐÐ°ÑÑÐ¸Ð½ÐºÐ¸ Ð¿Ð¾ Ð·Ð°Ð¿ÑÐ¾ÑÑ Ð¤ÐÐ¢Ð Ð¨ÐÐÐ¥ÐÐ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857232"/>
            <a:ext cx="8788244" cy="58531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71481"/>
            <a:ext cx="82153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«</a:t>
            </a:r>
            <a:r>
              <a:rPr lang="ru-RU" dirty="0" err="1"/>
              <a:t>Золотий</a:t>
            </a:r>
            <a:r>
              <a:rPr lang="ru-RU" dirty="0"/>
              <a:t> </a:t>
            </a:r>
            <a:r>
              <a:rPr lang="ru-RU" dirty="0" err="1"/>
              <a:t>трикутник</a:t>
            </a:r>
            <a:r>
              <a:rPr lang="ru-RU" dirty="0"/>
              <a:t> </a:t>
            </a:r>
            <a:r>
              <a:rPr lang="ru-RU" dirty="0" err="1"/>
              <a:t>Янцзи</a:t>
            </a:r>
            <a:r>
              <a:rPr lang="ru-RU" dirty="0"/>
              <a:t>» - </a:t>
            </a:r>
            <a:r>
              <a:rPr lang="ru-RU" dirty="0" err="1"/>
              <a:t>регіон</a:t>
            </a:r>
            <a:r>
              <a:rPr lang="ru-RU" dirty="0"/>
              <a:t> у </a:t>
            </a:r>
            <a:r>
              <a:rPr lang="ru-RU" dirty="0" err="1"/>
              <a:t>східній</a:t>
            </a:r>
            <a:r>
              <a:rPr lang="ru-RU" dirty="0"/>
              <a:t> </a:t>
            </a:r>
            <a:r>
              <a:rPr lang="ru-RU" dirty="0" err="1"/>
              <a:t>частині</a:t>
            </a:r>
            <a:r>
              <a:rPr lang="ru-RU" dirty="0"/>
              <a:t> Китаю, </a:t>
            </a:r>
            <a:r>
              <a:rPr lang="ru-RU" dirty="0" err="1"/>
              <a:t>розташований</a:t>
            </a:r>
            <a:r>
              <a:rPr lang="ru-RU" dirty="0"/>
              <a:t> </a:t>
            </a:r>
            <a:r>
              <a:rPr lang="ru-RU" dirty="0" err="1"/>
              <a:t>біля</a:t>
            </a:r>
            <a:r>
              <a:rPr lang="ru-RU" dirty="0"/>
              <a:t> </a:t>
            </a:r>
            <a:r>
              <a:rPr lang="ru-RU" dirty="0" err="1"/>
              <a:t>місця</a:t>
            </a:r>
            <a:r>
              <a:rPr lang="ru-RU" dirty="0"/>
              <a:t> </a:t>
            </a:r>
            <a:r>
              <a:rPr lang="ru-RU" dirty="0" err="1"/>
              <a:t>впадіння</a:t>
            </a:r>
            <a:r>
              <a:rPr lang="ru-RU" dirty="0"/>
              <a:t> </a:t>
            </a:r>
            <a:r>
              <a:rPr lang="ru-RU" dirty="0" err="1"/>
              <a:t>річки</a:t>
            </a:r>
            <a:r>
              <a:rPr lang="ru-RU" dirty="0"/>
              <a:t> </a:t>
            </a:r>
            <a:r>
              <a:rPr lang="ru-RU" dirty="0" err="1"/>
              <a:t>Янцзи</a:t>
            </a:r>
            <a:r>
              <a:rPr lang="ru-RU" dirty="0"/>
              <a:t> в </a:t>
            </a:r>
            <a:r>
              <a:rPr lang="ru-RU" dirty="0" err="1"/>
              <a:t>Східно-Китайське</a:t>
            </a:r>
            <a:r>
              <a:rPr lang="ru-RU" dirty="0"/>
              <a:t> море. </a:t>
            </a:r>
            <a:r>
              <a:rPr lang="ru-RU" dirty="0" err="1"/>
              <a:t>Назва</a:t>
            </a:r>
            <a:r>
              <a:rPr lang="ru-RU" dirty="0"/>
              <a:t> </a:t>
            </a:r>
            <a:r>
              <a:rPr lang="ru-RU" dirty="0" err="1"/>
              <a:t>пояснюється</a:t>
            </a:r>
            <a:r>
              <a:rPr lang="ru-RU" dirty="0"/>
              <a:t> </a:t>
            </a:r>
            <a:r>
              <a:rPr lang="ru-RU" dirty="0" err="1"/>
              <a:t>прозаїчно</a:t>
            </a:r>
            <a:r>
              <a:rPr lang="ru-RU" dirty="0"/>
              <a:t>: </a:t>
            </a:r>
            <a:r>
              <a:rPr lang="ru-RU" dirty="0" err="1"/>
              <a:t>територія</a:t>
            </a:r>
            <a:r>
              <a:rPr lang="ru-RU" dirty="0"/>
              <a:t> району схожа на </a:t>
            </a:r>
            <a:r>
              <a:rPr lang="ru-RU" dirty="0" err="1"/>
              <a:t>трикутник</a:t>
            </a:r>
            <a:r>
              <a:rPr lang="ru-RU" dirty="0"/>
              <a:t>. </a:t>
            </a:r>
            <a:r>
              <a:rPr lang="ru-RU" dirty="0" err="1"/>
              <a:t>Сьогодні</a:t>
            </a:r>
            <a:r>
              <a:rPr lang="ru-RU" dirty="0"/>
              <a:t> </a:t>
            </a:r>
            <a:r>
              <a:rPr lang="ru-RU" dirty="0" err="1"/>
              <a:t>це</a:t>
            </a:r>
            <a:r>
              <a:rPr lang="ru-RU" dirty="0"/>
              <a:t> один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найбільш</a:t>
            </a:r>
            <a:r>
              <a:rPr lang="ru-RU" dirty="0"/>
              <a:t> </a:t>
            </a:r>
            <a:r>
              <a:rPr lang="ru-RU" dirty="0" err="1"/>
              <a:t>розвинених</a:t>
            </a:r>
            <a:r>
              <a:rPr lang="ru-RU" dirty="0"/>
              <a:t> в </a:t>
            </a:r>
            <a:r>
              <a:rPr lang="ru-RU" dirty="0" err="1"/>
              <a:t>економічному</a:t>
            </a:r>
            <a:r>
              <a:rPr lang="ru-RU" dirty="0"/>
              <a:t> </a:t>
            </a:r>
            <a:r>
              <a:rPr lang="ru-RU" dirty="0" err="1"/>
              <a:t>плані</a:t>
            </a:r>
            <a:r>
              <a:rPr lang="ru-RU" dirty="0"/>
              <a:t> </a:t>
            </a:r>
            <a:r>
              <a:rPr lang="ru-RU" dirty="0" err="1"/>
              <a:t>регіонів</a:t>
            </a:r>
            <a:r>
              <a:rPr lang="ru-RU" dirty="0"/>
              <a:t> </a:t>
            </a:r>
            <a:r>
              <a:rPr lang="ru-RU" dirty="0" err="1"/>
              <a:t>країни</a:t>
            </a:r>
            <a:r>
              <a:rPr lang="ru-RU" dirty="0"/>
              <a:t>. Як результат - тут </a:t>
            </a:r>
            <a:r>
              <a:rPr lang="ru-RU" dirty="0" err="1"/>
              <a:t>утворилася</a:t>
            </a:r>
            <a:r>
              <a:rPr lang="ru-RU" dirty="0"/>
              <a:t> </a:t>
            </a:r>
            <a:r>
              <a:rPr lang="ru-RU" dirty="0" err="1"/>
              <a:t>найбільша</a:t>
            </a:r>
            <a:r>
              <a:rPr lang="ru-RU" dirty="0"/>
              <a:t> </a:t>
            </a:r>
            <a:r>
              <a:rPr lang="ru-RU" dirty="0" err="1"/>
              <a:t>міська</a:t>
            </a:r>
            <a:r>
              <a:rPr lang="ru-RU" dirty="0"/>
              <a:t> </a:t>
            </a:r>
            <a:r>
              <a:rPr lang="ru-RU" dirty="0" err="1"/>
              <a:t>агломерація</a:t>
            </a:r>
            <a:r>
              <a:rPr lang="ru-RU" dirty="0"/>
              <a:t> </a:t>
            </a:r>
            <a:r>
              <a:rPr lang="ru-RU" dirty="0" err="1"/>
              <a:t>площею</a:t>
            </a:r>
            <a:r>
              <a:rPr lang="ru-RU" dirty="0"/>
              <a:t> 99 600 кв. км. У </a:t>
            </a:r>
            <a:r>
              <a:rPr lang="ru-RU" dirty="0" err="1"/>
              <a:t>дельті</a:t>
            </a:r>
            <a:r>
              <a:rPr lang="ru-RU" dirty="0"/>
              <a:t> </a:t>
            </a:r>
            <a:r>
              <a:rPr lang="ru-RU" dirty="0" err="1"/>
              <a:t>Янцзи</a:t>
            </a:r>
            <a:r>
              <a:rPr lang="ru-RU" dirty="0"/>
              <a:t> </a:t>
            </a:r>
            <a:r>
              <a:rPr lang="ru-RU" dirty="0" err="1"/>
              <a:t>проживає</a:t>
            </a:r>
            <a:r>
              <a:rPr lang="ru-RU" dirty="0"/>
              <a:t> 80 млн. </a:t>
            </a:r>
            <a:r>
              <a:rPr lang="ru-RU" dirty="0" err="1"/>
              <a:t>осіб</a:t>
            </a:r>
            <a:r>
              <a:rPr lang="ru-RU" dirty="0"/>
              <a:t>, </a:t>
            </a:r>
            <a:r>
              <a:rPr lang="ru-RU" dirty="0" err="1"/>
              <a:t>з</a:t>
            </a:r>
            <a:r>
              <a:rPr lang="ru-RU" dirty="0"/>
              <a:t> </a:t>
            </a:r>
            <a:r>
              <a:rPr lang="ru-RU" dirty="0" err="1"/>
              <a:t>яких</a:t>
            </a:r>
            <a:r>
              <a:rPr lang="ru-RU" dirty="0"/>
              <a:t> </a:t>
            </a:r>
            <a:r>
              <a:rPr lang="ru-RU" dirty="0" err="1"/>
              <a:t>майже</a:t>
            </a:r>
            <a:r>
              <a:rPr lang="ru-RU" dirty="0"/>
              <a:t> 50 млн. - </a:t>
            </a:r>
            <a:r>
              <a:rPr lang="ru-RU" dirty="0" err="1"/>
              <a:t>міські</a:t>
            </a:r>
            <a:r>
              <a:rPr lang="ru-RU" dirty="0"/>
              <a:t> </a:t>
            </a:r>
            <a:r>
              <a:rPr lang="ru-RU" dirty="0" err="1"/>
              <a:t>жителі</a:t>
            </a:r>
            <a:r>
              <a:rPr lang="ru-RU" dirty="0"/>
              <a:t>. Тут же </a:t>
            </a:r>
            <a:r>
              <a:rPr lang="ru-RU" dirty="0" err="1"/>
              <a:t>розташоване</a:t>
            </a:r>
            <a:r>
              <a:rPr lang="ru-RU" dirty="0"/>
              <a:t> перше за </a:t>
            </a:r>
            <a:r>
              <a:rPr lang="ru-RU" dirty="0" err="1"/>
              <a:t>чисельністю</a:t>
            </a:r>
            <a:r>
              <a:rPr lang="ru-RU" dirty="0"/>
              <a:t> </a:t>
            </a:r>
            <a:r>
              <a:rPr lang="ru-RU" dirty="0" err="1"/>
              <a:t>населення</a:t>
            </a:r>
            <a:r>
              <a:rPr lang="ru-RU" dirty="0"/>
              <a:t> </a:t>
            </a:r>
            <a:r>
              <a:rPr lang="ru-RU" dirty="0" err="1"/>
              <a:t>місто</a:t>
            </a:r>
            <a:r>
              <a:rPr lang="ru-RU" dirty="0"/>
              <a:t> </a:t>
            </a:r>
            <a:r>
              <a:rPr lang="ru-RU" dirty="0" err="1"/>
              <a:t>світу</a:t>
            </a:r>
            <a:r>
              <a:rPr lang="ru-RU" dirty="0"/>
              <a:t> - Шанхай, в </a:t>
            </a:r>
            <a:r>
              <a:rPr lang="ru-RU" dirty="0" err="1"/>
              <a:t>якому</a:t>
            </a:r>
            <a:r>
              <a:rPr lang="ru-RU" dirty="0"/>
              <a:t> </a:t>
            </a:r>
            <a:r>
              <a:rPr lang="ru-RU" dirty="0" err="1"/>
              <a:t>налічується</a:t>
            </a:r>
            <a:r>
              <a:rPr lang="ru-RU" dirty="0"/>
              <a:t> </a:t>
            </a:r>
            <a:r>
              <a:rPr lang="ru-RU" dirty="0" err="1"/>
              <a:t>майже</a:t>
            </a:r>
            <a:r>
              <a:rPr lang="ru-RU" dirty="0"/>
              <a:t> 25 млн. </a:t>
            </a:r>
            <a:r>
              <a:rPr lang="ru-RU" dirty="0" err="1"/>
              <a:t>жителів</a:t>
            </a:r>
            <a:r>
              <a:rPr lang="ru-RU" dirty="0"/>
              <a:t>.</a:t>
            </a:r>
          </a:p>
        </p:txBody>
      </p:sp>
      <p:pic>
        <p:nvPicPr>
          <p:cNvPr id="28674" name="Picture 2" descr="http://ua.comments.ua/images/yangtzedelt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357562"/>
            <a:ext cx="4006710" cy="3071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867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3286124"/>
            <a:ext cx="4835256" cy="32154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>
            <a:normAutofit/>
          </a:bodyPr>
          <a:lstStyle/>
          <a:p>
            <a:r>
              <a:rPr lang="uk-UA" dirty="0" smtClean="0"/>
              <a:t>“ Паща Тигра ”  Гонконг (Сянган)</a:t>
            </a:r>
            <a:endParaRPr lang="ru-RU" dirty="0"/>
          </a:p>
        </p:txBody>
      </p:sp>
      <p:pic>
        <p:nvPicPr>
          <p:cNvPr id="1026" name="Picture 2" descr="ÐÐ°ÑÑÐ¸Ð½ÐºÐ¸ Ð¿Ð¾ Ð·Ð°Ð¿ÑÐ¾ÑÑ Ð³Ð¾Ð½ÐºÐ¾Ð½Ð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857364"/>
            <a:ext cx="8858280" cy="36486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785786" y="500042"/>
            <a:ext cx="757242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Смуга китайських міст. Найбільші: Гонконг (Сянган),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Шеньчжень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Гуаньчжоу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Нараховує  40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млн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осіб.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3" name="Picture 3" descr="ÐÐ°ÑÑÐ¸Ð½ÐºÐ¸ Ð¿Ð¾ Ð·Ð°Ð¿ÑÐ¾ÑÑ Ð³ÑÐ°Ð½ÑÐ¶Ð¾Ñ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000240"/>
            <a:ext cx="8643966" cy="34755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14282" y="2214554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Гуаньчжоу</a:t>
            </a:r>
            <a:endParaRPr lang="uk-UA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ÐÐ°ÑÑÐ¸Ð½ÐºÐ¸ Ð¿Ð¾ Ð·Ð°Ð¿ÑÐ¾ÑÑ ÑÐµÐ½ÑÑÐ¶ÐµÐ½Ñ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142984"/>
            <a:ext cx="8763060" cy="49292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85720" y="1214422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Шеньчжень</a:t>
            </a:r>
            <a:endParaRPr lang="uk-UA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428603"/>
            <a:ext cx="84296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   «</a:t>
            </a:r>
            <a:r>
              <a:rPr lang="ru-RU" dirty="0" err="1"/>
              <a:t>Мегалополіс</a:t>
            </a:r>
            <a:r>
              <a:rPr lang="ru-RU" dirty="0"/>
              <a:t>» - аж </a:t>
            </a:r>
            <a:r>
              <a:rPr lang="ru-RU" dirty="0" err="1"/>
              <a:t>ніяк</a:t>
            </a:r>
            <a:r>
              <a:rPr lang="ru-RU" dirty="0"/>
              <a:t> не </a:t>
            </a:r>
            <a:r>
              <a:rPr lang="ru-RU" dirty="0" err="1"/>
              <a:t>сучасний</a:t>
            </a:r>
            <a:r>
              <a:rPr lang="ru-RU" dirty="0"/>
              <a:t> </a:t>
            </a:r>
            <a:r>
              <a:rPr lang="ru-RU" dirty="0" err="1"/>
              <a:t>термін</a:t>
            </a:r>
            <a:r>
              <a:rPr lang="ru-RU" dirty="0"/>
              <a:t>. </a:t>
            </a:r>
            <a:r>
              <a:rPr lang="ru-RU" dirty="0" err="1"/>
              <a:t>Саме</a:t>
            </a:r>
            <a:r>
              <a:rPr lang="ru-RU" dirty="0"/>
              <a:t> </a:t>
            </a:r>
            <a:r>
              <a:rPr lang="ru-RU" dirty="0" err="1"/>
              <a:t>мегалополісом</a:t>
            </a:r>
            <a:r>
              <a:rPr lang="ru-RU" dirty="0"/>
              <a:t> </a:t>
            </a:r>
            <a:r>
              <a:rPr lang="ru-RU" dirty="0" err="1"/>
              <a:t>називалося</a:t>
            </a:r>
            <a:r>
              <a:rPr lang="ru-RU" dirty="0"/>
              <a:t> </a:t>
            </a:r>
            <a:r>
              <a:rPr lang="ru-RU" dirty="0" err="1"/>
              <a:t>місто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виникло</a:t>
            </a:r>
            <a:r>
              <a:rPr lang="ru-RU" dirty="0"/>
              <a:t> в </a:t>
            </a:r>
            <a:r>
              <a:rPr lang="ru-RU" dirty="0" err="1"/>
              <a:t>давній</a:t>
            </a:r>
            <a:r>
              <a:rPr lang="ru-RU" dirty="0"/>
              <a:t> </a:t>
            </a:r>
            <a:r>
              <a:rPr lang="ru-RU" dirty="0" err="1"/>
              <a:t>Греції</a:t>
            </a:r>
            <a:r>
              <a:rPr lang="ru-RU" dirty="0"/>
              <a:t> </a:t>
            </a:r>
            <a:r>
              <a:rPr lang="ru-RU" dirty="0" err="1"/>
              <a:t>в</a:t>
            </a:r>
            <a:r>
              <a:rPr lang="ru-RU" dirty="0"/>
              <a:t> </a:t>
            </a:r>
            <a:r>
              <a:rPr lang="ru-RU" dirty="0" err="1"/>
              <a:t>результаті</a:t>
            </a:r>
            <a:r>
              <a:rPr lang="ru-RU" dirty="0"/>
              <a:t> </a:t>
            </a:r>
            <a:r>
              <a:rPr lang="ru-RU" dirty="0" err="1"/>
              <a:t>злиття</a:t>
            </a:r>
            <a:r>
              <a:rPr lang="ru-RU" dirty="0"/>
              <a:t> </a:t>
            </a:r>
            <a:r>
              <a:rPr lang="ru-RU" dirty="0" err="1"/>
              <a:t>більш</a:t>
            </a:r>
            <a:r>
              <a:rPr lang="ru-RU" dirty="0"/>
              <a:t> </a:t>
            </a:r>
            <a:r>
              <a:rPr lang="ru-RU" dirty="0" err="1"/>
              <a:t>ніж</a:t>
            </a:r>
            <a:r>
              <a:rPr lang="ru-RU" dirty="0"/>
              <a:t> 35 </a:t>
            </a:r>
            <a:r>
              <a:rPr lang="ru-RU" dirty="0" err="1"/>
              <a:t>поселень</a:t>
            </a:r>
            <a:r>
              <a:rPr lang="ru-RU" dirty="0"/>
              <a:t> </a:t>
            </a:r>
            <a:r>
              <a:rPr lang="ru-RU" dirty="0" err="1"/>
              <a:t>Аркадії</a:t>
            </a:r>
            <a:r>
              <a:rPr lang="ru-RU" dirty="0"/>
              <a:t>. За </a:t>
            </a:r>
            <a:r>
              <a:rPr lang="ru-RU" dirty="0" err="1"/>
              <a:t>нинішніми</a:t>
            </a:r>
            <a:r>
              <a:rPr lang="ru-RU" dirty="0"/>
              <a:t> </a:t>
            </a:r>
            <a:r>
              <a:rPr lang="ru-RU" dirty="0" err="1"/>
              <a:t>мірками</a:t>
            </a:r>
            <a:r>
              <a:rPr lang="ru-RU" dirty="0"/>
              <a:t> </a:t>
            </a:r>
            <a:r>
              <a:rPr lang="ru-RU" dirty="0" err="1"/>
              <a:t>населення</a:t>
            </a:r>
            <a:r>
              <a:rPr lang="ru-RU" dirty="0"/>
              <a:t> </a:t>
            </a:r>
            <a:r>
              <a:rPr lang="ru-RU" dirty="0" err="1"/>
              <a:t>цього</a:t>
            </a:r>
            <a:r>
              <a:rPr lang="ru-RU" dirty="0"/>
              <a:t> </a:t>
            </a:r>
            <a:r>
              <a:rPr lang="ru-RU" dirty="0" err="1"/>
              <a:t>утворення</a:t>
            </a:r>
            <a:r>
              <a:rPr lang="ru-RU" dirty="0"/>
              <a:t> </a:t>
            </a:r>
            <a:r>
              <a:rPr lang="ru-RU" dirty="0" err="1"/>
              <a:t>було</a:t>
            </a:r>
            <a:r>
              <a:rPr lang="ru-RU" dirty="0"/>
              <a:t> </a:t>
            </a:r>
            <a:r>
              <a:rPr lang="ru-RU" dirty="0" err="1"/>
              <a:t>більш</a:t>
            </a:r>
            <a:r>
              <a:rPr lang="ru-RU" dirty="0"/>
              <a:t> </a:t>
            </a:r>
            <a:r>
              <a:rPr lang="ru-RU" dirty="0" err="1"/>
              <a:t>ніж</a:t>
            </a:r>
            <a:r>
              <a:rPr lang="ru-RU" dirty="0"/>
              <a:t> </a:t>
            </a:r>
            <a:r>
              <a:rPr lang="ru-RU" dirty="0" err="1"/>
              <a:t>скромним</a:t>
            </a:r>
            <a:r>
              <a:rPr lang="ru-RU" dirty="0"/>
              <a:t>: </a:t>
            </a:r>
            <a:r>
              <a:rPr lang="ru-RU" dirty="0" err="1"/>
              <a:t>близько</a:t>
            </a:r>
            <a:r>
              <a:rPr lang="ru-RU" dirty="0"/>
              <a:t> 5 тис. </a:t>
            </a:r>
            <a:r>
              <a:rPr lang="ru-RU" dirty="0" err="1"/>
              <a:t>осіб</a:t>
            </a:r>
            <a:r>
              <a:rPr lang="ru-RU" dirty="0"/>
              <a:t>, разом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навколишньою</a:t>
            </a:r>
            <a:r>
              <a:rPr lang="ru-RU" dirty="0"/>
              <a:t> </a:t>
            </a:r>
            <a:r>
              <a:rPr lang="ru-RU" dirty="0" err="1"/>
              <a:t>територією</a:t>
            </a:r>
            <a:r>
              <a:rPr lang="ru-RU" dirty="0"/>
              <a:t> - 8,5 тис. У </a:t>
            </a:r>
            <a:r>
              <a:rPr lang="ru-RU" dirty="0" err="1"/>
              <a:t>сучасному</a:t>
            </a:r>
            <a:r>
              <a:rPr lang="ru-RU" dirty="0"/>
              <a:t> </a:t>
            </a:r>
            <a:r>
              <a:rPr lang="ru-RU" dirty="0" err="1"/>
              <a:t>світі</a:t>
            </a:r>
            <a:r>
              <a:rPr lang="ru-RU" dirty="0"/>
              <a:t> </a:t>
            </a:r>
            <a:r>
              <a:rPr lang="ru-RU" dirty="0" err="1"/>
              <a:t>назвою</a:t>
            </a:r>
            <a:r>
              <a:rPr lang="ru-RU" dirty="0"/>
              <a:t> «</a:t>
            </a:r>
            <a:r>
              <a:rPr lang="ru-RU" dirty="0" err="1"/>
              <a:t>мегалополіс</a:t>
            </a:r>
            <a:r>
              <a:rPr lang="ru-RU" dirty="0"/>
              <a:t>» стали </a:t>
            </a:r>
            <a:r>
              <a:rPr lang="ru-RU" dirty="0" err="1"/>
              <a:t>позначати</a:t>
            </a:r>
            <a:r>
              <a:rPr lang="ru-RU" dirty="0"/>
              <a:t> </a:t>
            </a:r>
            <a:r>
              <a:rPr lang="ru-RU" dirty="0" err="1"/>
              <a:t>великі</a:t>
            </a:r>
            <a:r>
              <a:rPr lang="ru-RU" dirty="0"/>
              <a:t> </a:t>
            </a:r>
            <a:r>
              <a:rPr lang="ru-RU" dirty="0" err="1"/>
              <a:t>форми</a:t>
            </a:r>
            <a:r>
              <a:rPr lang="ru-RU" dirty="0"/>
              <a:t> </a:t>
            </a:r>
            <a:r>
              <a:rPr lang="ru-RU" dirty="0" err="1"/>
              <a:t>розселення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утворюються</a:t>
            </a:r>
            <a:r>
              <a:rPr lang="ru-RU" dirty="0"/>
              <a:t> в </a:t>
            </a:r>
            <a:r>
              <a:rPr lang="ru-RU" dirty="0" err="1"/>
              <a:t>результаті</a:t>
            </a:r>
            <a:r>
              <a:rPr lang="ru-RU" dirty="0"/>
              <a:t> </a:t>
            </a:r>
            <a:r>
              <a:rPr lang="ru-RU" dirty="0" err="1"/>
              <a:t>злиття</a:t>
            </a:r>
            <a:r>
              <a:rPr lang="ru-RU" dirty="0"/>
              <a:t> </a:t>
            </a:r>
            <a:r>
              <a:rPr lang="ru-RU" dirty="0" err="1"/>
              <a:t>сусідніх</a:t>
            </a:r>
            <a:r>
              <a:rPr lang="ru-RU" dirty="0"/>
              <a:t> </a:t>
            </a:r>
            <a:r>
              <a:rPr lang="ru-RU" dirty="0" err="1"/>
              <a:t>міст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   </a:t>
            </a:r>
            <a:r>
              <a:rPr lang="ru-RU" dirty="0" err="1" smtClean="0"/>
              <a:t>Вперше</a:t>
            </a:r>
            <a:r>
              <a:rPr lang="ru-RU" dirty="0" smtClean="0"/>
              <a:t> </a:t>
            </a:r>
            <a:r>
              <a:rPr lang="ru-RU" dirty="0" err="1"/>
              <a:t>терміном</a:t>
            </a:r>
            <a:r>
              <a:rPr lang="ru-RU" dirty="0"/>
              <a:t> «</a:t>
            </a:r>
            <a:r>
              <a:rPr lang="ru-RU" dirty="0" err="1"/>
              <a:t>мегалополіс</a:t>
            </a:r>
            <a:r>
              <a:rPr lang="ru-RU" dirty="0"/>
              <a:t>» </a:t>
            </a:r>
            <a:r>
              <a:rPr lang="ru-RU" dirty="0" err="1"/>
              <a:t>французький</a:t>
            </a:r>
            <a:r>
              <a:rPr lang="ru-RU" dirty="0"/>
              <a:t> географ Жан </a:t>
            </a:r>
            <a:r>
              <a:rPr lang="ru-RU" dirty="0" err="1"/>
              <a:t>Готтман</a:t>
            </a:r>
            <a:r>
              <a:rPr lang="ru-RU" dirty="0"/>
              <a:t> назвав </a:t>
            </a:r>
            <a:r>
              <a:rPr lang="ru-RU" dirty="0" err="1"/>
              <a:t>полосовидні</a:t>
            </a:r>
            <a:r>
              <a:rPr lang="ru-RU" dirty="0"/>
              <a:t> </a:t>
            </a:r>
            <a:r>
              <a:rPr lang="ru-RU" dirty="0" err="1"/>
              <a:t>скупчення</a:t>
            </a:r>
            <a:r>
              <a:rPr lang="ru-RU" dirty="0"/>
              <a:t> 40 </a:t>
            </a:r>
            <a:r>
              <a:rPr lang="ru-RU" dirty="0" err="1"/>
              <a:t>сусідніх</a:t>
            </a:r>
            <a:r>
              <a:rPr lang="ru-RU" dirty="0"/>
              <a:t> </a:t>
            </a:r>
            <a:r>
              <a:rPr lang="ru-RU" dirty="0" err="1"/>
              <a:t>агломерацій</a:t>
            </a:r>
            <a:r>
              <a:rPr lang="ru-RU" dirty="0"/>
              <a:t> </a:t>
            </a:r>
            <a:r>
              <a:rPr lang="ru-RU" dirty="0" err="1"/>
              <a:t>уздовж</a:t>
            </a:r>
            <a:r>
              <a:rPr lang="ru-RU" dirty="0"/>
              <a:t> </a:t>
            </a:r>
            <a:r>
              <a:rPr lang="ru-RU" dirty="0" err="1"/>
              <a:t>транспортних</a:t>
            </a:r>
            <a:r>
              <a:rPr lang="ru-RU" dirty="0"/>
              <a:t> </a:t>
            </a:r>
            <a:r>
              <a:rPr lang="ru-RU" dirty="0" err="1"/>
              <a:t>магістралей</a:t>
            </a:r>
            <a:r>
              <a:rPr lang="ru-RU" dirty="0"/>
              <a:t> у </a:t>
            </a:r>
            <a:r>
              <a:rPr lang="ru-RU" dirty="0" err="1"/>
              <a:t>північній</a:t>
            </a:r>
            <a:r>
              <a:rPr lang="ru-RU" dirty="0"/>
              <a:t> </a:t>
            </a:r>
            <a:r>
              <a:rPr lang="ru-RU" dirty="0" err="1"/>
              <a:t>частині</a:t>
            </a:r>
            <a:r>
              <a:rPr lang="ru-RU" dirty="0"/>
              <a:t> </a:t>
            </a:r>
            <a:r>
              <a:rPr lang="ru-RU" dirty="0" err="1"/>
              <a:t>Атлантичного</a:t>
            </a:r>
            <a:r>
              <a:rPr lang="ru-RU" dirty="0"/>
              <a:t> </a:t>
            </a:r>
            <a:r>
              <a:rPr lang="ru-RU" dirty="0" err="1"/>
              <a:t>узбережжя</a:t>
            </a:r>
            <a:r>
              <a:rPr lang="ru-RU" dirty="0"/>
              <a:t> США. </a:t>
            </a:r>
            <a:r>
              <a:rPr lang="ru-RU" dirty="0" err="1"/>
              <a:t>Площа</a:t>
            </a:r>
            <a:r>
              <a:rPr lang="ru-RU" dirty="0"/>
              <a:t> таких </a:t>
            </a:r>
            <a:r>
              <a:rPr lang="ru-RU" dirty="0" err="1"/>
              <a:t>об´єднань</a:t>
            </a:r>
            <a:r>
              <a:rPr lang="ru-RU" dirty="0"/>
              <a:t> </a:t>
            </a:r>
            <a:r>
              <a:rPr lang="ru-RU" dirty="0" err="1"/>
              <a:t>сягає</a:t>
            </a:r>
            <a:r>
              <a:rPr lang="ru-RU" dirty="0"/>
              <a:t> </a:t>
            </a:r>
            <a:r>
              <a:rPr lang="ru-RU" dirty="0" err="1"/>
              <a:t>сотень</a:t>
            </a:r>
            <a:r>
              <a:rPr lang="ru-RU" dirty="0"/>
              <a:t> </a:t>
            </a:r>
            <a:r>
              <a:rPr lang="ru-RU" dirty="0" err="1"/>
              <a:t>тисяч</a:t>
            </a:r>
            <a:r>
              <a:rPr lang="ru-RU" dirty="0"/>
              <a:t> </a:t>
            </a:r>
            <a:r>
              <a:rPr lang="ru-RU" dirty="0" err="1"/>
              <a:t>кілометрів</a:t>
            </a:r>
            <a:r>
              <a:rPr lang="ru-RU" dirty="0"/>
              <a:t>, а </a:t>
            </a:r>
            <a:r>
              <a:rPr lang="ru-RU" dirty="0" err="1"/>
              <a:t>чисельність</a:t>
            </a:r>
            <a:r>
              <a:rPr lang="ru-RU" dirty="0"/>
              <a:t> </a:t>
            </a:r>
            <a:r>
              <a:rPr lang="ru-RU" dirty="0" err="1"/>
              <a:t>населення</a:t>
            </a:r>
            <a:r>
              <a:rPr lang="ru-RU" dirty="0"/>
              <a:t> </a:t>
            </a:r>
            <a:r>
              <a:rPr lang="ru-RU" dirty="0" err="1"/>
              <a:t>перевищує</a:t>
            </a:r>
            <a:r>
              <a:rPr lang="ru-RU" dirty="0"/>
              <a:t> </a:t>
            </a:r>
            <a:r>
              <a:rPr lang="ru-RU" dirty="0" err="1"/>
              <a:t>кілька</a:t>
            </a:r>
            <a:r>
              <a:rPr lang="ru-RU" dirty="0"/>
              <a:t> </a:t>
            </a:r>
            <a:r>
              <a:rPr lang="ru-RU" dirty="0" err="1"/>
              <a:t>десятків</a:t>
            </a:r>
            <a:r>
              <a:rPr lang="ru-RU" dirty="0"/>
              <a:t> </a:t>
            </a:r>
            <a:r>
              <a:rPr lang="ru-RU" dirty="0" err="1"/>
              <a:t>мільйонів</a:t>
            </a:r>
            <a:r>
              <a:rPr lang="ru-RU" dirty="0"/>
              <a:t> </a:t>
            </a:r>
            <a:r>
              <a:rPr lang="ru-RU" dirty="0" err="1"/>
              <a:t>осіб</a:t>
            </a:r>
            <a:r>
              <a:rPr lang="ru-RU" dirty="0"/>
              <a:t>. </a:t>
            </a:r>
            <a:r>
              <a:rPr lang="ru-RU" dirty="0" err="1"/>
              <a:t>Причому</a:t>
            </a:r>
            <a:r>
              <a:rPr lang="ru-RU" dirty="0"/>
              <a:t> </a:t>
            </a:r>
            <a:r>
              <a:rPr lang="ru-RU" dirty="0" err="1"/>
              <a:t>процес</a:t>
            </a:r>
            <a:r>
              <a:rPr lang="ru-RU" dirty="0"/>
              <a:t> </a:t>
            </a:r>
            <a:r>
              <a:rPr lang="ru-RU" dirty="0" err="1"/>
              <a:t>утворення</a:t>
            </a:r>
            <a:r>
              <a:rPr lang="ru-RU" dirty="0"/>
              <a:t> </a:t>
            </a:r>
            <a:r>
              <a:rPr lang="ru-RU" dirty="0" err="1"/>
              <a:t>мегалополісів</a:t>
            </a:r>
            <a:r>
              <a:rPr lang="ru-RU" dirty="0"/>
              <a:t> </a:t>
            </a:r>
            <a:r>
              <a:rPr lang="ru-RU" dirty="0" err="1"/>
              <a:t>відбувається</a:t>
            </a:r>
            <a:r>
              <a:rPr lang="ru-RU" dirty="0"/>
              <a:t> </a:t>
            </a:r>
            <a:r>
              <a:rPr lang="ru-RU" dirty="0" err="1"/>
              <a:t>стихійно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   Як </a:t>
            </a:r>
            <a:r>
              <a:rPr lang="ru-RU" dirty="0"/>
              <a:t>правило, вони </a:t>
            </a:r>
            <a:r>
              <a:rPr lang="ru-RU" dirty="0" err="1"/>
              <a:t>відрізняються</a:t>
            </a:r>
            <a:r>
              <a:rPr lang="ru-RU" dirty="0"/>
              <a:t> </a:t>
            </a:r>
            <a:r>
              <a:rPr lang="ru-RU" dirty="0" err="1"/>
              <a:t>лінійним</a:t>
            </a:r>
            <a:r>
              <a:rPr lang="ru-RU" dirty="0"/>
              <a:t> характером </a:t>
            </a:r>
            <a:r>
              <a:rPr lang="ru-RU" dirty="0" err="1"/>
              <a:t>забудови</a:t>
            </a:r>
            <a:r>
              <a:rPr lang="ru-RU" dirty="0"/>
              <a:t>, </a:t>
            </a:r>
            <a:r>
              <a:rPr lang="ru-RU" dirty="0" err="1"/>
              <a:t>витягнуті</a:t>
            </a:r>
            <a:r>
              <a:rPr lang="ru-RU" dirty="0"/>
              <a:t> </a:t>
            </a:r>
            <a:r>
              <a:rPr lang="ru-RU" dirty="0" err="1"/>
              <a:t>уздовж</a:t>
            </a:r>
            <a:r>
              <a:rPr lang="ru-RU" dirty="0"/>
              <a:t> </a:t>
            </a:r>
            <a:r>
              <a:rPr lang="ru-RU" dirty="0" err="1"/>
              <a:t>автомобільних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залізничних</a:t>
            </a:r>
            <a:r>
              <a:rPr lang="ru-RU" dirty="0"/>
              <a:t> </a:t>
            </a:r>
            <a:r>
              <a:rPr lang="ru-RU" dirty="0" err="1"/>
              <a:t>магістралей</a:t>
            </a:r>
            <a:r>
              <a:rPr lang="ru-RU" dirty="0"/>
              <a:t> (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берегів</a:t>
            </a:r>
            <a:r>
              <a:rPr lang="ru-RU" dirty="0"/>
              <a:t> </a:t>
            </a:r>
            <a:r>
              <a:rPr lang="ru-RU" dirty="0" err="1"/>
              <a:t>річок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морів</a:t>
            </a:r>
            <a:r>
              <a:rPr lang="ru-RU" dirty="0"/>
              <a:t>)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неодмінно</a:t>
            </a:r>
            <a:r>
              <a:rPr lang="ru-RU" dirty="0"/>
              <a:t> </a:t>
            </a:r>
            <a:r>
              <a:rPr lang="ru-RU" dirty="0" err="1"/>
              <a:t>страждають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екологічних</a:t>
            </a:r>
            <a:r>
              <a:rPr lang="ru-RU" dirty="0"/>
              <a:t> проблем, </a:t>
            </a:r>
            <a:r>
              <a:rPr lang="ru-RU" dirty="0" err="1"/>
              <a:t>викликаних</a:t>
            </a:r>
            <a:r>
              <a:rPr lang="ru-RU" dirty="0"/>
              <a:t> </a:t>
            </a:r>
            <a:r>
              <a:rPr lang="ru-RU" dirty="0" err="1"/>
              <a:t>діяльністю</a:t>
            </a:r>
            <a:r>
              <a:rPr lang="ru-RU" dirty="0"/>
              <a:t> </a:t>
            </a:r>
            <a:r>
              <a:rPr lang="ru-RU" dirty="0" err="1"/>
              <a:t>людини</a:t>
            </a:r>
            <a:r>
              <a:rPr lang="ru-RU" dirty="0"/>
              <a:t>. </a:t>
            </a:r>
            <a:r>
              <a:rPr lang="ru-RU" dirty="0" err="1"/>
              <a:t>Немов</a:t>
            </a:r>
            <a:r>
              <a:rPr lang="ru-RU" dirty="0"/>
              <a:t> </a:t>
            </a:r>
            <a:r>
              <a:rPr lang="ru-RU" dirty="0" err="1"/>
              <a:t>ілюстрація</a:t>
            </a:r>
            <a:r>
              <a:rPr lang="ru-RU" dirty="0"/>
              <a:t> до </a:t>
            </a:r>
            <a:r>
              <a:rPr lang="ru-RU" dirty="0" err="1"/>
              <a:t>тотальної</a:t>
            </a:r>
            <a:r>
              <a:rPr lang="ru-RU" dirty="0"/>
              <a:t> </a:t>
            </a:r>
            <a:r>
              <a:rPr lang="ru-RU" dirty="0" err="1"/>
              <a:t>урбанізації</a:t>
            </a:r>
            <a:r>
              <a:rPr lang="ru-RU" dirty="0"/>
              <a:t> </a:t>
            </a:r>
            <a:r>
              <a:rPr lang="ru-RU" dirty="0" err="1"/>
              <a:t>людського</a:t>
            </a:r>
            <a:r>
              <a:rPr lang="ru-RU" dirty="0"/>
              <a:t> </a:t>
            </a:r>
            <a:r>
              <a:rPr lang="ru-RU" dirty="0" err="1"/>
              <a:t>буття</a:t>
            </a:r>
            <a:r>
              <a:rPr lang="ru-RU" dirty="0"/>
              <a:t>, </a:t>
            </a:r>
            <a:r>
              <a:rPr lang="ru-RU" dirty="0" err="1"/>
              <a:t>мегалополіси</a:t>
            </a:r>
            <a:r>
              <a:rPr lang="ru-RU" dirty="0"/>
              <a:t> </a:t>
            </a:r>
            <a:r>
              <a:rPr lang="ru-RU" dirty="0" err="1"/>
              <a:t>виросли</a:t>
            </a:r>
            <a:r>
              <a:rPr lang="ru-RU" dirty="0"/>
              <a:t> не </a:t>
            </a:r>
            <a:r>
              <a:rPr lang="ru-RU" dirty="0" err="1"/>
              <a:t>тільки</a:t>
            </a:r>
            <a:r>
              <a:rPr lang="ru-RU" dirty="0"/>
              <a:t> в </a:t>
            </a:r>
            <a:r>
              <a:rPr lang="ru-RU" dirty="0" err="1"/>
              <a:t>Америці</a:t>
            </a:r>
            <a:r>
              <a:rPr lang="ru-RU" dirty="0"/>
              <a:t>, </a:t>
            </a:r>
            <a:r>
              <a:rPr lang="ru-RU" dirty="0" err="1"/>
              <a:t>але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в</a:t>
            </a:r>
            <a:r>
              <a:rPr lang="ru-RU" dirty="0"/>
              <a:t> </a:t>
            </a:r>
            <a:r>
              <a:rPr lang="ru-RU" dirty="0" err="1"/>
              <a:t>Європі</a:t>
            </a:r>
            <a:r>
              <a:rPr lang="ru-RU" dirty="0"/>
              <a:t>, </a:t>
            </a:r>
            <a:r>
              <a:rPr lang="ru-RU" dirty="0" err="1"/>
              <a:t>Азії</a:t>
            </a:r>
            <a:r>
              <a:rPr lang="ru-RU" dirty="0"/>
              <a:t> та </a:t>
            </a:r>
            <a:r>
              <a:rPr lang="ru-RU" dirty="0" err="1"/>
              <a:t>Африці</a:t>
            </a:r>
            <a:r>
              <a:rPr lang="ru-RU" dirty="0"/>
              <a:t>. </a:t>
            </a:r>
            <a:r>
              <a:rPr lang="ru-RU" dirty="0" smtClean="0"/>
              <a:t> </a:t>
            </a:r>
            <a:r>
              <a:rPr lang="ru-RU" dirty="0" err="1"/>
              <a:t>В</a:t>
            </a:r>
            <a:r>
              <a:rPr lang="ru-RU" dirty="0" err="1" smtClean="0"/>
              <a:t>сесвітній</a:t>
            </a:r>
            <a:r>
              <a:rPr lang="ru-RU" dirty="0" smtClean="0"/>
              <a:t> </a:t>
            </a:r>
            <a:r>
              <a:rPr lang="ru-RU" dirty="0"/>
              <a:t>день </a:t>
            </a:r>
            <a:r>
              <a:rPr lang="ru-RU" dirty="0" err="1"/>
              <a:t>урбанізму</a:t>
            </a:r>
            <a:r>
              <a:rPr lang="ru-RU" dirty="0"/>
              <a:t>, </a:t>
            </a:r>
            <a:r>
              <a:rPr lang="ru-RU" dirty="0" err="1"/>
              <a:t>який</a:t>
            </a:r>
            <a:r>
              <a:rPr lang="ru-RU" dirty="0"/>
              <a:t> </a:t>
            </a:r>
            <a:r>
              <a:rPr lang="ru-RU" dirty="0" err="1"/>
              <a:t>з</a:t>
            </a:r>
            <a:r>
              <a:rPr lang="ru-RU" dirty="0"/>
              <a:t> 1949 року </a:t>
            </a:r>
            <a:r>
              <a:rPr lang="ru-RU" dirty="0" err="1"/>
              <a:t>відзначається</a:t>
            </a:r>
            <a:r>
              <a:rPr lang="ru-RU" dirty="0"/>
              <a:t> 8 </a:t>
            </a:r>
            <a:r>
              <a:rPr lang="ru-RU" dirty="0" smtClean="0"/>
              <a:t>листопада.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РіоСан</a:t>
            </a:r>
            <a:endParaRPr lang="ru-RU" dirty="0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85720" y="857233"/>
            <a:ext cx="835824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Смуга міст від Ріо-де-Жанейро до Сан-Паулу в Південній Америці. Нараховує  38 млн. осіб.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1" name="Picture 3" descr="ÐÐ°ÑÑÐ¸Ð½ÐºÐ¸ Ð¿Ð¾ Ð·Ð°Ð¿ÑÐ¾ÑÑ Ð¼ÐµÐ³Ð¾Ð¿Ð¾Ð»ÑÑ Ð ÑÐ¾ Ð¡Ð°Ð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906900"/>
            <a:ext cx="7286676" cy="48558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ÐÐ°ÑÑÐ¸Ð½ÐºÐ¸ Ð¿Ð¾ Ð·Ð°Ð¿ÑÐ¾ÑÑ Ð¼ÐµÐ³Ð¾Ð¿Ð¾Ð»ÑÑ Ð ÑÐ¾ Ð¡Ð°Ð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85794"/>
            <a:ext cx="8754046" cy="5857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85720" y="1000108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>
                <a:solidFill>
                  <a:srgbClr val="FFFF00"/>
                </a:solidFill>
              </a:rPr>
              <a:t>Фавели</a:t>
            </a:r>
            <a:r>
              <a:rPr lang="uk-UA" dirty="0" smtClean="0">
                <a:solidFill>
                  <a:srgbClr val="FFFF00"/>
                </a:solidFill>
              </a:rPr>
              <a:t>  Бразилії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ÐÐ°ÑÑÐ¸Ð½ÐºÐ¸ Ð¿Ð¾ Ð·Ð°Ð¿ÑÐ¾ÑÑ Ð¼ÐµÐ³Ð¾Ð¿Ð¾Ð»ÑÑ Ð ÑÐ¾ Ð¡Ð°Ð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85794"/>
            <a:ext cx="8756256" cy="49292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ÐÐ°ÑÑÐ¸Ð½ÐºÐ¸ Ð¿Ð¾ Ð·Ð°Ð¿ÑÐ¾ÑÑ Ð¡Ð°Ð½- ÐÐ°ÑÐ»Ñ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3" y="1000108"/>
            <a:ext cx="8883159" cy="5000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00034" y="1285860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>
                <a:solidFill>
                  <a:srgbClr val="FFFF00"/>
                </a:solidFill>
              </a:rPr>
              <a:t>САН-ПАУЛУ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ÐÐ°ÑÑÐ¸Ð½ÐºÐ¸ Ð¿Ð¾ Ð·Ð°Ð¿ÑÐ¾ÑÑ Ð¡Ð°Ð½- ÐÐ°ÑÐ»Ñ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14356"/>
            <a:ext cx="8675379" cy="57864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ÐÐ°ÑÑÐ¸Ð½ÐºÐ¸ Ð¿Ð¾ Ð·Ð°Ð¿ÑÐ¾ÑÑ ÑÐ°Ð½ Ð¿Ð°ÑÐ»Ñ ÑÑÑÑÐ¾Ð±Ñ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642918"/>
            <a:ext cx="8830630" cy="57864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14282" y="142852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>
                <a:solidFill>
                  <a:srgbClr val="FFFF00"/>
                </a:solidFill>
              </a:rPr>
              <a:t>Фавели</a:t>
            </a:r>
            <a:r>
              <a:rPr lang="uk-UA" dirty="0" smtClean="0">
                <a:solidFill>
                  <a:srgbClr val="FFFF00"/>
                </a:solidFill>
              </a:rPr>
              <a:t> Сан-Паулу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/>
          <a:lstStyle/>
          <a:p>
            <a:r>
              <a:rPr lang="uk-UA" dirty="0" smtClean="0"/>
              <a:t>СВІТОВІ МІСТА</a:t>
            </a:r>
            <a:endParaRPr lang="ru-RU" dirty="0"/>
          </a:p>
        </p:txBody>
      </p:sp>
      <p:pic>
        <p:nvPicPr>
          <p:cNvPr id="3891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8715436" cy="58148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28596" y="928670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Нью-Йорк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ÐÐ°ÑÑÐ¸Ð½ÐºÐ¸ Ð¿Ð¾ Ð·Ð°Ð¿ÑÐ¾ÑÑ ÐÐ°ÑÐ¸Ð¶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85794"/>
            <a:ext cx="8887890" cy="44005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14282" y="857232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Париж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ÐÐ°ÑÑÐ¸Ð½ÐºÐ¸ Ð¿Ð¾ Ð·Ð°Ð¿ÑÐ¾ÑÑ ÐÐ¾Ñ-ÐÐ½Ð´Ð¶ÐµÐ»ÐµÑ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410" y="714356"/>
            <a:ext cx="8953064" cy="5357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85720" y="928670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Лос-Анджелес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ÐÐ°ÑÑÐ¸Ð½ÐºÐ¸ Ð¿Ð¾ Ð·Ð°Ð¿ÑÐ¾ÑÑ Ð¼ÑÑÑÐ¾ ÐÑÐ»Ð°Ð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928670"/>
            <a:ext cx="8800684" cy="41979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42844" y="1000108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Мілан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06" y="142852"/>
            <a:ext cx="8615394" cy="428628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bg1">
                    <a:lumMod val="65000"/>
                  </a:schemeClr>
                </a:solidFill>
              </a:rPr>
              <a:t>БОСВАШ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26" name="Picture 2" descr="http://ua.comments.ua/images/shutterstock_1167795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57166"/>
            <a:ext cx="4214842" cy="63285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8" name="Picture 4" descr="http://ua.comments.ua/images/Boswas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571480"/>
            <a:ext cx="4572000" cy="60910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ÐÐ°ÑÑÐ¸Ð½ÐºÐ¸ Ð¿Ð¾ Ð·Ð°Ð¿ÑÐ¾ÑÑ ÑÐ²ÑÑÐ¾Ð²Ðµ Ð¼ÑÑÑÐ¾ Ð§Ð¸ÐºÐ°Ð³Ð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71480"/>
            <a:ext cx="8844039" cy="56436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14282" y="642918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Чикаго </a:t>
            </a: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ÐÐ°ÑÑÐ¸Ð½ÐºÐ¸ Ð¿Ð¾ Ð·Ð°Ð¿ÑÐ¾ÑÑ Ð¼ÑÑÑÐ¾ Ð¤ÑÐ°Ð½ÐºÑÑÑÑ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3" y="500042"/>
            <a:ext cx="8927995" cy="59293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57158" y="714356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Франкфурт-на-Майні </a:t>
            </a: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14356"/>
            <a:ext cx="8774844" cy="47863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85720" y="928670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Сан-Франциско 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ÐÐ°ÑÑÐ¸Ð½ÐºÐ¸ Ð¿Ð¾ Ð·Ð°Ð¿ÑÐ¾ÑÑ Ð¼ÑÑÑÐ¾ ÐÑÑÑÑÐµÐ»Ñ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71480"/>
            <a:ext cx="8643998" cy="60525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28596" y="714356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Брюссель </a:t>
            </a:r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ÐÐ°ÑÑÐ¸Ð½ÐºÐ¸ Ð¿Ð¾ Ð·Ð°Ð¿ÑÐ¾ÑÑ Ð¼ÑÑÑÐ¾ Ð´ÑÐ±Ð°Ð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928670"/>
            <a:ext cx="8532507" cy="56911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85720" y="500042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Дубай </a:t>
            </a: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8" name="Picture 6" descr="ÐÐ°ÑÑÐ¸Ð½ÐºÐ¸ Ð¿Ð¾ Ð·Ð°Ð¿ÑÐ¾ÑÑ Ð¼ÑÑÑÐ¾ ÐÑÐ¼Ð±Ð°Ð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85860"/>
            <a:ext cx="8864593" cy="49863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28596" y="857232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Мумбай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357166"/>
            <a:ext cx="87154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Мегалополіс</a:t>
            </a:r>
            <a:r>
              <a:rPr lang="ru-RU" dirty="0"/>
              <a:t> </a:t>
            </a:r>
            <a:r>
              <a:rPr lang="ru-RU" dirty="0" err="1"/>
              <a:t>Босваш</a:t>
            </a:r>
            <a:r>
              <a:rPr lang="ru-RU" dirty="0"/>
              <a:t> </a:t>
            </a:r>
            <a:r>
              <a:rPr lang="ru-RU" dirty="0" err="1"/>
              <a:t>складається</a:t>
            </a:r>
            <a:r>
              <a:rPr lang="ru-RU" dirty="0"/>
              <a:t> </a:t>
            </a:r>
            <a:r>
              <a:rPr lang="ru-RU" dirty="0" err="1"/>
              <a:t>з</a:t>
            </a:r>
            <a:r>
              <a:rPr lang="ru-RU" dirty="0"/>
              <a:t> </a:t>
            </a:r>
            <a:r>
              <a:rPr lang="ru-RU" dirty="0" err="1"/>
              <a:t>агломерацій</a:t>
            </a:r>
            <a:r>
              <a:rPr lang="ru-RU" dirty="0"/>
              <a:t> </a:t>
            </a:r>
            <a:r>
              <a:rPr lang="ru-RU" b="1" dirty="0"/>
              <a:t>Бостона, Нью-Йорка</a:t>
            </a:r>
            <a:r>
              <a:rPr lang="ru-RU" dirty="0"/>
              <a:t>, </a:t>
            </a:r>
            <a:r>
              <a:rPr lang="ru-RU" dirty="0" err="1"/>
              <a:t>Філадельфії</a:t>
            </a:r>
            <a:r>
              <a:rPr lang="ru-RU" dirty="0"/>
              <a:t>, Балтимора, Вашингтона, </a:t>
            </a:r>
            <a:r>
              <a:rPr lang="ru-RU" dirty="0" err="1"/>
              <a:t>що</a:t>
            </a:r>
            <a:r>
              <a:rPr lang="ru-RU" dirty="0"/>
              <a:t> плавно </a:t>
            </a:r>
            <a:r>
              <a:rPr lang="ru-RU" dirty="0" err="1"/>
              <a:t>переходять</a:t>
            </a:r>
            <a:r>
              <a:rPr lang="ru-RU" dirty="0"/>
              <a:t> один в одного. </a:t>
            </a:r>
            <a:r>
              <a:rPr lang="ru-RU" dirty="0" err="1"/>
              <a:t>Загальна</a:t>
            </a:r>
            <a:r>
              <a:rPr lang="ru-RU" dirty="0"/>
              <a:t> </a:t>
            </a:r>
            <a:r>
              <a:rPr lang="ru-RU" dirty="0" err="1"/>
              <a:t>площа</a:t>
            </a:r>
            <a:r>
              <a:rPr lang="ru-RU" dirty="0"/>
              <a:t> </a:t>
            </a:r>
            <a:r>
              <a:rPr lang="ru-RU" dirty="0" err="1"/>
              <a:t>цього</a:t>
            </a:r>
            <a:r>
              <a:rPr lang="ru-RU" dirty="0"/>
              <a:t> </a:t>
            </a:r>
            <a:r>
              <a:rPr lang="ru-RU" dirty="0" err="1"/>
              <a:t>мегалополіса</a:t>
            </a:r>
            <a:r>
              <a:rPr lang="ru-RU" dirty="0"/>
              <a:t> - 170 тис. км. </a:t>
            </a:r>
            <a:r>
              <a:rPr lang="ru-RU" dirty="0" err="1"/>
              <a:t>Саме</a:t>
            </a:r>
            <a:r>
              <a:rPr lang="ru-RU" dirty="0"/>
              <a:t> для </a:t>
            </a:r>
            <a:r>
              <a:rPr lang="ru-RU" dirty="0" err="1"/>
              <a:t>позначення</a:t>
            </a:r>
            <a:r>
              <a:rPr lang="ru-RU" dirty="0"/>
              <a:t> </a:t>
            </a:r>
            <a:r>
              <a:rPr lang="ru-RU" dirty="0" err="1"/>
              <a:t>цієї</a:t>
            </a:r>
            <a:r>
              <a:rPr lang="ru-RU" dirty="0"/>
              <a:t> </a:t>
            </a:r>
            <a:r>
              <a:rPr lang="ru-RU" dirty="0" err="1"/>
              <a:t>суцільної</a:t>
            </a:r>
            <a:r>
              <a:rPr lang="ru-RU" dirty="0"/>
              <a:t> </a:t>
            </a:r>
            <a:r>
              <a:rPr lang="ru-RU" dirty="0" err="1"/>
              <a:t>міської</a:t>
            </a:r>
            <a:r>
              <a:rPr lang="ru-RU" dirty="0"/>
              <a:t> </a:t>
            </a:r>
            <a:r>
              <a:rPr lang="ru-RU" dirty="0" err="1"/>
              <a:t>забудови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простягнулася</a:t>
            </a:r>
            <a:r>
              <a:rPr lang="ru-RU" dirty="0"/>
              <a:t> </a:t>
            </a:r>
            <a:r>
              <a:rPr lang="ru-RU" dirty="0" err="1"/>
              <a:t>вздовж</a:t>
            </a:r>
            <a:r>
              <a:rPr lang="ru-RU" dirty="0"/>
              <a:t> </a:t>
            </a:r>
            <a:r>
              <a:rPr lang="ru-RU" dirty="0" err="1"/>
              <a:t>узбережжя</a:t>
            </a:r>
            <a:r>
              <a:rPr lang="ru-RU" dirty="0"/>
              <a:t> </a:t>
            </a:r>
            <a:r>
              <a:rPr lang="ru-RU" dirty="0" err="1"/>
              <a:t>Атлантичного</a:t>
            </a:r>
            <a:r>
              <a:rPr lang="ru-RU" dirty="0"/>
              <a:t> океану на 750 км,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був</a:t>
            </a:r>
            <a:r>
              <a:rPr lang="ru-RU" dirty="0"/>
              <a:t> </a:t>
            </a:r>
            <a:r>
              <a:rPr lang="ru-RU" dirty="0" err="1"/>
              <a:t>вперше</a:t>
            </a:r>
            <a:r>
              <a:rPr lang="ru-RU" dirty="0"/>
              <a:t> </a:t>
            </a:r>
            <a:r>
              <a:rPr lang="ru-RU" dirty="0" err="1"/>
              <a:t>застосований</a:t>
            </a:r>
            <a:r>
              <a:rPr lang="ru-RU" dirty="0"/>
              <a:t> </a:t>
            </a:r>
            <a:r>
              <a:rPr lang="ru-RU" dirty="0" err="1"/>
              <a:t>термін</a:t>
            </a:r>
            <a:r>
              <a:rPr lang="ru-RU" dirty="0"/>
              <a:t> «</a:t>
            </a:r>
            <a:r>
              <a:rPr lang="ru-RU" dirty="0" err="1"/>
              <a:t>мегалополіс</a:t>
            </a:r>
            <a:r>
              <a:rPr lang="ru-RU" dirty="0"/>
              <a:t>». </a:t>
            </a:r>
            <a:r>
              <a:rPr lang="ru-RU" dirty="0" err="1"/>
              <a:t>Втім</a:t>
            </a:r>
            <a:r>
              <a:rPr lang="ru-RU" dirty="0"/>
              <a:t>, </a:t>
            </a:r>
            <a:r>
              <a:rPr lang="ru-RU" dirty="0" err="1"/>
              <a:t>спершу</a:t>
            </a:r>
            <a:r>
              <a:rPr lang="ru-RU" dirty="0"/>
              <a:t> «</a:t>
            </a:r>
            <a:r>
              <a:rPr lang="ru-RU" dirty="0" err="1"/>
              <a:t>Босваш</a:t>
            </a:r>
            <a:r>
              <a:rPr lang="ru-RU" dirty="0"/>
              <a:t>» </a:t>
            </a:r>
            <a:r>
              <a:rPr lang="ru-RU" dirty="0" err="1"/>
              <a:t>був</a:t>
            </a:r>
            <a:r>
              <a:rPr lang="ru-RU" dirty="0"/>
              <a:t> </a:t>
            </a:r>
            <a:r>
              <a:rPr lang="ru-RU" dirty="0" err="1"/>
              <a:t>назвою</a:t>
            </a:r>
            <a:r>
              <a:rPr lang="ru-RU" dirty="0"/>
              <a:t> ряду </a:t>
            </a:r>
            <a:r>
              <a:rPr lang="ru-RU" dirty="0" err="1"/>
              <a:t>автодоріг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пов´язували</a:t>
            </a:r>
            <a:r>
              <a:rPr lang="ru-RU" dirty="0"/>
              <a:t> Бостон </a:t>
            </a:r>
            <a:r>
              <a:rPr lang="ru-RU" dirty="0" err="1"/>
              <a:t>і</a:t>
            </a:r>
            <a:r>
              <a:rPr lang="ru-RU" dirty="0"/>
              <a:t> Вашингтон. </a:t>
            </a:r>
            <a:r>
              <a:rPr lang="ru-RU" dirty="0" err="1"/>
              <a:t>Сьогодні</a:t>
            </a:r>
            <a:r>
              <a:rPr lang="ru-RU" dirty="0"/>
              <a:t> в </a:t>
            </a:r>
            <a:r>
              <a:rPr lang="ru-RU" dirty="0" err="1"/>
              <a:t>мегалополісі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отримав</a:t>
            </a:r>
            <a:r>
              <a:rPr lang="ru-RU" dirty="0"/>
              <a:t> </a:t>
            </a:r>
            <a:r>
              <a:rPr lang="ru-RU" dirty="0" err="1"/>
              <a:t>таку</a:t>
            </a:r>
            <a:r>
              <a:rPr lang="ru-RU" dirty="0"/>
              <a:t> саму </a:t>
            </a:r>
            <a:r>
              <a:rPr lang="ru-RU" dirty="0" err="1"/>
              <a:t>назву</a:t>
            </a:r>
            <a:r>
              <a:rPr lang="ru-RU" dirty="0"/>
              <a:t>, </a:t>
            </a:r>
            <a:r>
              <a:rPr lang="ru-RU" dirty="0" err="1"/>
              <a:t>живе</a:t>
            </a:r>
            <a:r>
              <a:rPr lang="ru-RU" dirty="0"/>
              <a:t> </a:t>
            </a:r>
            <a:r>
              <a:rPr lang="ru-RU" dirty="0" err="1"/>
              <a:t>близько</a:t>
            </a:r>
            <a:r>
              <a:rPr lang="ru-RU" dirty="0"/>
              <a:t> 45 млн. людей.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майже</a:t>
            </a:r>
            <a:r>
              <a:rPr lang="ru-RU" dirty="0"/>
              <a:t> 15% </a:t>
            </a:r>
            <a:r>
              <a:rPr lang="ru-RU" dirty="0" err="1"/>
              <a:t>населення</a:t>
            </a:r>
            <a:r>
              <a:rPr lang="ru-RU" dirty="0"/>
              <a:t> США, </a:t>
            </a:r>
            <a:r>
              <a:rPr lang="ru-RU" dirty="0" err="1"/>
              <a:t>тоді</a:t>
            </a:r>
            <a:r>
              <a:rPr lang="ru-RU" dirty="0"/>
              <a:t> як </a:t>
            </a:r>
            <a:r>
              <a:rPr lang="ru-RU" dirty="0" err="1"/>
              <a:t>площа</a:t>
            </a:r>
            <a:r>
              <a:rPr lang="ru-RU" dirty="0"/>
              <a:t> </a:t>
            </a:r>
            <a:r>
              <a:rPr lang="ru-RU" dirty="0" err="1"/>
              <a:t>Босваша</a:t>
            </a:r>
            <a:r>
              <a:rPr lang="ru-RU" dirty="0"/>
              <a:t> становить </a:t>
            </a:r>
            <a:r>
              <a:rPr lang="ru-RU" dirty="0" err="1"/>
              <a:t>всього</a:t>
            </a:r>
            <a:r>
              <a:rPr lang="ru-RU" dirty="0"/>
              <a:t> 3% </a:t>
            </a:r>
            <a:r>
              <a:rPr lang="ru-RU" dirty="0" err="1"/>
              <a:t>території</a:t>
            </a:r>
            <a:r>
              <a:rPr lang="ru-RU" dirty="0"/>
              <a:t> </a:t>
            </a:r>
            <a:r>
              <a:rPr lang="ru-RU" dirty="0" err="1"/>
              <a:t>країни</a:t>
            </a:r>
            <a:r>
              <a:rPr lang="ru-RU" dirty="0"/>
              <a:t>.</a:t>
            </a:r>
          </a:p>
        </p:txBody>
      </p:sp>
      <p:sp>
        <p:nvSpPr>
          <p:cNvPr id="16386" name="AutoShape 2" descr="ÐÐ°ÑÑÐ¸Ð½ÐºÐ¸ Ð¿Ð¾ Ð·Ð°Ð¿ÑÐ¾ÑÑ ÐÐÐÐÐÐÐÐÐ¡ ÐÐÐ¡ÐÐÐ¨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ÐÐ°ÑÑÐ¸Ð½ÐºÐ¸ Ð¿Ð¾ Ð·Ð°Ð¿ÑÐ¾ÑÑ ÐÐÐÐÐÐÐÐÐ¡ ÐÐÐ¡ÐÐÐ¨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0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994490"/>
            <a:ext cx="6572296" cy="38635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500298" cy="642918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bg1">
                    <a:lumMod val="65000"/>
                  </a:schemeClr>
                </a:solidFill>
              </a:rPr>
              <a:t>ЧИПІТТС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7410" name="Picture 2" descr="http://ua.comments.ua/images/chikago_shutterstock_113258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71480"/>
            <a:ext cx="6032926" cy="40239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412" name="Picture 4" descr="http://ua.comments.ua/images/chipitt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4572008"/>
            <a:ext cx="3333750" cy="21717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500042"/>
            <a:ext cx="85725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Другий</a:t>
            </a:r>
            <a:r>
              <a:rPr lang="ru-RU" dirty="0"/>
              <a:t> </a:t>
            </a:r>
            <a:r>
              <a:rPr lang="ru-RU" dirty="0" err="1"/>
              <a:t>мегалополіс</a:t>
            </a:r>
            <a:r>
              <a:rPr lang="ru-RU" dirty="0"/>
              <a:t> в </a:t>
            </a:r>
            <a:r>
              <a:rPr lang="ru-RU" dirty="0" err="1"/>
              <a:t>Америці</a:t>
            </a:r>
            <a:r>
              <a:rPr lang="ru-RU" dirty="0"/>
              <a:t> носить </a:t>
            </a:r>
            <a:r>
              <a:rPr lang="ru-RU" dirty="0" err="1"/>
              <a:t>умовну</a:t>
            </a:r>
            <a:r>
              <a:rPr lang="ru-RU" dirty="0"/>
              <a:t> </a:t>
            </a:r>
            <a:r>
              <a:rPr lang="ru-RU" dirty="0" err="1"/>
              <a:t>назву</a:t>
            </a:r>
            <a:r>
              <a:rPr lang="ru-RU" dirty="0"/>
              <a:t> </a:t>
            </a:r>
            <a:r>
              <a:rPr lang="ru-RU" dirty="0" err="1"/>
              <a:t>Чиппітс</a:t>
            </a:r>
            <a:r>
              <a:rPr lang="ru-RU" dirty="0"/>
              <a:t>, </a:t>
            </a:r>
            <a:r>
              <a:rPr lang="ru-RU" dirty="0" err="1"/>
              <a:t>оскільки</a:t>
            </a:r>
            <a:r>
              <a:rPr lang="ru-RU" dirty="0"/>
              <a:t> </a:t>
            </a:r>
            <a:r>
              <a:rPr lang="ru-RU" dirty="0" err="1"/>
              <a:t>простягнувся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Чикаго до </a:t>
            </a:r>
            <a:r>
              <a:rPr lang="ru-RU" dirty="0" err="1" smtClean="0"/>
              <a:t>Піттсбурга</a:t>
            </a:r>
            <a:r>
              <a:rPr lang="ru-RU" dirty="0" smtClean="0"/>
              <a:t> </a:t>
            </a:r>
            <a:r>
              <a:rPr lang="ru-RU" dirty="0" err="1" smtClean="0"/>
              <a:t>включаючи</a:t>
            </a:r>
            <a:r>
              <a:rPr lang="ru-RU" dirty="0" smtClean="0"/>
              <a:t> Детройт, </a:t>
            </a:r>
            <a:r>
              <a:rPr lang="ru-RU" dirty="0" err="1" smtClean="0"/>
              <a:t>Клівленд</a:t>
            </a:r>
            <a:r>
              <a:rPr lang="ru-RU" dirty="0" smtClean="0"/>
              <a:t>. </a:t>
            </a:r>
            <a:r>
              <a:rPr lang="ru-RU" dirty="0" err="1"/>
              <a:t>Він</a:t>
            </a:r>
            <a:r>
              <a:rPr lang="ru-RU" dirty="0"/>
              <a:t> </a:t>
            </a:r>
            <a:r>
              <a:rPr lang="ru-RU" dirty="0" err="1"/>
              <a:t>сформувався</a:t>
            </a:r>
            <a:r>
              <a:rPr lang="ru-RU" dirty="0"/>
              <a:t> на </a:t>
            </a:r>
            <a:r>
              <a:rPr lang="ru-RU" dirty="0" err="1"/>
              <a:t>південному</a:t>
            </a:r>
            <a:r>
              <a:rPr lang="ru-RU" dirty="0"/>
              <a:t> </a:t>
            </a:r>
            <a:r>
              <a:rPr lang="ru-RU" dirty="0" err="1"/>
              <a:t>узбережжі</a:t>
            </a:r>
            <a:r>
              <a:rPr lang="ru-RU" dirty="0"/>
              <a:t> Великих озер у </a:t>
            </a:r>
            <a:r>
              <a:rPr lang="ru-RU" dirty="0" err="1"/>
              <a:t>результаті</a:t>
            </a:r>
            <a:r>
              <a:rPr lang="ru-RU" dirty="0"/>
              <a:t> </a:t>
            </a:r>
            <a:r>
              <a:rPr lang="ru-RU" dirty="0" err="1"/>
              <a:t>злиття</a:t>
            </a:r>
            <a:r>
              <a:rPr lang="ru-RU" dirty="0"/>
              <a:t> 35 </a:t>
            </a:r>
            <a:r>
              <a:rPr lang="ru-RU" dirty="0" err="1"/>
              <a:t>агломерацій</a:t>
            </a:r>
            <a:r>
              <a:rPr lang="ru-RU" dirty="0"/>
              <a:t>. </a:t>
            </a:r>
            <a:r>
              <a:rPr lang="ru-RU" dirty="0" err="1"/>
              <a:t>Площа</a:t>
            </a:r>
            <a:r>
              <a:rPr lang="ru-RU" dirty="0"/>
              <a:t> </a:t>
            </a:r>
            <a:r>
              <a:rPr lang="ru-RU" dirty="0" err="1"/>
              <a:t>цього</a:t>
            </a:r>
            <a:r>
              <a:rPr lang="ru-RU" dirty="0"/>
              <a:t> </a:t>
            </a:r>
            <a:r>
              <a:rPr lang="ru-RU" dirty="0" err="1"/>
              <a:t>поселення</a:t>
            </a:r>
            <a:r>
              <a:rPr lang="ru-RU" dirty="0"/>
              <a:t> - </a:t>
            </a:r>
            <a:r>
              <a:rPr lang="ru-RU" dirty="0" err="1"/>
              <a:t>близько</a:t>
            </a:r>
            <a:r>
              <a:rPr lang="ru-RU" dirty="0"/>
              <a:t> 160 тис. кв. км, а </a:t>
            </a:r>
            <a:r>
              <a:rPr lang="ru-RU" dirty="0" err="1"/>
              <a:t>населення</a:t>
            </a:r>
            <a:r>
              <a:rPr lang="ru-RU" dirty="0"/>
              <a:t> </a:t>
            </a:r>
            <a:r>
              <a:rPr lang="ru-RU" dirty="0" err="1"/>
              <a:t>мегалополіса</a:t>
            </a:r>
            <a:r>
              <a:rPr lang="ru-RU" dirty="0"/>
              <a:t> становить </a:t>
            </a:r>
            <a:r>
              <a:rPr lang="ru-RU" dirty="0" err="1"/>
              <a:t>приблизно</a:t>
            </a:r>
            <a:r>
              <a:rPr lang="ru-RU" dirty="0"/>
              <a:t> 35 млн. </a:t>
            </a:r>
            <a:r>
              <a:rPr lang="ru-RU" dirty="0" err="1"/>
              <a:t>жителів</a:t>
            </a:r>
            <a:r>
              <a:rPr lang="ru-RU" dirty="0"/>
              <a:t>.</a:t>
            </a:r>
          </a:p>
        </p:txBody>
      </p:sp>
      <p:pic>
        <p:nvPicPr>
          <p:cNvPr id="18434" name="Picture 2" descr="https://upload.wikimedia.org/wikipedia/commons/thumb/0/06/Detroit_Night_Skyline.JPG/900px-Detroit_Night_Skyli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00240"/>
            <a:ext cx="8358186" cy="34268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142852"/>
            <a:ext cx="8215370" cy="714380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7030A0"/>
                </a:solidFill>
              </a:rPr>
              <a:t>САН-САН          </a:t>
            </a:r>
            <a:r>
              <a:rPr lang="uk-UA" dirty="0" err="1" smtClean="0">
                <a:solidFill>
                  <a:srgbClr val="7030A0"/>
                </a:solidFill>
              </a:rPr>
              <a:t>САН-ФРАНЦИСКО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9460" name="Picture 4" descr="http://ua.comments.ua/images/san_fran_shutterstock_1045211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928670"/>
            <a:ext cx="8568275" cy="571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642919"/>
            <a:ext cx="83582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Це</a:t>
            </a:r>
            <a:r>
              <a:rPr lang="ru-RU" dirty="0"/>
              <a:t> - </a:t>
            </a:r>
            <a:r>
              <a:rPr lang="ru-RU" dirty="0" err="1"/>
              <a:t>найбільш</a:t>
            </a:r>
            <a:r>
              <a:rPr lang="ru-RU" dirty="0"/>
              <a:t> </a:t>
            </a:r>
            <a:r>
              <a:rPr lang="ru-RU" dirty="0" err="1"/>
              <a:t>молодий</a:t>
            </a:r>
            <a:r>
              <a:rPr lang="ru-RU" dirty="0"/>
              <a:t> </a:t>
            </a:r>
            <a:r>
              <a:rPr lang="ru-RU" dirty="0" err="1"/>
              <a:t>мегалополіс</a:t>
            </a:r>
            <a:r>
              <a:rPr lang="ru-RU" dirty="0"/>
              <a:t> у </a:t>
            </a:r>
            <a:r>
              <a:rPr lang="ru-RU" dirty="0" err="1"/>
              <a:t>Сполучених</a:t>
            </a:r>
            <a:r>
              <a:rPr lang="ru-RU" dirty="0"/>
              <a:t> Штатах. </a:t>
            </a:r>
            <a:r>
              <a:rPr lang="ru-RU" dirty="0" err="1"/>
              <a:t>Він</a:t>
            </a:r>
            <a:r>
              <a:rPr lang="ru-RU" dirty="0"/>
              <a:t> </a:t>
            </a:r>
            <a:r>
              <a:rPr lang="ru-RU" dirty="0" err="1"/>
              <a:t>простягнувся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Сан-Франциско через </a:t>
            </a:r>
            <a:r>
              <a:rPr lang="ru-RU" dirty="0" err="1"/>
              <a:t>ланцюжок</a:t>
            </a:r>
            <a:r>
              <a:rPr lang="ru-RU" dirty="0"/>
              <a:t> </a:t>
            </a:r>
            <a:r>
              <a:rPr lang="ru-RU" dirty="0" err="1"/>
              <a:t>центрів</a:t>
            </a:r>
            <a:r>
              <a:rPr lang="ru-RU" dirty="0"/>
              <a:t> </a:t>
            </a:r>
            <a:r>
              <a:rPr lang="ru-RU" dirty="0" err="1"/>
              <a:t>Великої</a:t>
            </a:r>
            <a:r>
              <a:rPr lang="ru-RU" dirty="0"/>
              <a:t> </a:t>
            </a:r>
            <a:r>
              <a:rPr lang="ru-RU" dirty="0" err="1"/>
              <a:t>Каліфорнійської</a:t>
            </a:r>
            <a:r>
              <a:rPr lang="ru-RU" dirty="0"/>
              <a:t> </a:t>
            </a:r>
            <a:r>
              <a:rPr lang="ru-RU" dirty="0" err="1"/>
              <a:t>долини</a:t>
            </a:r>
            <a:r>
              <a:rPr lang="ru-RU" dirty="0"/>
              <a:t> до Лос-Анджелеса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далі</a:t>
            </a:r>
            <a:r>
              <a:rPr lang="ru-RU" dirty="0"/>
              <a:t> до </a:t>
            </a:r>
            <a:r>
              <a:rPr lang="ru-RU" dirty="0" err="1"/>
              <a:t>Сан-Дієго</a:t>
            </a:r>
            <a:r>
              <a:rPr lang="ru-RU" dirty="0"/>
              <a:t>. </a:t>
            </a:r>
            <a:r>
              <a:rPr lang="ru-RU" dirty="0" err="1"/>
              <a:t>Він</a:t>
            </a:r>
            <a:r>
              <a:rPr lang="ru-RU" dirty="0"/>
              <a:t> </a:t>
            </a:r>
            <a:r>
              <a:rPr lang="ru-RU" dirty="0" err="1"/>
              <a:t>нараховує</a:t>
            </a:r>
            <a:r>
              <a:rPr lang="ru-RU" dirty="0"/>
              <a:t> </a:t>
            </a:r>
            <a:r>
              <a:rPr lang="ru-RU" dirty="0" smtClean="0"/>
              <a:t>25 </a:t>
            </a:r>
            <a:r>
              <a:rPr lang="ru-RU" dirty="0"/>
              <a:t>млн. </a:t>
            </a:r>
            <a:r>
              <a:rPr lang="ru-RU" dirty="0" err="1" smtClean="0"/>
              <a:t>жителів</a:t>
            </a:r>
            <a:r>
              <a:rPr lang="ru-RU" dirty="0" smtClean="0"/>
              <a:t>, </a:t>
            </a:r>
            <a:r>
              <a:rPr lang="ru-RU" dirty="0" err="1" smtClean="0"/>
              <a:t>площа</a:t>
            </a:r>
            <a:r>
              <a:rPr lang="ru-RU" dirty="0" smtClean="0"/>
              <a:t> 70-80 тис км², </a:t>
            </a:r>
            <a:r>
              <a:rPr lang="ru-RU" dirty="0" err="1" smtClean="0"/>
              <a:t>включає</a:t>
            </a:r>
            <a:r>
              <a:rPr lang="ru-RU" dirty="0" smtClean="0"/>
              <a:t> 15 </a:t>
            </a:r>
            <a:r>
              <a:rPr lang="ru-RU" dirty="0" err="1" smtClean="0"/>
              <a:t>агломерацій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484" name="Picture 4" descr="ÐÐ°ÑÑÐ¸Ð½ÐºÐ¸ Ð¿Ð¾ Ð·Ð°Ð¿ÑÐ¾ÑÑ Ð¼ÐµÐ³Ð°Ð¿Ð¾Ð»ÑÑ Ð¡ÐÐ-Ð¡ÐÐ"/>
          <p:cNvPicPr>
            <a:picLocks noChangeAspect="1" noChangeArrowheads="1"/>
          </p:cNvPicPr>
          <p:nvPr/>
        </p:nvPicPr>
        <p:blipFill>
          <a:blip r:embed="rId2"/>
          <a:srcRect l="8437" t="18750" r="41875" b="8749"/>
          <a:stretch>
            <a:fillRect/>
          </a:stretch>
        </p:blipFill>
        <p:spPr bwMode="auto">
          <a:xfrm>
            <a:off x="0" y="2357430"/>
            <a:ext cx="3786214" cy="41434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486" name="Picture 6" descr="ÐÐ°ÑÑÐ¸Ð½ÐºÐ¸ Ð¿Ð¾ Ð·Ð°Ð¿ÑÐ¾ÑÑ ÑÐ°Ð½ Ð´ÑÑÐ³Ð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357430"/>
            <a:ext cx="5072098" cy="38086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8572560" cy="428628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ТОКАЙДО                      Токіо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1506" name="Picture 2" descr="http://ua.comments.ua/images/tokio_shutterstock_1154766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722046"/>
            <a:ext cx="7786742" cy="61359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152</TotalTime>
  <Words>684</Words>
  <Application>Microsoft Office PowerPoint</Application>
  <PresentationFormat>Экран (4:3)</PresentationFormat>
  <Paragraphs>38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Городская</vt:lpstr>
      <vt:lpstr>МЕГАПОЛІСИ СВІТУ</vt:lpstr>
      <vt:lpstr>Слайд 2</vt:lpstr>
      <vt:lpstr>БОСВАШ</vt:lpstr>
      <vt:lpstr>Слайд 4</vt:lpstr>
      <vt:lpstr>ЧИПІТТС</vt:lpstr>
      <vt:lpstr>Слайд 6</vt:lpstr>
      <vt:lpstr>САН-САН          САН-ФРАНЦИСКО</vt:lpstr>
      <vt:lpstr>Слайд 8</vt:lpstr>
      <vt:lpstr>ТОКАЙДО                      Токіо</vt:lpstr>
      <vt:lpstr>Слайд 10</vt:lpstr>
      <vt:lpstr>Блакитний банан.     Роттердам</vt:lpstr>
      <vt:lpstr>Слайд 12</vt:lpstr>
      <vt:lpstr>ЛОН-ЛІВ  </vt:lpstr>
      <vt:lpstr>Слайд 14</vt:lpstr>
      <vt:lpstr>ДЕЛЬТА ЯНЦЗИ    ШАНХАЙ</vt:lpstr>
      <vt:lpstr>Слайд 16</vt:lpstr>
      <vt:lpstr>“ Паща Тигра ”  Гонконг (Сянган)</vt:lpstr>
      <vt:lpstr>Слайд 18</vt:lpstr>
      <vt:lpstr>Слайд 19</vt:lpstr>
      <vt:lpstr>РіоСан</vt:lpstr>
      <vt:lpstr>Слайд 21</vt:lpstr>
      <vt:lpstr>Слайд 22</vt:lpstr>
      <vt:lpstr>Слайд 23</vt:lpstr>
      <vt:lpstr>Слайд 24</vt:lpstr>
      <vt:lpstr>Слайд 25</vt:lpstr>
      <vt:lpstr>СВІТОВІ МІСТА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МЕГАПОЛІСИ СВІТУ</dc:title>
  <dc:creator>User</dc:creator>
  <cp:lastModifiedBy>User</cp:lastModifiedBy>
  <cp:revision>16</cp:revision>
  <dcterms:created xsi:type="dcterms:W3CDTF">2019-04-21T11:00:43Z</dcterms:created>
  <dcterms:modified xsi:type="dcterms:W3CDTF">2019-04-21T17:40:53Z</dcterms:modified>
</cp:coreProperties>
</file>