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7" r:id="rId9"/>
    <p:sldId id="264" r:id="rId10"/>
    <p:sldId id="262" r:id="rId11"/>
    <p:sldId id="265" r:id="rId12"/>
    <p:sldId id="266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9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8D1D5-047A-4ADB-89B9-1EAA5D4BED49}" type="datetimeFigureOut">
              <a:rPr lang="ru-RU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E9F400-4A70-443A-BF6F-5E68C5FE5B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5A803-A43F-4597-A7C6-1A20EDCB7C46}" type="datetimeFigureOut">
              <a:rPr lang="ru-RU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5DC9EA-2168-4783-B33F-3274DD386F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330DCF-80EB-4D01-9D84-7889CF3D998F}" type="datetimeFigureOut">
              <a:rPr lang="ru-RU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B4E54-C21E-4BA0-845F-BC9264D563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 userDrawn="1"/>
        </p:nvSpPr>
        <p:spPr bwMode="auto">
          <a:xfrm>
            <a:off x="7897813" y="6642100"/>
            <a:ext cx="124618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>
                <a:solidFill>
                  <a:srgbClr val="595959"/>
                </a:solidFill>
                <a:latin typeface="Arial" charset="0"/>
                <a:ea typeface="Calibri" pitchFamily="34" charset="0"/>
                <a:cs typeface="Times New Roman" pitchFamily="18" charset="0"/>
              </a:rPr>
              <a:t>FokinaLida.75@mail.ru</a:t>
            </a:r>
          </a:p>
        </p:txBody>
      </p:sp>
      <p:sp>
        <p:nvSpPr>
          <p:cNvPr id="5" name="Прямоугольник 3"/>
          <p:cNvSpPr/>
          <p:nvPr userDrawn="1"/>
        </p:nvSpPr>
        <p:spPr>
          <a:xfrm>
            <a:off x="539552" y="332656"/>
            <a:ext cx="8280920" cy="6192688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01B23F-4C55-490D-A14A-3C9995DEB8D9}" type="datetimeFigureOut">
              <a:rPr lang="ru-RU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19EEB-F70C-4931-A6B6-9E29FB1C46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build="p" autoUpdateAnimBg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645A2-484F-433D-9B5B-B06DD5BC1DBD}" type="datetimeFigureOut">
              <a:rPr lang="ru-RU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D01BA4-2FBD-423D-8435-764DEFA8E7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754B64-FBCC-47B9-BDD6-FE2BBA62BABE}" type="datetimeFigureOut">
              <a:rPr lang="ru-RU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59090F-F80D-47DD-B2CE-EF0CF964C3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FFE28-795C-4437-A8C1-D6989B7B3705}" type="datetimeFigureOut">
              <a:rPr lang="ru-RU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165D1-400B-442D-8A33-AF96250571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589F1-7525-461E-A012-761C8AA19D31}" type="datetimeFigureOut">
              <a:rPr lang="ru-RU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1787EE-BDE3-4547-AC27-7FEFA440CF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970443-EF9C-4ACD-A137-167382D80CDC}" type="datetimeFigureOut">
              <a:rPr lang="ru-RU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FCD950-98BC-4183-A94F-91CD3DDFFA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EFFC4-7CAD-44F3-A2E0-A8A11B57A887}" type="datetimeFigureOut">
              <a:rPr lang="ru-RU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0D66A-A25B-46F7-A715-3AE91023F4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D94EB-95B7-4414-B9A6-5AFA6BFF618E}" type="datetimeFigureOut">
              <a:rPr lang="ru-RU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F535FC-8EB5-49E0-B95F-2ADC79D26E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C2475F7-5027-406E-A57B-E99A38E738B4}" type="datetimeFigureOut">
              <a:rPr lang="ru-RU"/>
              <a:pPr>
                <a:defRPr/>
              </a:pPr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CDEB316-681B-435C-9999-BA33BB9FDD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7897813" y="6642100"/>
            <a:ext cx="124618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>
                <a:solidFill>
                  <a:srgbClr val="595959"/>
                </a:solidFill>
                <a:latin typeface="Arial" charset="0"/>
                <a:ea typeface="Calibri" pitchFamily="34" charset="0"/>
                <a:cs typeface="Times New Roman" pitchFamily="18" charset="0"/>
              </a:rPr>
              <a:t>FokinaLida.75@mail.ru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53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484438" y="404813"/>
            <a:ext cx="4572000" cy="3667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>
              <a:effectLst>
                <a:outerShdw blurRad="38100" dist="38100" dir="2700000" algn="tl">
                  <a:srgbClr val="C0C0C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13315" name="Rectangle 3"/>
          <p:cNvSpPr>
            <a:spLocks noGrp="1"/>
          </p:cNvSpPr>
          <p:nvPr>
            <p:ph type="ctrTitle" idx="4294967295"/>
          </p:nvPr>
        </p:nvSpPr>
        <p:spPr>
          <a:xfrm>
            <a:off x="827088" y="549275"/>
            <a:ext cx="7772400" cy="3167063"/>
          </a:xfrm>
        </p:spPr>
        <p:txBody>
          <a:bodyPr/>
          <a:lstStyle/>
          <a:p>
            <a:r>
              <a:rPr lang="uk-UA" sz="4800" smtClean="0">
                <a:latin typeface="Malgun Gothic" pitchFamily="34" charset="-127"/>
              </a:rPr>
              <a:t>Національний склад населення України</a:t>
            </a:r>
            <a:endParaRPr lang="ru-RU" sz="4800" smtClean="0">
              <a:latin typeface="Malgun Gothic" pitchFamily="34" charset="-127"/>
            </a:endParaRPr>
          </a:p>
        </p:txBody>
      </p:sp>
      <p:sp>
        <p:nvSpPr>
          <p:cNvPr id="13316" name="Rectangle 4"/>
          <p:cNvSpPr>
            <a:spLocks noGrp="1"/>
          </p:cNvSpPr>
          <p:nvPr>
            <p:ph type="subTitle" idx="4294967295"/>
          </p:nvPr>
        </p:nvSpPr>
        <p:spPr>
          <a:xfrm>
            <a:off x="2700338" y="4724400"/>
            <a:ext cx="6048375" cy="1273175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uk-UA" smtClean="0"/>
              <a:t>Виконав:</a:t>
            </a:r>
            <a:endParaRPr lang="ru-RU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1331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/>
      <p:bldP spid="13316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b="1" i="1" smtClean="0"/>
              <a:t>Росіяни</a:t>
            </a:r>
            <a:r>
              <a:rPr lang="ru-RU" smtClean="0"/>
              <a:t> </a:t>
            </a:r>
          </a:p>
        </p:txBody>
      </p:sp>
      <p:sp>
        <p:nvSpPr>
          <p:cNvPr id="22530" name="Rectangle 3"/>
          <p:cNvSpPr>
            <a:spLocks noGrp="1"/>
          </p:cNvSpPr>
          <p:nvPr>
            <p:ph type="body" idx="4294967295"/>
          </p:nvPr>
        </p:nvSpPr>
        <p:spPr>
          <a:xfrm>
            <a:off x="971550" y="1600200"/>
            <a:ext cx="7561263" cy="4525963"/>
          </a:xfrm>
        </p:spPr>
        <p:txBody>
          <a:bodyPr/>
          <a:lstStyle/>
          <a:p>
            <a:r>
              <a:rPr lang="ru-RU" smtClean="0"/>
              <a:t> Найбільшою національною меншиною в Україні є </a:t>
            </a:r>
            <a:r>
              <a:rPr lang="ru-RU" b="1" i="1" smtClean="0"/>
              <a:t>росіяни</a:t>
            </a:r>
            <a:r>
              <a:rPr lang="ru-RU" b="1" smtClean="0"/>
              <a:t>. </a:t>
            </a:r>
            <a:r>
              <a:rPr lang="ru-RU" smtClean="0"/>
              <a:t>Після проголошення незалежності України частка росіян зменшилась з 22 до 17 %. Найвища частка росіян у населенні </a:t>
            </a:r>
            <a:r>
              <a:rPr lang="ru-RU" i="1" smtClean="0"/>
              <a:t>Криму</a:t>
            </a:r>
            <a:r>
              <a:rPr lang="ru-RU" smtClean="0"/>
              <a:t> (58%), </a:t>
            </a:r>
            <a:r>
              <a:rPr lang="ru-RU" i="1" smtClean="0"/>
              <a:t>Донецькій</a:t>
            </a:r>
            <a:r>
              <a:rPr lang="ru-RU" smtClean="0"/>
              <a:t> і </a:t>
            </a:r>
            <a:r>
              <a:rPr lang="ru-RU" i="1" smtClean="0"/>
              <a:t>Лу- ганській областях</a:t>
            </a:r>
            <a:r>
              <a:rPr lang="ru-RU" smtClean="0"/>
              <a:t> (понад 38 %).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9" grpId="0" autoUpdateAnimBg="0"/>
      <p:bldP spid="22530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5" descr="UaThirdNationalit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374650"/>
            <a:ext cx="7561262" cy="592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b="1" i="1" smtClean="0"/>
              <a:t>Білоруси</a:t>
            </a:r>
          </a:p>
        </p:txBody>
      </p:sp>
      <p:sp>
        <p:nvSpPr>
          <p:cNvPr id="24578" name="Rectangle 3"/>
          <p:cNvSpPr>
            <a:spLocks noGrp="1"/>
          </p:cNvSpPr>
          <p:nvPr>
            <p:ph type="body" idx="4294967295"/>
          </p:nvPr>
        </p:nvSpPr>
        <p:spPr>
          <a:xfrm>
            <a:off x="971550" y="1600200"/>
            <a:ext cx="7561263" cy="4781550"/>
          </a:xfrm>
        </p:spPr>
        <p:txBody>
          <a:bodyPr/>
          <a:lstStyle/>
          <a:p>
            <a:r>
              <a:rPr lang="ru-RU" sz="2800" b="1" i="1" smtClean="0"/>
              <a:t>Білоруси</a:t>
            </a:r>
            <a:r>
              <a:rPr lang="ru-RU" sz="2800" smtClean="0"/>
              <a:t> є третьою за чисельністю етнічною групою в Україні. Їх частка становить 0,6 % від загального числа жителів країни. Основна частина білорусів проживає в </a:t>
            </a:r>
            <a:r>
              <a:rPr lang="ru-RU" sz="2800" i="1" smtClean="0"/>
              <a:t>Донецькій</a:t>
            </a:r>
            <a:r>
              <a:rPr lang="ru-RU" sz="2800" smtClean="0"/>
              <a:t>, </a:t>
            </a:r>
            <a:r>
              <a:rPr lang="ru-RU" sz="2800" i="1" smtClean="0"/>
              <a:t>Луганській</a:t>
            </a:r>
            <a:r>
              <a:rPr lang="ru-RU" sz="2800" smtClean="0"/>
              <a:t> та </a:t>
            </a:r>
            <a:r>
              <a:rPr lang="ru-RU" sz="2800" i="1" smtClean="0"/>
              <a:t>Харківській</a:t>
            </a:r>
            <a:r>
              <a:rPr lang="ru-RU" sz="2800" smtClean="0"/>
              <a:t> </a:t>
            </a:r>
            <a:r>
              <a:rPr lang="ru-RU" sz="2800" i="1" smtClean="0"/>
              <a:t>облас-тях</a:t>
            </a:r>
            <a:r>
              <a:rPr lang="ru-RU" sz="2800" smtClean="0"/>
              <a:t>. Білоруси оселилися в цих регіонах у період їх активного промислового освоєння, коли там створювалися нові робочі місця, жваво велося житлове будівництво.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7" grpId="0" autoUpdateAnimBg="0"/>
      <p:bldP spid="24578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/>
          </p:cNvSpPr>
          <p:nvPr>
            <p:ph type="title" idx="4294967295"/>
          </p:nvPr>
        </p:nvSpPr>
        <p:spPr>
          <a:xfrm>
            <a:off x="1258888" y="620713"/>
            <a:ext cx="6553200" cy="796925"/>
          </a:xfrm>
        </p:spPr>
        <p:txBody>
          <a:bodyPr/>
          <a:lstStyle/>
          <a:p>
            <a:r>
              <a:rPr lang="ru-RU" b="1" i="1" smtClean="0"/>
              <a:t>Молдавани</a:t>
            </a:r>
          </a:p>
        </p:txBody>
      </p:sp>
      <p:sp>
        <p:nvSpPr>
          <p:cNvPr id="25602" name="Rectangle 3"/>
          <p:cNvSpPr>
            <a:spLocks noGrp="1"/>
          </p:cNvSpPr>
          <p:nvPr>
            <p:ph type="body" idx="4294967295"/>
          </p:nvPr>
        </p:nvSpPr>
        <p:spPr>
          <a:xfrm>
            <a:off x="1187450" y="2060575"/>
            <a:ext cx="7129463" cy="4065588"/>
          </a:xfrm>
        </p:spPr>
        <p:txBody>
          <a:bodyPr/>
          <a:lstStyle/>
          <a:p>
            <a:r>
              <a:rPr lang="ru-RU" smtClean="0"/>
              <a:t>Більшість </a:t>
            </a:r>
            <a:r>
              <a:rPr lang="ru-RU" b="1" i="1" smtClean="0"/>
              <a:t>молдаван</a:t>
            </a:r>
            <a:r>
              <a:rPr lang="ru-RU" smtClean="0"/>
              <a:t>, які становлять 0,5 % населення України, проживають у сусідніх з Молдовою областях – </a:t>
            </a:r>
            <a:r>
              <a:rPr lang="ru-RU" i="1" smtClean="0"/>
              <a:t>Одеській</a:t>
            </a:r>
            <a:r>
              <a:rPr lang="ru-RU" smtClean="0"/>
              <a:t>, </a:t>
            </a:r>
            <a:r>
              <a:rPr lang="ru-RU" i="1" smtClean="0"/>
              <a:t>Вінницькій</a:t>
            </a:r>
            <a:r>
              <a:rPr lang="ru-RU" smtClean="0"/>
              <a:t> та </a:t>
            </a:r>
            <a:r>
              <a:rPr lang="ru-RU" i="1" smtClean="0"/>
              <a:t>Чернівецькій</a:t>
            </a:r>
            <a:r>
              <a:rPr lang="ru-RU" smtClean="0"/>
              <a:t>.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1" grpId="0" autoUpdateAnimBg="0"/>
      <p:bldP spid="25602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3"/>
          <p:cNvSpPr>
            <a:spLocks noGrp="1"/>
          </p:cNvSpPr>
          <p:nvPr>
            <p:ph type="body" idx="4294967295"/>
          </p:nvPr>
        </p:nvSpPr>
        <p:spPr>
          <a:xfrm>
            <a:off x="684213" y="549275"/>
            <a:ext cx="8002587" cy="557688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800" b="1" i="1" smtClean="0"/>
              <a:t>Кримськи татари- </a:t>
            </a:r>
            <a:r>
              <a:rPr lang="ru-RU" sz="2800" smtClean="0"/>
              <a:t> їх частка досягла 0,5 % (у Криму – 12 %).  </a:t>
            </a:r>
          </a:p>
          <a:p>
            <a:pPr>
              <a:lnSpc>
                <a:spcPct val="80000"/>
              </a:lnSpc>
            </a:pPr>
            <a:r>
              <a:rPr lang="ru-RU" sz="2800" b="1" i="1" smtClean="0"/>
              <a:t>Болгари</a:t>
            </a:r>
            <a:r>
              <a:rPr lang="ru-RU" sz="2800" smtClean="0"/>
              <a:t> складають 0,4 % населення України. Вони проживають переважно у південних областях нашої країни – </a:t>
            </a:r>
            <a:r>
              <a:rPr lang="ru-RU" sz="2800" i="1" smtClean="0"/>
              <a:t>Одеській</a:t>
            </a:r>
            <a:r>
              <a:rPr lang="ru-RU" sz="2800" smtClean="0"/>
              <a:t>, </a:t>
            </a:r>
            <a:r>
              <a:rPr lang="ru-RU" sz="2800" i="1" smtClean="0"/>
              <a:t>Миколаївській</a:t>
            </a:r>
            <a:r>
              <a:rPr lang="ru-RU" sz="2800" smtClean="0"/>
              <a:t> та </a:t>
            </a:r>
            <a:r>
              <a:rPr lang="ru-RU" sz="2800" i="1" smtClean="0"/>
              <a:t>Херсонській</a:t>
            </a:r>
            <a:r>
              <a:rPr lang="ru-RU" sz="2800" smtClean="0"/>
              <a:t>. </a:t>
            </a:r>
          </a:p>
          <a:p>
            <a:pPr>
              <a:lnSpc>
                <a:spcPct val="80000"/>
              </a:lnSpc>
            </a:pPr>
            <a:r>
              <a:rPr lang="ru-RU" sz="2800" b="1" i="1" smtClean="0"/>
              <a:t>Румуни </a:t>
            </a:r>
            <a:r>
              <a:rPr lang="ru-RU" sz="2800" smtClean="0"/>
              <a:t>(0,3 % в населенні країни), як і молдавани, зосереджені в сусідніх з Румунією областях – </a:t>
            </a:r>
            <a:r>
              <a:rPr lang="ru-RU" sz="2800" i="1" smtClean="0"/>
              <a:t>Одеській</a:t>
            </a:r>
            <a:r>
              <a:rPr lang="ru-RU" sz="2800" smtClean="0"/>
              <a:t> та </a:t>
            </a:r>
            <a:r>
              <a:rPr lang="ru-RU" sz="2800" i="1" smtClean="0"/>
              <a:t>Чернівецькій. </a:t>
            </a:r>
          </a:p>
          <a:p>
            <a:pPr>
              <a:lnSpc>
                <a:spcPct val="80000"/>
              </a:lnSpc>
            </a:pPr>
            <a:r>
              <a:rPr lang="ru-RU" sz="2800" smtClean="0"/>
              <a:t> </a:t>
            </a:r>
            <a:r>
              <a:rPr lang="ru-RU" sz="2800" b="1" i="1" smtClean="0"/>
              <a:t>Угорці</a:t>
            </a:r>
            <a:r>
              <a:rPr lang="ru-RU" sz="2800" smtClean="0"/>
              <a:t> (так само 0,3 %) – на кордоні з Угорщиною. У місцях компактного проживання угорців, на півдні </a:t>
            </a:r>
            <a:r>
              <a:rPr lang="ru-RU" sz="2800" i="1" smtClean="0"/>
              <a:t>Закарпатської області</a:t>
            </a:r>
            <a:r>
              <a:rPr lang="ru-RU" sz="2800" smtClean="0"/>
              <a:t>, діють угорські школи, угорською мовою видаються газети.  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5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3"/>
          <p:cNvSpPr>
            <a:spLocks noGrp="1"/>
          </p:cNvSpPr>
          <p:nvPr>
            <p:ph type="body" idx="4294967295"/>
          </p:nvPr>
        </p:nvSpPr>
        <p:spPr>
          <a:xfrm>
            <a:off x="755650" y="549275"/>
            <a:ext cx="7931150" cy="5576888"/>
          </a:xfrm>
        </p:spPr>
        <p:txBody>
          <a:bodyPr/>
          <a:lstStyle/>
          <a:p>
            <a:r>
              <a:rPr lang="ru-RU" sz="2800" smtClean="0"/>
              <a:t>Частка </a:t>
            </a:r>
            <a:r>
              <a:rPr lang="ru-RU" sz="2800" b="1" i="1" smtClean="0"/>
              <a:t>поляків</a:t>
            </a:r>
            <a:r>
              <a:rPr lang="ru-RU" sz="2800" smtClean="0"/>
              <a:t> у населенні України становить 0,3</a:t>
            </a:r>
            <a:r>
              <a:rPr lang="en-US" sz="2800" smtClean="0"/>
              <a:t> </a:t>
            </a:r>
            <a:r>
              <a:rPr lang="ru-RU" sz="2800" smtClean="0"/>
              <a:t>%.</a:t>
            </a:r>
          </a:p>
          <a:p>
            <a:r>
              <a:rPr lang="ru-RU" sz="2800" smtClean="0"/>
              <a:t>Значно скоротилася частка </a:t>
            </a:r>
            <a:r>
              <a:rPr lang="ru-RU" sz="2800" b="1" i="1" smtClean="0"/>
              <a:t>євреїв</a:t>
            </a:r>
            <a:r>
              <a:rPr lang="ru-RU" sz="2800" smtClean="0"/>
              <a:t> (0,2 %), що обумовлено їх міграцією за кордон. </a:t>
            </a:r>
          </a:p>
          <a:p>
            <a:r>
              <a:rPr lang="ru-RU" sz="2800" smtClean="0"/>
              <a:t> Проживають в Україні і </a:t>
            </a:r>
            <a:r>
              <a:rPr lang="ru-RU" sz="2800" b="1" i="1" smtClean="0"/>
              <a:t>греки</a:t>
            </a:r>
            <a:r>
              <a:rPr lang="ru-RU" sz="2800" smtClean="0"/>
              <a:t> (0,2 %). Грецькі поселення з’явилися в Приазов’ї у другій половині Х</a:t>
            </a:r>
            <a:r>
              <a:rPr lang="en-US" sz="2800" smtClean="0"/>
              <a:t>V</a:t>
            </a:r>
            <a:r>
              <a:rPr lang="ru-RU" sz="2800" smtClean="0"/>
              <a:t>ІІІ ст. Саме греки заснували </a:t>
            </a:r>
            <a:r>
              <a:rPr lang="ru-RU" sz="2800" i="1" smtClean="0"/>
              <a:t>місто Маріуполь</a:t>
            </a:r>
            <a:r>
              <a:rPr lang="ru-RU" sz="2800" smtClean="0"/>
              <a:t> та поселення навколо нього. Основна частина греків проживає в </a:t>
            </a:r>
            <a:r>
              <a:rPr lang="ru-RU" sz="2800" i="1" smtClean="0"/>
              <a:t>Донецькійобласті</a:t>
            </a:r>
            <a:r>
              <a:rPr lang="ru-RU" sz="2800" smtClean="0"/>
              <a:t> та </a:t>
            </a:r>
            <a:r>
              <a:rPr lang="ru-RU" sz="2800" i="1" smtClean="0"/>
              <a:t>Криму</a:t>
            </a:r>
            <a:r>
              <a:rPr lang="ru-RU" sz="2800" smtClean="0"/>
              <a:t>. </a:t>
            </a:r>
          </a:p>
          <a:p>
            <a:r>
              <a:rPr lang="ru-RU" sz="2800" smtClean="0"/>
              <a:t>Крім зазначених народів є </a:t>
            </a:r>
            <a:r>
              <a:rPr lang="ru-RU" sz="2800" b="1" i="1" smtClean="0"/>
              <a:t>словаки</a:t>
            </a:r>
            <a:r>
              <a:rPr lang="ru-RU" sz="2800" smtClean="0"/>
              <a:t>, </a:t>
            </a:r>
            <a:r>
              <a:rPr lang="ru-RU" sz="2800" b="1" i="1" smtClean="0"/>
              <a:t>чехи</a:t>
            </a:r>
            <a:r>
              <a:rPr lang="ru-RU" sz="2800" smtClean="0"/>
              <a:t>, </a:t>
            </a:r>
            <a:r>
              <a:rPr lang="ru-RU" sz="2800" b="1" i="1" smtClean="0"/>
              <a:t>гагаузи</a:t>
            </a:r>
            <a:r>
              <a:rPr lang="ru-RU" sz="2800" smtClean="0"/>
              <a:t>, </a:t>
            </a:r>
            <a:r>
              <a:rPr lang="ru-RU" sz="2800" b="1" i="1" smtClean="0"/>
              <a:t>цигани</a:t>
            </a:r>
            <a:r>
              <a:rPr lang="ru-RU" sz="2800" smtClean="0"/>
              <a:t> та ін.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9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4" descr="презентація україн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441325"/>
            <a:ext cx="7920037" cy="594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16238" y="333375"/>
            <a:ext cx="3816350" cy="7334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defRPr/>
            </a:pPr>
            <a:endParaRPr lang="ru-RU" sz="2800" b="1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5362" name="Группа 1"/>
          <p:cNvGrpSpPr>
            <a:grpSpLocks/>
          </p:cNvGrpSpPr>
          <p:nvPr/>
        </p:nvGrpSpPr>
        <p:grpSpPr bwMode="auto">
          <a:xfrm>
            <a:off x="684213" y="1484313"/>
            <a:ext cx="7993062" cy="3954462"/>
            <a:chOff x="539552" y="260648"/>
            <a:chExt cx="7992888" cy="4860118"/>
          </a:xfrm>
        </p:grpSpPr>
        <p:sp>
          <p:nvSpPr>
            <p:cNvPr id="15364" name="Прямоугольник 5"/>
            <p:cNvSpPr>
              <a:spLocks noChangeArrowheads="1"/>
            </p:cNvSpPr>
            <p:nvPr/>
          </p:nvSpPr>
          <p:spPr bwMode="auto">
            <a:xfrm>
              <a:off x="539552" y="260648"/>
              <a:ext cx="7992888" cy="4877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endParaRPr lang="ru-RU" sz="2000">
                <a:solidFill>
                  <a:srgbClr val="0070C0"/>
                </a:solidFill>
                <a:latin typeface="Arial" charset="0"/>
              </a:endParaRPr>
            </a:p>
          </p:txBody>
        </p:sp>
        <p:sp>
          <p:nvSpPr>
            <p:cNvPr id="15365" name="Прямоугольник 3"/>
            <p:cNvSpPr>
              <a:spLocks noChangeArrowheads="1"/>
            </p:cNvSpPr>
            <p:nvPr/>
          </p:nvSpPr>
          <p:spPr bwMode="auto">
            <a:xfrm>
              <a:off x="2700092" y="4558857"/>
              <a:ext cx="3628946" cy="5619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endParaRPr lang="ru-RU" sz="2400" b="1">
                <a:latin typeface="Monotype Corsiva" pitchFamily="66" charset="0"/>
              </a:endParaRPr>
            </a:p>
          </p:txBody>
        </p:sp>
      </p:grpSp>
      <p:pic>
        <p:nvPicPr>
          <p:cNvPr id="15363" name="Picture 6" descr="презентація україн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549275"/>
            <a:ext cx="7489825" cy="562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 idx="4294967295"/>
          </p:nvPr>
        </p:nvSpPr>
        <p:spPr>
          <a:xfrm>
            <a:off x="1258888" y="549275"/>
            <a:ext cx="6697662" cy="868363"/>
          </a:xfrm>
        </p:spPr>
        <p:txBody>
          <a:bodyPr/>
          <a:lstStyle/>
          <a:p>
            <a:r>
              <a:rPr lang="ru-RU" sz="4000" smtClean="0"/>
              <a:t>Національний склад</a:t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16386" name="Rectangle 3"/>
          <p:cNvSpPr>
            <a:spLocks noGrp="1"/>
          </p:cNvSpPr>
          <p:nvPr>
            <p:ph type="body" idx="4294967295"/>
          </p:nvPr>
        </p:nvSpPr>
        <p:spPr>
          <a:xfrm>
            <a:off x="1042988" y="1600200"/>
            <a:ext cx="7273925" cy="4525963"/>
          </a:xfrm>
        </p:spPr>
        <p:txBody>
          <a:bodyPr/>
          <a:lstStyle/>
          <a:p>
            <a:r>
              <a:rPr lang="ru-RU" b="1" smtClean="0"/>
              <a:t>Україна є багатонаціональною країною. На її території проживають представники понад 130 національ-ностей, народностей та етнічних спільнот. Корінне населення - українці - складає 77,8% (понад 37 млн. осіб).</a:t>
            </a:r>
            <a:r>
              <a:rPr lang="ru-RU" smtClean="0"/>
              <a:t>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5" grpId="0" autoUpdateAnimBg="0"/>
      <p:bldP spid="16386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5" descr="image0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908050"/>
            <a:ext cx="8243888" cy="517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7" descr="bezymyannyj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671513"/>
            <a:ext cx="8137525" cy="574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5" descr="UaFirstNationality2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549275"/>
            <a:ext cx="7777163" cy="578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b="1" i="1" smtClean="0"/>
              <a:t>Українці</a:t>
            </a:r>
            <a:r>
              <a:rPr lang="ru-RU" smtClean="0"/>
              <a:t> </a:t>
            </a:r>
          </a:p>
        </p:txBody>
      </p:sp>
      <p:sp>
        <p:nvSpPr>
          <p:cNvPr id="20482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ru-RU" smtClean="0"/>
              <a:t>Їх частка у національному складі складає 77,8 % (це понад37,5 млн осіб). Українці становлять більшість в усіх регіонах, окрім </a:t>
            </a:r>
            <a:r>
              <a:rPr lang="ru-RU" i="1" smtClean="0"/>
              <a:t>АР Крим</a:t>
            </a:r>
            <a:r>
              <a:rPr lang="ru-RU" smtClean="0"/>
              <a:t>. Найвища частка українців у населенні </a:t>
            </a:r>
            <a:r>
              <a:rPr lang="ru-RU" i="1" smtClean="0"/>
              <a:t>Тернопільської</a:t>
            </a:r>
            <a:r>
              <a:rPr lang="ru-RU" smtClean="0"/>
              <a:t>, </a:t>
            </a:r>
            <a:r>
              <a:rPr lang="ru-RU" i="1" smtClean="0"/>
              <a:t>Івано-Франківської</a:t>
            </a:r>
            <a:r>
              <a:rPr lang="ru-RU" smtClean="0"/>
              <a:t> і </a:t>
            </a:r>
            <a:r>
              <a:rPr lang="ru-RU" i="1" smtClean="0"/>
              <a:t>Волинської областей</a:t>
            </a:r>
            <a:r>
              <a:rPr lang="ru-RU" smtClean="0"/>
              <a:t> (понад 97 %), найнижча – в </a:t>
            </a:r>
            <a:r>
              <a:rPr lang="ru-RU" i="1" smtClean="0"/>
              <a:t>АР Крим</a:t>
            </a:r>
            <a:r>
              <a:rPr lang="ru-RU" smtClean="0"/>
              <a:t>(менше 25 %), </a:t>
            </a:r>
            <a:r>
              <a:rPr lang="ru-RU" i="1" smtClean="0"/>
              <a:t>Луганській</a:t>
            </a:r>
            <a:r>
              <a:rPr lang="ru-RU" smtClean="0"/>
              <a:t>, </a:t>
            </a:r>
            <a:r>
              <a:rPr lang="ru-RU" i="1" smtClean="0"/>
              <a:t>Донецькій</a:t>
            </a:r>
            <a:r>
              <a:rPr lang="ru-RU" smtClean="0"/>
              <a:t>, </a:t>
            </a:r>
            <a:r>
              <a:rPr lang="ru-RU" i="1" smtClean="0"/>
              <a:t>Одеській областях</a:t>
            </a:r>
            <a:r>
              <a:rPr lang="ru-RU" smtClean="0"/>
              <a:t> (понад 52 %).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 autoUpdateAnimBg="0"/>
      <p:bldP spid="20482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5" descr="UaSecondNationality2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452438"/>
            <a:ext cx="7200900" cy="588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307</Words>
  <Application>Microsoft Office PowerPoint</Application>
  <PresentationFormat>Экран (4:3)</PresentationFormat>
  <Paragraphs>20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Verdana</vt:lpstr>
      <vt:lpstr>Arial</vt:lpstr>
      <vt:lpstr>Calibri</vt:lpstr>
      <vt:lpstr>Times New Roman</vt:lpstr>
      <vt:lpstr>Monotype Corsiva</vt:lpstr>
      <vt:lpstr>Malgun Gothic</vt:lpstr>
      <vt:lpstr>Тема Office</vt:lpstr>
      <vt:lpstr>Тема Office</vt:lpstr>
      <vt:lpstr>Національний склад населення України</vt:lpstr>
      <vt:lpstr>Слайд 2</vt:lpstr>
      <vt:lpstr>Слайд 3</vt:lpstr>
      <vt:lpstr>Національний склад </vt:lpstr>
      <vt:lpstr>Слайд 5</vt:lpstr>
      <vt:lpstr>Слайд 6</vt:lpstr>
      <vt:lpstr>Слайд 7</vt:lpstr>
      <vt:lpstr>Українці </vt:lpstr>
      <vt:lpstr>Слайд 9</vt:lpstr>
      <vt:lpstr>Росіяни </vt:lpstr>
      <vt:lpstr>Слайд 11</vt:lpstr>
      <vt:lpstr>Білоруси</vt:lpstr>
      <vt:lpstr>Молдавани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123</cp:lastModifiedBy>
  <cp:revision>11</cp:revision>
  <dcterms:created xsi:type="dcterms:W3CDTF">2013-07-10T14:56:12Z</dcterms:created>
  <dcterms:modified xsi:type="dcterms:W3CDTF">2017-05-11T19:23:18Z</dcterms:modified>
</cp:coreProperties>
</file>