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61" r:id="rId3"/>
    <p:sldId id="258" r:id="rId4"/>
    <p:sldId id="259" r:id="rId5"/>
    <p:sldId id="257" r:id="rId6"/>
    <p:sldId id="270" r:id="rId7"/>
    <p:sldId id="27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800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547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57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987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29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815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118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645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05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718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19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665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307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74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5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524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30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15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6536" y="2273698"/>
            <a:ext cx="4904617" cy="1670773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Они неделимы и целы,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Корней  и приставок в них нет,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Нельзя отыскать в них морфемы –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И в этом их главный секрет.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41798" y="0"/>
            <a:ext cx="926888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Narrow" panose="020B0606020202030204" pitchFamily="34" charset="0"/>
              </a:rPr>
              <a:t>Служебные части речи</a:t>
            </a:r>
            <a:endParaRPr lang="ru-RU" sz="8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88616" y="1825463"/>
            <a:ext cx="47061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Предлоги, союзы, частицы-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Все встали в один хоровод,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Служебные важные лица – 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На редкость серьезный народ.</a:t>
            </a:r>
          </a:p>
          <a:p>
            <a:endParaRPr lang="ru-RU" sz="2400" b="1" i="1" dirty="0" smtClean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Без них обойтись невозможно,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И знают об этом они.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Всегда и во всем осторожны: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Нигде не гуляют одни.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Но исподволь и незаметно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Значение свое привнесут,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Здесь свяжут, а рядом разделят,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Укажут и силу дадут!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89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31577" y="12748"/>
            <a:ext cx="52891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Самостоятельные части речи </a:t>
            </a:r>
            <a:r>
              <a:rPr lang="ru-RU" sz="2400" dirty="0">
                <a:latin typeface="Arial Narrow" panose="020B0606020202030204" pitchFamily="34" charset="0"/>
              </a:rPr>
              <a:t>называют предметы, признаки, действия количество</a:t>
            </a:r>
            <a:r>
              <a:rPr lang="ru-RU" sz="2400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Отвечают на вопросы. В </a:t>
            </a:r>
            <a:r>
              <a:rPr lang="ru-RU" sz="2400" dirty="0">
                <a:latin typeface="Arial Narrow" panose="020B0606020202030204" pitchFamily="34" charset="0"/>
              </a:rPr>
              <a:t>предложении </a:t>
            </a:r>
            <a:r>
              <a:rPr lang="ru-RU" sz="2400" dirty="0" smtClean="0">
                <a:latin typeface="Arial Narrow" panose="020B0606020202030204" pitchFamily="34" charset="0"/>
              </a:rPr>
              <a:t>являются </a:t>
            </a:r>
            <a:r>
              <a:rPr lang="ru-RU" sz="2400" dirty="0">
                <a:latin typeface="Arial Narrow" panose="020B0606020202030204" pitchFamily="34" charset="0"/>
              </a:rPr>
              <a:t>членами предложения.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Самостоятельные части речи</a:t>
            </a:r>
            <a:r>
              <a:rPr lang="ru-RU" sz="2400" dirty="0">
                <a:latin typeface="Arial Narrow" panose="020B0606020202030204" pitchFamily="34" charset="0"/>
              </a:rPr>
              <a:t>: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97859" y="2529555"/>
            <a:ext cx="23397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Имя существительное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58155" y="3418002"/>
            <a:ext cx="2286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Имя </a:t>
            </a: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прилагательное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501155" y="4221130"/>
            <a:ext cx="2286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Имя </a:t>
            </a: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числительное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594847" y="5144459"/>
            <a:ext cx="18467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Местоимение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878606" y="3362458"/>
            <a:ext cx="15598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Наречие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206254" y="2898887"/>
            <a:ext cx="13088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Глагол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3137647" y="2133600"/>
            <a:ext cx="914401" cy="1459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3653119" y="2068941"/>
            <a:ext cx="936811" cy="2447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1967753" y="2004282"/>
            <a:ext cx="1456765" cy="709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8" idx="0"/>
          </p:cNvCxnSpPr>
          <p:nvPr/>
        </p:nvCxnSpPr>
        <p:spPr>
          <a:xfrm flipH="1">
            <a:off x="4518212" y="2109927"/>
            <a:ext cx="398927" cy="30345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513295" y="2290002"/>
            <a:ext cx="91888" cy="479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782232" y="2133600"/>
            <a:ext cx="636497" cy="12472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7779126" y="1284966"/>
            <a:ext cx="45899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Служебные части речи </a:t>
            </a:r>
            <a:r>
              <a:rPr lang="ru-RU" sz="2400" dirty="0" smtClean="0">
                <a:latin typeface="Arial Narrow" panose="020B0606020202030204" pitchFamily="34" charset="0"/>
              </a:rPr>
              <a:t>- слова</a:t>
            </a:r>
            <a:r>
              <a:rPr lang="ru-RU" sz="2400" dirty="0">
                <a:latin typeface="Arial Narrow" panose="020B0606020202030204" pitchFamily="34" charset="0"/>
              </a:rPr>
              <a:t>, у которых нет своего значения, но они </a:t>
            </a:r>
            <a:r>
              <a:rPr lang="ru-RU" sz="2400" dirty="0" smtClean="0">
                <a:latin typeface="Arial Narrow" panose="020B0606020202030204" pitchFamily="34" charset="0"/>
              </a:rPr>
              <a:t>необходимы, </a:t>
            </a:r>
            <a:r>
              <a:rPr lang="ru-RU" sz="2400" dirty="0">
                <a:latin typeface="Arial Narrow" panose="020B0606020202030204" pitchFamily="34" charset="0"/>
              </a:rPr>
              <a:t>чтобы выражать </a:t>
            </a:r>
            <a:r>
              <a:rPr lang="ru-RU" sz="2400" dirty="0" smtClean="0">
                <a:latin typeface="Arial Narrow" panose="020B0606020202030204" pitchFamily="34" charset="0"/>
              </a:rPr>
              <a:t>отношения между словами с самостоятельным значением.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7779126" y="3677832"/>
            <a:ext cx="15598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Предлог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9531726" y="4189318"/>
            <a:ext cx="15598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Союз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10632142" y="3657705"/>
            <a:ext cx="15598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Частица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9699812" y="5383107"/>
            <a:ext cx="19251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+ Междометие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8892988" y="5844772"/>
            <a:ext cx="32990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latin typeface="Arial Narrow" panose="020B0606020202030204" pitchFamily="34" charset="0"/>
              </a:rPr>
              <a:t>Не является частью речи. Выражает эмоции</a:t>
            </a:r>
            <a:endParaRPr lang="ru-RU" altLang="ru-RU" sz="2400" dirty="0">
              <a:latin typeface="Arial Narrow" panose="020B0606020202030204" pitchFamily="34" charset="0"/>
            </a:endParaRPr>
          </a:p>
        </p:txBody>
      </p:sp>
      <p:cxnSp>
        <p:nvCxnSpPr>
          <p:cNvPr id="33" name="Прямая со стрелкой 32"/>
          <p:cNvCxnSpPr>
            <a:endCxn id="27" idx="0"/>
          </p:cNvCxnSpPr>
          <p:nvPr/>
        </p:nvCxnSpPr>
        <p:spPr>
          <a:xfrm flipH="1">
            <a:off x="8559055" y="3223958"/>
            <a:ext cx="333933" cy="4538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9708779" y="3223958"/>
            <a:ext cx="0" cy="965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29" idx="0"/>
          </p:cNvCxnSpPr>
          <p:nvPr/>
        </p:nvCxnSpPr>
        <p:spPr>
          <a:xfrm>
            <a:off x="10632142" y="3223958"/>
            <a:ext cx="779929" cy="433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81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/>
          <a:srcRect l="34659" r="37501"/>
          <a:stretch/>
        </p:blipFill>
        <p:spPr>
          <a:xfrm>
            <a:off x="0" y="0"/>
            <a:ext cx="2562315" cy="44726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1233" y="1075883"/>
            <a:ext cx="2643837" cy="66331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ПРЕДЛОГ</a:t>
            </a:r>
            <a:endParaRPr lang="ru-RU" sz="48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33365" y="192439"/>
            <a:ext cx="71156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Предлог</a:t>
            </a:r>
            <a:r>
              <a:rPr lang="ru-RU" sz="2400" dirty="0">
                <a:latin typeface="Arial Narrow" panose="020B0606020202030204" pitchFamily="34" charset="0"/>
              </a:rPr>
              <a:t> – в переводе с греческого обозначает «перед словом». Их немного, около 200, но по частоте    употребления они занимают четвертое место (после существительного, глагола и местоимения</a:t>
            </a:r>
            <a:r>
              <a:rPr lang="ru-RU" sz="2400" dirty="0" smtClean="0">
                <a:latin typeface="Arial Narrow" panose="020B0606020202030204" pitchFamily="34" charset="0"/>
              </a:rPr>
              <a:t>). 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Предлоги </a:t>
            </a:r>
            <a:r>
              <a:rPr lang="ru-RU" sz="2400" dirty="0">
                <a:solidFill>
                  <a:schemeClr val="accent2"/>
                </a:solidFill>
                <a:latin typeface="Arial Narrow" panose="020B0606020202030204" pitchFamily="34" charset="0"/>
              </a:rPr>
              <a:t>нужны </a:t>
            </a:r>
            <a:r>
              <a:rPr lang="ru-RU" sz="2400" dirty="0" smtClean="0">
                <a:solidFill>
                  <a:schemeClr val="accent2"/>
                </a:solidFill>
                <a:latin typeface="Arial Narrow" panose="020B0606020202030204" pitchFamily="34" charset="0"/>
              </a:rPr>
              <a:t>для </a:t>
            </a:r>
            <a:r>
              <a:rPr lang="ru-RU" sz="2400" dirty="0">
                <a:solidFill>
                  <a:schemeClr val="accent2"/>
                </a:solidFill>
                <a:latin typeface="Arial Narrow" panose="020B0606020202030204" pitchFamily="34" charset="0"/>
              </a:rPr>
              <a:t>связи слов</a:t>
            </a:r>
            <a:r>
              <a:rPr lang="ru-RU" sz="2400" dirty="0">
                <a:latin typeface="Arial Narrow" panose="020B0606020202030204" pitchFamily="34" charset="0"/>
              </a:rPr>
              <a:t> в предложении, для того, чтобы указать на определенное место, время, пространство, причину или цель. </a:t>
            </a:r>
            <a:endParaRPr lang="ru-RU" sz="2400" dirty="0" smtClean="0">
              <a:latin typeface="Arial Narrow" panose="020B0606020202030204" pitchFamily="34" charset="0"/>
            </a:endParaRPr>
          </a:p>
          <a:p>
            <a:r>
              <a:rPr lang="ru-RU" sz="2400" dirty="0" smtClean="0">
                <a:latin typeface="Arial Narrow" panose="020B0606020202030204" pitchFamily="34" charset="0"/>
              </a:rPr>
              <a:t>Предлоги </a:t>
            </a:r>
            <a:r>
              <a:rPr lang="ru-RU" sz="2400" dirty="0">
                <a:solidFill>
                  <a:schemeClr val="accent2"/>
                </a:solidFill>
                <a:latin typeface="Arial Narrow" panose="020B0606020202030204" pitchFamily="34" charset="0"/>
              </a:rPr>
              <a:t>не изменяются </a:t>
            </a:r>
            <a:r>
              <a:rPr lang="ru-RU" sz="2400" dirty="0">
                <a:latin typeface="Arial Narrow" panose="020B0606020202030204" pitchFamily="34" charset="0"/>
              </a:rPr>
              <a:t>и </a:t>
            </a:r>
            <a:r>
              <a:rPr lang="ru-RU" sz="2400" dirty="0">
                <a:solidFill>
                  <a:schemeClr val="accent2"/>
                </a:solidFill>
                <a:latin typeface="Arial Narrow" panose="020B0606020202030204" pitchFamily="34" charset="0"/>
              </a:rPr>
              <a:t>не являются членами предложения</a:t>
            </a:r>
            <a:r>
              <a:rPr lang="ru-RU" sz="2400" dirty="0" smtClean="0">
                <a:latin typeface="Arial Narrow" panose="020B0606020202030204" pitchFamily="34" charset="0"/>
              </a:rPr>
              <a:t>.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69787" y="4123340"/>
            <a:ext cx="1052221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Arial Narrow" panose="020B0606020202030204" pitchFamily="34" charset="0"/>
            </a:endParaRPr>
          </a:p>
          <a:p>
            <a:r>
              <a:rPr lang="ru-RU" sz="2400" i="1" dirty="0">
                <a:latin typeface="Arial Narrow" panose="020B0606020202030204" pitchFamily="34" charset="0"/>
              </a:rPr>
              <a:t>В некоторых языках предлоги стоят после тех слов, к которым относятся. </a:t>
            </a:r>
          </a:p>
          <a:p>
            <a:r>
              <a:rPr lang="ru-RU" sz="2400" i="1" dirty="0">
                <a:latin typeface="Arial Narrow" panose="020B0606020202030204" pitchFamily="34" charset="0"/>
              </a:rPr>
              <a:t>Например, в языке народа </a:t>
            </a:r>
            <a:r>
              <a:rPr lang="ru-RU" sz="2400" i="1" dirty="0" err="1">
                <a:latin typeface="Arial Narrow" panose="020B0606020202030204" pitchFamily="34" charset="0"/>
              </a:rPr>
              <a:t>коми</a:t>
            </a:r>
            <a:r>
              <a:rPr lang="ru-RU" sz="2400" i="1" dirty="0">
                <a:latin typeface="Arial Narrow" panose="020B0606020202030204" pitchFamily="34" charset="0"/>
              </a:rPr>
              <a:t> русское выражение НА ДОРОГЕ звучит так:</a:t>
            </a:r>
          </a:p>
          <a:p>
            <a:r>
              <a:rPr lang="ru-RU" sz="2400" i="1" dirty="0">
                <a:latin typeface="Arial Narrow" panose="020B0606020202030204" pitchFamily="34" charset="0"/>
              </a:rPr>
              <a:t>ТУЙ ВЫЛЫН – «дороге на» (туй – «дорога», </a:t>
            </a:r>
            <a:r>
              <a:rPr lang="ru-RU" sz="2400" i="1" dirty="0" err="1">
                <a:latin typeface="Arial Narrow" panose="020B0606020202030204" pitchFamily="34" charset="0"/>
              </a:rPr>
              <a:t>вылын</a:t>
            </a:r>
            <a:r>
              <a:rPr lang="ru-RU" sz="2400" i="1" dirty="0">
                <a:latin typeface="Arial Narrow" panose="020B0606020202030204" pitchFamily="34" charset="0"/>
              </a:rPr>
              <a:t> – «на»). </a:t>
            </a:r>
            <a:endParaRPr lang="ru-RU" sz="2400" i="1" dirty="0" smtClean="0">
              <a:latin typeface="Arial Narrow" panose="020B0606020202030204" pitchFamily="34" charset="0"/>
            </a:endParaRPr>
          </a:p>
          <a:p>
            <a:r>
              <a:rPr lang="ru-RU" sz="2400" i="1" dirty="0" smtClean="0">
                <a:latin typeface="Arial Narrow" panose="020B0606020202030204" pitchFamily="34" charset="0"/>
              </a:rPr>
              <a:t>В </a:t>
            </a:r>
            <a:r>
              <a:rPr lang="ru-RU" sz="2400" i="1" dirty="0">
                <a:latin typeface="Arial Narrow" panose="020B0606020202030204" pitchFamily="34" charset="0"/>
              </a:rPr>
              <a:t>венгерском языке предлоги тоже стоят после слова  и даже пишутся слитно с тем существительным, которому они </a:t>
            </a:r>
            <a:r>
              <a:rPr lang="ru-RU" sz="2400" i="1" dirty="0" smtClean="0">
                <a:latin typeface="Arial Narrow" panose="020B0606020202030204" pitchFamily="34" charset="0"/>
              </a:rPr>
              <a:t>относятся:	</a:t>
            </a:r>
            <a:r>
              <a:rPr lang="ru-RU" sz="2400" i="1" dirty="0" err="1" smtClean="0">
                <a:latin typeface="Arial Narrow" panose="020B0606020202030204" pitchFamily="34" charset="0"/>
              </a:rPr>
              <a:t>Будапештбен</a:t>
            </a:r>
            <a:r>
              <a:rPr lang="ru-RU" sz="2400" i="1" dirty="0" smtClean="0">
                <a:latin typeface="Arial Narrow" panose="020B0606020202030204" pitchFamily="34" charset="0"/>
              </a:rPr>
              <a:t> </a:t>
            </a:r>
            <a:r>
              <a:rPr lang="ru-RU" sz="2400" i="1" dirty="0">
                <a:latin typeface="Arial Narrow" panose="020B0606020202030204" pitchFamily="34" charset="0"/>
              </a:rPr>
              <a:t>– «в Будапеште» </a:t>
            </a:r>
            <a:endParaRPr lang="ru-RU" sz="2400" i="1" dirty="0" smtClean="0">
              <a:latin typeface="Arial Narrow" panose="020B0606020202030204" pitchFamily="34" charset="0"/>
            </a:endParaRPr>
          </a:p>
          <a:p>
            <a:r>
              <a:rPr lang="ru-RU" sz="2400" i="1" dirty="0">
                <a:latin typeface="Arial Narrow" panose="020B0606020202030204" pitchFamily="34" charset="0"/>
              </a:rPr>
              <a:t>	</a:t>
            </a:r>
            <a:r>
              <a:rPr lang="ru-RU" sz="2400" i="1" dirty="0" smtClean="0">
                <a:latin typeface="Arial Narrow" panose="020B0606020202030204" pitchFamily="34" charset="0"/>
              </a:rPr>
              <a:t>							(</a:t>
            </a:r>
            <a:r>
              <a:rPr lang="ru-RU" sz="2400" i="1" dirty="0">
                <a:latin typeface="Arial Narrow" panose="020B0606020202030204" pitchFamily="34" charset="0"/>
              </a:rPr>
              <a:t>бен – предлог «в»)</a:t>
            </a:r>
          </a:p>
        </p:txBody>
      </p:sp>
      <p:sp>
        <p:nvSpPr>
          <p:cNvPr id="6" name="Прямоугольник 5"/>
          <p:cNvSpPr/>
          <p:nvPr/>
        </p:nvSpPr>
        <p:spPr>
          <a:xfrm rot="20272017">
            <a:off x="-219605" y="3661674"/>
            <a:ext cx="4674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Narrow" panose="020B0606020202030204" pitchFamily="34" charset="0"/>
              </a:rPr>
              <a:t>Это 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Narrow" panose="020B0606020202030204" pitchFamily="34" charset="0"/>
              </a:rPr>
              <a:t>интересно! 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449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33581" y="398930"/>
            <a:ext cx="4253101" cy="103542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КАК ОТЛИЧИТЬ ПРИСТАВКУ ОТ ПРЕДЛОГА?</a:t>
            </a:r>
            <a:endParaRPr lang="ru-RU" sz="2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88658" y="1721225"/>
            <a:ext cx="700657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 Narrow" panose="020B0606020202030204" pitchFamily="34" charset="0"/>
              </a:rPr>
              <a:t>Вот тебе (под)ушки белые (под)ушки. – Вот тебе под ТВОИ ушки белые подушки (что? </a:t>
            </a:r>
            <a:r>
              <a:rPr lang="ru-RU" sz="2400" dirty="0">
                <a:latin typeface="Arial Narrow" panose="020B0606020202030204" pitchFamily="34" charset="0"/>
              </a:rPr>
              <a:t>п</a:t>
            </a:r>
            <a:r>
              <a:rPr lang="ru-RU" sz="2400" dirty="0" smtClean="0">
                <a:latin typeface="Arial Narrow" panose="020B0606020202030204" pitchFamily="34" charset="0"/>
              </a:rPr>
              <a:t>редмет)</a:t>
            </a:r>
          </a:p>
          <a:p>
            <a:endParaRPr lang="ru-RU" sz="2400" dirty="0" smtClean="0">
              <a:latin typeface="Arial Narrow" panose="020B0606020202030204" pitchFamily="34" charset="0"/>
            </a:endParaRPr>
          </a:p>
          <a:p>
            <a:r>
              <a:rPr lang="ru-RU" sz="2400" dirty="0" smtClean="0">
                <a:latin typeface="Arial Narrow" panose="020B0606020202030204" pitchFamily="34" charset="0"/>
              </a:rPr>
              <a:t>На горе (под)солнышком выросли (под)</a:t>
            </a:r>
            <a:r>
              <a:rPr lang="ru-RU" sz="2400" dirty="0" err="1" smtClean="0">
                <a:latin typeface="Arial Narrow" panose="020B0606020202030204" pitchFamily="34" charset="0"/>
              </a:rPr>
              <a:t>солнушки</a:t>
            </a:r>
            <a:r>
              <a:rPr lang="ru-RU" sz="2400" dirty="0" smtClean="0">
                <a:latin typeface="Arial Narrow" panose="020B0606020202030204" pitchFamily="34" charset="0"/>
              </a:rPr>
              <a:t>. – На горе под ВЕСЕННИМ солнышком выросли подсолнушки (что? Растение)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62985" r="2691"/>
          <a:stretch/>
        </p:blipFill>
        <p:spPr>
          <a:xfrm>
            <a:off x="-30724" y="2975816"/>
            <a:ext cx="2809783" cy="390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40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4632" y="461683"/>
            <a:ext cx="3159407" cy="60511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Полминутки для шутки</a:t>
            </a:r>
            <a:r>
              <a:rPr 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.</a:t>
            </a:r>
            <a:endParaRPr 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6070" y="1497107"/>
            <a:ext cx="823896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 Narrow" panose="020B0606020202030204" pitchFamily="34" charset="0"/>
              </a:rPr>
              <a:t>Какой предлог является нотой?   (До).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Какие два предлога укажут на количество лекарства на один прием?    (До-за).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К какому предлогу нужно прибавить загородный дом, чтобы получить то, что требует решения? (За-дача).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Из каких  трех  предлогов можно составить название важной принадлежности велосипеда, без которой не следует отправляться в дальнюю поездку? (На-со-с)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Название какого хвойного дерева состоит из  трех  предлогов? (Со-с-на)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Из каких  трех  предлогов можно составить название домашнего животного?(К-о-за).                              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А из двух? (К-от).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64724"/>
          <a:stretch/>
        </p:blipFill>
        <p:spPr>
          <a:xfrm>
            <a:off x="9870542" y="3515641"/>
            <a:ext cx="2321458" cy="334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33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9223" y="-2"/>
            <a:ext cx="2322777" cy="334089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 rot="20272017">
            <a:off x="707024" y="966512"/>
            <a:ext cx="3264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Narrow" panose="020B0606020202030204" pitchFamily="34" charset="0"/>
              </a:rPr>
              <a:t>Выполним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48000" y="3105835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Откорректируйте предложения, исправив грамматические ошибки. </a:t>
            </a:r>
            <a:endParaRPr lang="ru-RU" dirty="0" smtClean="0"/>
          </a:p>
          <a:p>
            <a:r>
              <a:rPr lang="ru-RU" i="1" dirty="0"/>
              <a:t>Многие люди любят поговорить за жизнь.</a:t>
            </a:r>
            <a:endParaRPr lang="ru-RU" dirty="0"/>
          </a:p>
          <a:p>
            <a:r>
              <a:rPr lang="ru-RU" i="1" dirty="0"/>
              <a:t>Сестра уже вернулась с магазина.</a:t>
            </a:r>
            <a:endParaRPr lang="ru-RU" dirty="0"/>
          </a:p>
          <a:p>
            <a:r>
              <a:rPr lang="ru-RU" i="1" dirty="0"/>
              <a:t>Водитель предложил оплатить за проезд.</a:t>
            </a:r>
            <a:endParaRPr lang="ru-RU" dirty="0"/>
          </a:p>
          <a:p>
            <a:r>
              <a:rPr lang="ru-RU" i="1" dirty="0" smtClean="0"/>
              <a:t>Говорить </a:t>
            </a:r>
            <a:r>
              <a:rPr lang="ru-RU" i="1" dirty="0"/>
              <a:t>на счёт поездки.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380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Откроем учебник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Прочитайте параграфы 51-52</a:t>
            </a:r>
          </a:p>
          <a:p>
            <a:r>
              <a:rPr lang="ru-RU" dirty="0"/>
              <a:t>Выполните упражнения  289, 291, 295</a:t>
            </a:r>
          </a:p>
          <a:p>
            <a:r>
              <a:rPr lang="ru-RU" dirty="0"/>
              <a:t>Прочитайте параграф 53</a:t>
            </a:r>
          </a:p>
          <a:p>
            <a:r>
              <a:rPr lang="ru-RU"/>
              <a:t>Выполните упражнения  302, 304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55373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509</TotalTime>
  <Words>463</Words>
  <Application>Microsoft Office PowerPoint</Application>
  <PresentationFormat>Произвольный</PresentationFormat>
  <Paragraphs>67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Параллакс</vt:lpstr>
      <vt:lpstr>Презентация PowerPoint</vt:lpstr>
      <vt:lpstr>Презентация PowerPoint</vt:lpstr>
      <vt:lpstr>ПРЕДЛОГ</vt:lpstr>
      <vt:lpstr>КАК ОТЛИЧИТЬ ПРИСТАВКУ ОТ ПРЕДЛОГА?</vt:lpstr>
      <vt:lpstr>Полминутки для шутки.</vt:lpstr>
      <vt:lpstr>Презентация PowerPoint</vt:lpstr>
      <vt:lpstr>Откроем учебник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38</cp:revision>
  <dcterms:created xsi:type="dcterms:W3CDTF">2020-04-14T20:05:14Z</dcterms:created>
  <dcterms:modified xsi:type="dcterms:W3CDTF">2020-04-30T16:52:40Z</dcterms:modified>
</cp:coreProperties>
</file>