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1" r:id="rId3"/>
    <p:sldId id="260" r:id="rId4"/>
    <p:sldId id="262" r:id="rId5"/>
    <p:sldId id="27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4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57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8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29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15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18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45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5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1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9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6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0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4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2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6536" y="2273698"/>
            <a:ext cx="4904617" cy="167077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Они неделимы и целы,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Корней  и приставок в них нет,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Нельзя отыскать в них морфемы –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в этом их главный секрет.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41798" y="0"/>
            <a:ext cx="9268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anose="020B0606020202030204" pitchFamily="34" charset="0"/>
              </a:rPr>
              <a:t>Служебные части речи</a:t>
            </a:r>
            <a:endParaRPr lang="ru-RU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8616" y="1825463"/>
            <a:ext cx="47061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Предлоги, союзы, частицы-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 встали в один хоровод,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Служебные важные лица – 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На редкость серьезный народ.</a:t>
            </a:r>
          </a:p>
          <a:p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Без них обойтись невозможно,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знают об этом они.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Всегда и во всем осторожны: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Нигде не гуляют одни.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Но исподволь и незаметно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Значение свое привнесут,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Здесь свяжут, а рядом разделят,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Укажут и силу дадут!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1577" y="12748"/>
            <a:ext cx="5289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 </a:t>
            </a:r>
            <a:r>
              <a:rPr lang="ru-RU" sz="2400" dirty="0">
                <a:latin typeface="Arial Narrow" panose="020B0606020202030204" pitchFamily="34" charset="0"/>
              </a:rPr>
              <a:t>называют предметы, признаки, действия количество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Отвечают на вопросы. В </a:t>
            </a:r>
            <a:r>
              <a:rPr lang="ru-RU" sz="2400" dirty="0">
                <a:latin typeface="Arial Narrow" panose="020B0606020202030204" pitchFamily="34" charset="0"/>
              </a:rPr>
              <a:t>предложении </a:t>
            </a:r>
            <a:r>
              <a:rPr lang="ru-RU" sz="2400" dirty="0" smtClean="0">
                <a:latin typeface="Arial Narrow" panose="020B0606020202030204" pitchFamily="34" charset="0"/>
              </a:rPr>
              <a:t>являются </a:t>
            </a:r>
            <a:r>
              <a:rPr lang="ru-RU" sz="2400" dirty="0">
                <a:latin typeface="Arial Narrow" panose="020B0606020202030204" pitchFamily="34" charset="0"/>
              </a:rPr>
              <a:t>членами предложения.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</a:t>
            </a:r>
            <a:r>
              <a:rPr lang="ru-RU" sz="2400" dirty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97859" y="2529555"/>
            <a:ext cx="2339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существительное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58155" y="3418002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прилагательное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01155" y="4221130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числительное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94847" y="5144459"/>
            <a:ext cx="1846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Местоимение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878606" y="336245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Наречие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206254" y="2898887"/>
            <a:ext cx="1308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Глагол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137647" y="2133600"/>
            <a:ext cx="914401" cy="1459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653119" y="2068941"/>
            <a:ext cx="936811" cy="2447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967753" y="2004282"/>
            <a:ext cx="1456765" cy="709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 flipH="1">
            <a:off x="4518212" y="2109927"/>
            <a:ext cx="398927" cy="303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13295" y="2290002"/>
            <a:ext cx="91888" cy="479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782232" y="2133600"/>
            <a:ext cx="636497" cy="1247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779126" y="1284966"/>
            <a:ext cx="45899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Служебные части речи </a:t>
            </a:r>
            <a:r>
              <a:rPr lang="ru-RU" sz="2400" dirty="0" smtClean="0">
                <a:latin typeface="Arial Narrow" panose="020B0606020202030204" pitchFamily="34" charset="0"/>
              </a:rPr>
              <a:t>- слова</a:t>
            </a:r>
            <a:r>
              <a:rPr lang="ru-RU" sz="2400" dirty="0">
                <a:latin typeface="Arial Narrow" panose="020B0606020202030204" pitchFamily="34" charset="0"/>
              </a:rPr>
              <a:t>, у которых нет своего значения, но они </a:t>
            </a:r>
            <a:r>
              <a:rPr lang="ru-RU" sz="2400" dirty="0" smtClean="0">
                <a:latin typeface="Arial Narrow" panose="020B0606020202030204" pitchFamily="34" charset="0"/>
              </a:rPr>
              <a:t>необходимы, </a:t>
            </a:r>
            <a:r>
              <a:rPr lang="ru-RU" sz="2400" dirty="0">
                <a:latin typeface="Arial Narrow" panose="020B0606020202030204" pitchFamily="34" charset="0"/>
              </a:rPr>
              <a:t>чтобы выражать </a:t>
            </a:r>
            <a:r>
              <a:rPr lang="ru-RU" sz="2400" dirty="0" smtClean="0">
                <a:latin typeface="Arial Narrow" panose="020B0606020202030204" pitchFamily="34" charset="0"/>
              </a:rPr>
              <a:t>отношения между словами с самостоятельным значением.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779126" y="3677832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Предлог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531726" y="418931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Союз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0632142" y="3657705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Частица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9699812" y="5383107"/>
            <a:ext cx="1925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+ Междометие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8892988" y="5844772"/>
            <a:ext cx="32990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latin typeface="Arial Narrow" panose="020B0606020202030204" pitchFamily="34" charset="0"/>
              </a:rPr>
              <a:t>Не является частью речи. Выражает эмоции</a:t>
            </a:r>
            <a:endParaRPr lang="ru-RU" altLang="ru-RU" sz="2400" dirty="0">
              <a:latin typeface="Arial Narrow" panose="020B0606020202030204" pitchFamily="34" charset="0"/>
            </a:endParaRPr>
          </a:p>
        </p:txBody>
      </p:sp>
      <p:cxnSp>
        <p:nvCxnSpPr>
          <p:cNvPr id="33" name="Прямая со стрелкой 32"/>
          <p:cNvCxnSpPr>
            <a:endCxn id="27" idx="0"/>
          </p:cNvCxnSpPr>
          <p:nvPr/>
        </p:nvCxnSpPr>
        <p:spPr>
          <a:xfrm flipH="1">
            <a:off x="8559055" y="3223958"/>
            <a:ext cx="333933" cy="453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9708779" y="3223958"/>
            <a:ext cx="0" cy="96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9" idx="0"/>
          </p:cNvCxnSpPr>
          <p:nvPr/>
        </p:nvCxnSpPr>
        <p:spPr>
          <a:xfrm>
            <a:off x="10632142" y="3223958"/>
            <a:ext cx="779929" cy="43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8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60542" cy="4474852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60542" y="1215192"/>
            <a:ext cx="2121663" cy="66331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СОЮЗ</a:t>
            </a:r>
            <a:endParaRPr lang="ru-RU" sz="48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25036" y="129388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Союз</a:t>
            </a:r>
            <a:r>
              <a:rPr lang="ru-RU" sz="2400" dirty="0">
                <a:latin typeface="Arial Narrow" panose="020B0606020202030204" pitchFamily="34" charset="0"/>
              </a:rPr>
              <a:t> - служебная часть речи, </a:t>
            </a:r>
            <a:r>
              <a:rPr lang="ru-RU" sz="2400" dirty="0" smtClean="0">
                <a:latin typeface="Arial Narrow" panose="020B0606020202030204" pitchFamily="34" charset="0"/>
              </a:rPr>
              <a:t>которая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связывает</a:t>
            </a:r>
            <a:r>
              <a:rPr lang="ru-RU" sz="2400" dirty="0" smtClean="0">
                <a:latin typeface="Arial Narrow" panose="020B0606020202030204" pitchFamily="34" charset="0"/>
              </a:rPr>
              <a:t> </a:t>
            </a:r>
            <a:r>
              <a:rPr lang="ru-RU" sz="2400" dirty="0">
                <a:latin typeface="Arial Narrow" panose="020B0606020202030204" pitchFamily="34" charset="0"/>
              </a:rPr>
              <a:t>однородные </a:t>
            </a:r>
            <a:r>
              <a:rPr lang="ru-RU" sz="2400" dirty="0" smtClean="0">
                <a:latin typeface="Arial Narrow" panose="020B0606020202030204" pitchFamily="34" charset="0"/>
              </a:rPr>
              <a:t>члены предложения и </a:t>
            </a:r>
            <a:r>
              <a:rPr lang="ru-RU" sz="2400" dirty="0">
                <a:latin typeface="Arial Narrow" panose="020B0606020202030204" pitchFamily="34" charset="0"/>
              </a:rPr>
              <a:t>простые предложения в составе сложного</a:t>
            </a:r>
            <a:r>
              <a:rPr lang="ru-RU" sz="2400" dirty="0" smtClean="0">
                <a:latin typeface="Arial Narrow" panose="020B0606020202030204" pitchFamily="34" charset="0"/>
              </a:rPr>
              <a:t>. 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Простые		Составные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558744" y="1690186"/>
            <a:ext cx="0" cy="358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9842877" y="1652257"/>
            <a:ext cx="0" cy="358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033" y="4474851"/>
            <a:ext cx="2321434" cy="192686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325" y="4507836"/>
            <a:ext cx="2112968" cy="178521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382" y="2131251"/>
            <a:ext cx="1852724" cy="15164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6393" y="2131251"/>
            <a:ext cx="2112968" cy="1599085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510744" y="376774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Arial Narrow" panose="020B0606020202030204" pitchFamily="34" charset="0"/>
              </a:rPr>
              <a:t>Сочинительные		Подчинительные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263780" y="4112251"/>
            <a:ext cx="0" cy="36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8202809" y="4182766"/>
            <a:ext cx="0" cy="242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352032" y="6375696"/>
            <a:ext cx="71904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И, но, или, а, </a:t>
            </a:r>
            <a:r>
              <a:rPr lang="ru-RU" sz="2400" dirty="0" smtClean="0">
                <a:latin typeface="Arial Narrow" panose="020B0606020202030204" pitchFamily="34" charset="0"/>
              </a:rPr>
              <a:t>			</a:t>
            </a:r>
            <a:r>
              <a:rPr lang="ru-RU" sz="2400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если, потому что, зато</a:t>
            </a:r>
          </a:p>
        </p:txBody>
      </p:sp>
    </p:spTree>
    <p:extLst>
      <p:ext uri="{BB962C8B-B14F-4D97-AF65-F5344CB8AC3E}">
        <p14:creationId xmlns:p14="http://schemas.microsoft.com/office/powerpoint/2010/main" val="4170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17732" y="2348327"/>
            <a:ext cx="95543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Narrow" panose="020B0606020202030204" pitchFamily="34" charset="0"/>
              </a:rPr>
              <a:t>Название СОЮЗ появилось в </a:t>
            </a:r>
            <a:r>
              <a:rPr lang="ru-RU" sz="2400" dirty="0" err="1">
                <a:latin typeface="Arial Narrow" panose="020B0606020202030204" pitchFamily="34" charset="0"/>
              </a:rPr>
              <a:t>XVll</a:t>
            </a:r>
            <a:r>
              <a:rPr lang="ru-RU" sz="2400" dirty="0">
                <a:latin typeface="Arial Narrow" panose="020B0606020202030204" pitchFamily="34" charset="0"/>
              </a:rPr>
              <a:t>  веке. 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По </a:t>
            </a:r>
            <a:r>
              <a:rPr lang="ru-RU" sz="2400" dirty="0">
                <a:latin typeface="Arial Narrow" panose="020B0606020202030204" pitchFamily="34" charset="0"/>
              </a:rPr>
              <a:t>количеству союзов около 250. 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Чаще </a:t>
            </a:r>
            <a:r>
              <a:rPr lang="ru-RU" sz="2400" dirty="0">
                <a:latin typeface="Arial Narrow" panose="020B0606020202030204" pitchFamily="34" charset="0"/>
              </a:rPr>
              <a:t>всего употребляются союзы типа И, А, ИЛИ. 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Ученые </a:t>
            </a:r>
            <a:r>
              <a:rPr lang="ru-RU" sz="2400" dirty="0">
                <a:latin typeface="Arial Narrow" panose="020B0606020202030204" pitchFamily="34" charset="0"/>
              </a:rPr>
              <a:t>исследовали союз «И», его значение, частоту употребления и обнаружили: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Слово </a:t>
            </a:r>
            <a:r>
              <a:rPr lang="ru-RU" sz="2400" dirty="0">
                <a:latin typeface="Arial Narrow" panose="020B0606020202030204" pitchFamily="34" charset="0"/>
              </a:rPr>
              <a:t>И – один из самых древних союзов русского языка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Слово </a:t>
            </a:r>
            <a:r>
              <a:rPr lang="ru-RU" sz="2400" dirty="0">
                <a:latin typeface="Arial Narrow" panose="020B0606020202030204" pitchFamily="34" charset="0"/>
              </a:rPr>
              <a:t>И – за тысячелетия – не изменило своего звучания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Слово </a:t>
            </a:r>
            <a:r>
              <a:rPr lang="ru-RU" sz="2400" dirty="0">
                <a:latin typeface="Arial Narrow" panose="020B0606020202030204" pitchFamily="34" charset="0"/>
              </a:rPr>
              <a:t>И – за тысячелетия! – не изменило своего значения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	Слово </a:t>
            </a:r>
            <a:r>
              <a:rPr lang="ru-RU" sz="2400" dirty="0">
                <a:latin typeface="Arial Narrow" panose="020B0606020202030204" pitchFamily="34" charset="0"/>
              </a:rPr>
              <a:t>И – </a:t>
            </a:r>
            <a:r>
              <a:rPr lang="ru-RU" sz="2400" dirty="0" smtClean="0">
                <a:latin typeface="Arial Narrow" panose="020B0606020202030204" pitchFamily="34" charset="0"/>
              </a:rPr>
              <a:t>за тысячелетия – употребляется чаще других союзов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272017">
            <a:off x="1017523" y="1066562"/>
            <a:ext cx="467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Это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интересно!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223" y="0"/>
            <a:ext cx="2322777" cy="33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1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223" y="-2"/>
            <a:ext cx="2322777" cy="334089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20272017">
            <a:off x="407264" y="966512"/>
            <a:ext cx="38635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По учебнику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30416" y="3244334"/>
            <a:ext cx="377327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Читаем параграфы 54,55</a:t>
            </a:r>
          </a:p>
          <a:p>
            <a:r>
              <a:rPr lang="ru-RU" dirty="0" smtClean="0"/>
              <a:t>Выполним упражнения  313, 318, 319</a:t>
            </a:r>
          </a:p>
          <a:p>
            <a:endParaRPr lang="ru-RU" dirty="0" smtClean="0"/>
          </a:p>
          <a:p>
            <a:r>
              <a:rPr lang="ru-RU" dirty="0" smtClean="0"/>
              <a:t>Читаем параграф 56</a:t>
            </a:r>
          </a:p>
          <a:p>
            <a:r>
              <a:rPr lang="ru-RU" dirty="0" smtClean="0"/>
              <a:t>Выполним упражнения 325, 328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80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408</TotalTime>
  <Words>231</Words>
  <Application>Microsoft Office PowerPoint</Application>
  <PresentationFormat>Произвольный</PresentationFormat>
  <Paragraphs>54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Параллакс</vt:lpstr>
      <vt:lpstr>Презентация PowerPoint</vt:lpstr>
      <vt:lpstr>Презентация PowerPoint</vt:lpstr>
      <vt:lpstr>СОЮЗ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37</cp:revision>
  <dcterms:created xsi:type="dcterms:W3CDTF">2020-04-14T20:05:14Z</dcterms:created>
  <dcterms:modified xsi:type="dcterms:W3CDTF">2020-04-30T17:28:14Z</dcterms:modified>
</cp:coreProperties>
</file>