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1" r:id="rId3"/>
    <p:sldId id="264" r:id="rId4"/>
    <p:sldId id="265" r:id="rId5"/>
    <p:sldId id="266" r:id="rId6"/>
    <p:sldId id="269" r:id="rId7"/>
    <p:sldId id="271" r:id="rId8"/>
    <p:sldId id="27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80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54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57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87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29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15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118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45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5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1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9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66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0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74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52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0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15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6536" y="2273698"/>
            <a:ext cx="4904617" cy="1670773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Они неделимы и целы,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Корней  и приставок в них нет,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Нельзя отыскать в них морфемы –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И в этом их главный секрет.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41798" y="0"/>
            <a:ext cx="92688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Narrow" panose="020B0606020202030204" pitchFamily="34" charset="0"/>
              </a:rPr>
              <a:t>Служебные части речи</a:t>
            </a:r>
            <a:endParaRPr lang="ru-RU" sz="8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88616" y="1825463"/>
            <a:ext cx="47061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Предлоги, союзы, частицы-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Все встали в один хоровод,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Служебные важные лица – 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На редкость серьезный народ.</a:t>
            </a:r>
          </a:p>
          <a:p>
            <a:endParaRPr lang="ru-RU" sz="2400" b="1" i="1" dirty="0" smtClean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Без них обойтись невозможно,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И знают об этом они.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Всегда и во всем осторожны: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Нигде не гуляют одни.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Но исподволь и незаметно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Значение свое привнесут,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Здесь свяжут, а рядом разделят,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Укажут и силу дадут!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8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1577" y="12748"/>
            <a:ext cx="52891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Самостоятельные части речи </a:t>
            </a:r>
            <a:r>
              <a:rPr lang="ru-RU" sz="2400" dirty="0">
                <a:latin typeface="Arial Narrow" panose="020B0606020202030204" pitchFamily="34" charset="0"/>
              </a:rPr>
              <a:t>называют предметы, признаки, действия количество</a:t>
            </a:r>
            <a:r>
              <a:rPr lang="ru-RU" sz="24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Отвечают на вопросы. В </a:t>
            </a:r>
            <a:r>
              <a:rPr lang="ru-RU" sz="2400" dirty="0">
                <a:latin typeface="Arial Narrow" panose="020B0606020202030204" pitchFamily="34" charset="0"/>
              </a:rPr>
              <a:t>предложении </a:t>
            </a:r>
            <a:r>
              <a:rPr lang="ru-RU" sz="2400" dirty="0" smtClean="0">
                <a:latin typeface="Arial Narrow" panose="020B0606020202030204" pitchFamily="34" charset="0"/>
              </a:rPr>
              <a:t>являются </a:t>
            </a:r>
            <a:r>
              <a:rPr lang="ru-RU" sz="2400" dirty="0">
                <a:latin typeface="Arial Narrow" panose="020B0606020202030204" pitchFamily="34" charset="0"/>
              </a:rPr>
              <a:t>членами предложения.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Самостоятельные части речи</a:t>
            </a:r>
            <a:r>
              <a:rPr lang="ru-RU" sz="2400" dirty="0">
                <a:latin typeface="Arial Narrow" panose="020B0606020202030204" pitchFamily="34" charset="0"/>
              </a:rPr>
              <a:t>: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97859" y="2529555"/>
            <a:ext cx="2339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существительное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58155" y="3418002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</a:t>
            </a: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прилагательное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501155" y="4221130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</a:t>
            </a: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числительное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594847" y="5144459"/>
            <a:ext cx="18467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Местоимение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878606" y="3362458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Наречие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206254" y="2898887"/>
            <a:ext cx="13088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Глагол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137647" y="2133600"/>
            <a:ext cx="914401" cy="1459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653119" y="2068941"/>
            <a:ext cx="936811" cy="2447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967753" y="2004282"/>
            <a:ext cx="1456765" cy="709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0"/>
          </p:cNvCxnSpPr>
          <p:nvPr/>
        </p:nvCxnSpPr>
        <p:spPr>
          <a:xfrm flipH="1">
            <a:off x="4518212" y="2109927"/>
            <a:ext cx="398927" cy="3034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513295" y="2290002"/>
            <a:ext cx="91888" cy="479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782232" y="2133600"/>
            <a:ext cx="636497" cy="1247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779126" y="1284966"/>
            <a:ext cx="45899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Служебные части речи </a:t>
            </a:r>
            <a:r>
              <a:rPr lang="ru-RU" sz="2400" dirty="0" smtClean="0">
                <a:latin typeface="Arial Narrow" panose="020B0606020202030204" pitchFamily="34" charset="0"/>
              </a:rPr>
              <a:t>- слова</a:t>
            </a:r>
            <a:r>
              <a:rPr lang="ru-RU" sz="2400" dirty="0">
                <a:latin typeface="Arial Narrow" panose="020B0606020202030204" pitchFamily="34" charset="0"/>
              </a:rPr>
              <a:t>, у которых нет своего значения, но они </a:t>
            </a:r>
            <a:r>
              <a:rPr lang="ru-RU" sz="2400" dirty="0" smtClean="0">
                <a:latin typeface="Arial Narrow" panose="020B0606020202030204" pitchFamily="34" charset="0"/>
              </a:rPr>
              <a:t>необходимы, </a:t>
            </a:r>
            <a:r>
              <a:rPr lang="ru-RU" sz="2400" dirty="0">
                <a:latin typeface="Arial Narrow" panose="020B0606020202030204" pitchFamily="34" charset="0"/>
              </a:rPr>
              <a:t>чтобы выражать </a:t>
            </a:r>
            <a:r>
              <a:rPr lang="ru-RU" sz="2400" dirty="0" smtClean="0">
                <a:latin typeface="Arial Narrow" panose="020B0606020202030204" pitchFamily="34" charset="0"/>
              </a:rPr>
              <a:t>отношения между словами с самостоятельным значением.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779126" y="3677832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Предлог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531726" y="4189318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Союз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10632142" y="3657705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Частица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9699812" y="5383107"/>
            <a:ext cx="19251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+ Междометие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8892988" y="5844772"/>
            <a:ext cx="32990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latin typeface="Arial Narrow" panose="020B0606020202030204" pitchFamily="34" charset="0"/>
              </a:rPr>
              <a:t>Не является частью речи. Выражает эмоции</a:t>
            </a:r>
            <a:endParaRPr lang="ru-RU" altLang="ru-RU" sz="2400" dirty="0">
              <a:latin typeface="Arial Narrow" panose="020B0606020202030204" pitchFamily="34" charset="0"/>
            </a:endParaRPr>
          </a:p>
        </p:txBody>
      </p:sp>
      <p:cxnSp>
        <p:nvCxnSpPr>
          <p:cNvPr id="33" name="Прямая со стрелкой 32"/>
          <p:cNvCxnSpPr>
            <a:endCxn id="27" idx="0"/>
          </p:cNvCxnSpPr>
          <p:nvPr/>
        </p:nvCxnSpPr>
        <p:spPr>
          <a:xfrm flipH="1">
            <a:off x="8559055" y="3223958"/>
            <a:ext cx="333933" cy="453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9708779" y="3223958"/>
            <a:ext cx="0" cy="965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29" idx="0"/>
          </p:cNvCxnSpPr>
          <p:nvPr/>
        </p:nvCxnSpPr>
        <p:spPr>
          <a:xfrm>
            <a:off x="10632142" y="3223958"/>
            <a:ext cx="779929" cy="433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8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60542" cy="4474852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273963" y="1237248"/>
            <a:ext cx="3069002" cy="66331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ЧАСТИЦА</a:t>
            </a:r>
            <a:endParaRPr lang="ru-RU" sz="48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2918" y="21114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Частица</a:t>
            </a:r>
            <a:r>
              <a:rPr lang="ru-RU" sz="2400" dirty="0">
                <a:latin typeface="Arial Narrow" panose="020B0606020202030204" pitchFamily="34" charset="0"/>
              </a:rPr>
              <a:t> – </a:t>
            </a:r>
            <a:r>
              <a:rPr lang="ru-RU" sz="2400" dirty="0" smtClean="0">
                <a:latin typeface="Arial Narrow" panose="020B0606020202030204" pitchFamily="34" charset="0"/>
              </a:rPr>
              <a:t>это </a:t>
            </a:r>
            <a:r>
              <a:rPr lang="ru-RU" sz="2400" dirty="0">
                <a:latin typeface="Arial Narrow" panose="020B0606020202030204" pitchFamily="34" charset="0"/>
              </a:rPr>
              <a:t>служебная часть речи, которая вносит различные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оттенки значения </a:t>
            </a:r>
            <a:r>
              <a:rPr lang="ru-RU" sz="2400" dirty="0">
                <a:latin typeface="Arial Narrow" panose="020B0606020202030204" pitchFamily="34" charset="0"/>
              </a:rPr>
              <a:t>в предложение или служит для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образования форм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глагола. </a:t>
            </a:r>
            <a:r>
              <a:rPr lang="ru-RU" sz="2400" dirty="0" smtClean="0">
                <a:latin typeface="Arial Narrow" panose="020B0606020202030204" pitchFamily="34" charset="0"/>
              </a:rPr>
              <a:t>Не изменяются и не являются членами предложения.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272017">
            <a:off x="375590" y="3942178"/>
            <a:ext cx="4674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Это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интересно!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58686" y="5137152"/>
            <a:ext cx="90843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</a:rPr>
              <a:t>Самая длинная частица состоит из 13 букв.	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ИСКЛЮЧИТЕЛЬНО</a:t>
            </a:r>
          </a:p>
          <a:p>
            <a:r>
              <a:rPr lang="ru-RU" sz="2000" dirty="0" smtClean="0">
                <a:latin typeface="Arial Narrow" panose="020B0606020202030204" pitchFamily="34" charset="0"/>
              </a:rPr>
              <a:t>В русском языке около 200 частиц.</a:t>
            </a:r>
          </a:p>
          <a:p>
            <a:r>
              <a:rPr lang="ru-RU" sz="2000" dirty="0" smtClean="0">
                <a:latin typeface="Arial Narrow" panose="020B0606020202030204" pitchFamily="34" charset="0"/>
              </a:rPr>
              <a:t>Частица как часть речи возникла позже всех частей речи.</a:t>
            </a:r>
          </a:p>
          <a:p>
            <a:r>
              <a:rPr lang="ru-RU" sz="2000" dirty="0" smtClean="0">
                <a:latin typeface="Arial Narrow" panose="020B0606020202030204" pitchFamily="34" charset="0"/>
              </a:rPr>
              <a:t>Самые часто употребляемые частицы –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не, же, вот, только, еще, ну, ни, даже, ли, ведь.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51968" y="2433284"/>
            <a:ext cx="69069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Narrow" panose="020B0606020202030204" pitchFamily="34" charset="0"/>
              </a:rPr>
              <a:t>Большинство частиц являются производными, </a:t>
            </a:r>
            <a:r>
              <a:rPr lang="ru-RU" sz="2400" dirty="0" smtClean="0">
                <a:latin typeface="Arial Narrow" panose="020B0606020202030204" pitchFamily="34" charset="0"/>
              </a:rPr>
              <a:t>то есть образовались </a:t>
            </a:r>
            <a:r>
              <a:rPr lang="ru-RU" sz="2400" dirty="0">
                <a:latin typeface="Arial Narrow" panose="020B0606020202030204" pitchFamily="34" charset="0"/>
              </a:rPr>
              <a:t>путём перехода из других частей речи.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От </a:t>
            </a:r>
            <a:r>
              <a:rPr lang="ru-RU" sz="2400" dirty="0">
                <a:latin typeface="Arial Narrow" panose="020B0606020202030204" pitchFamily="34" charset="0"/>
              </a:rPr>
              <a:t>наречий /</a:t>
            </a:r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лишь, только, едва, уж, и др</a:t>
            </a:r>
            <a:r>
              <a:rPr lang="ru-RU" sz="2400" dirty="0">
                <a:latin typeface="Arial Narrow" panose="020B0606020202030204" pitchFamily="34" charset="0"/>
              </a:rPr>
              <a:t>./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От </a:t>
            </a:r>
            <a:r>
              <a:rPr lang="ru-RU" sz="2400" dirty="0">
                <a:latin typeface="Arial Narrow" panose="020B0606020202030204" pitchFamily="34" charset="0"/>
              </a:rPr>
              <a:t>глаголов /</a:t>
            </a:r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пусть, давай, пускай</a:t>
            </a:r>
            <a:r>
              <a:rPr lang="ru-RU" sz="2400" dirty="0">
                <a:latin typeface="Arial Narrow" panose="020B0606020202030204" pitchFamily="34" charset="0"/>
              </a:rPr>
              <a:t>/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От </a:t>
            </a:r>
            <a:r>
              <a:rPr lang="ru-RU" sz="2400" dirty="0">
                <a:latin typeface="Arial Narrow" panose="020B0606020202030204" pitchFamily="34" charset="0"/>
              </a:rPr>
              <a:t>мест. /</a:t>
            </a:r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все, оно, что за…/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От </a:t>
            </a:r>
            <a:r>
              <a:rPr lang="ru-RU" sz="2400" dirty="0">
                <a:latin typeface="Arial Narrow" panose="020B0606020202030204" pitchFamily="34" charset="0"/>
              </a:rPr>
              <a:t>союзов /</a:t>
            </a:r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да, и, а, же и др</a:t>
            </a:r>
            <a:r>
              <a:rPr lang="ru-RU" sz="2400" dirty="0">
                <a:latin typeface="Arial Narrow" panose="020B0606020202030204" pitchFamily="34" charset="0"/>
              </a:rPr>
              <a:t>./</a:t>
            </a:r>
          </a:p>
        </p:txBody>
      </p:sp>
    </p:spTree>
    <p:extLst>
      <p:ext uri="{BB962C8B-B14F-4D97-AF65-F5344CB8AC3E}">
        <p14:creationId xmlns:p14="http://schemas.microsoft.com/office/powerpoint/2010/main" val="274047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91922" y="166023"/>
            <a:ext cx="59810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Частицы по значению и </a:t>
            </a:r>
            <a:r>
              <a:rPr lang="ru-RU" sz="2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роли в предложении</a:t>
            </a:r>
            <a:endParaRPr lang="ru-RU" sz="2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62338" y="1210972"/>
            <a:ext cx="4159624" cy="106322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Формообразующие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338" y="3337261"/>
            <a:ext cx="4176122" cy="10851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500" y="5485349"/>
            <a:ext cx="4176122" cy="108518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64767" y="3649019"/>
            <a:ext cx="15712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Модальные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16301" y="5797107"/>
            <a:ext cx="20681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Отрицательные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396754" y="1131026"/>
            <a:ext cx="56552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Бы (б), </a:t>
            </a:r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давай, пускай, пусть </a:t>
            </a:r>
            <a:endParaRPr lang="ru-RU" sz="2400" dirty="0" smtClean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r>
              <a:rPr lang="ru-RU" sz="2400" dirty="0" smtClean="0">
                <a:latin typeface="Arial Narrow" panose="020B0606020202030204" pitchFamily="34" charset="0"/>
              </a:rPr>
              <a:t>Участвуют </a:t>
            </a:r>
            <a:r>
              <a:rPr lang="ru-RU" sz="2400" dirty="0">
                <a:latin typeface="Arial Narrow" panose="020B0606020202030204" pitchFamily="34" charset="0"/>
              </a:rPr>
              <a:t>в образовании форм </a:t>
            </a:r>
            <a:r>
              <a:rPr lang="ru-RU" sz="2400" dirty="0" smtClean="0">
                <a:latin typeface="Arial Narrow" panose="020B0606020202030204" pitchFamily="34" charset="0"/>
              </a:rPr>
              <a:t>глагола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</a:t>
            </a:r>
            <a:r>
              <a:rPr lang="ru-RU" sz="2400" i="1" dirty="0" smtClean="0">
                <a:solidFill>
                  <a:srgbClr val="00B050"/>
                </a:solidFill>
                <a:latin typeface="Arial Narrow" panose="020B0606020202030204" pitchFamily="34" charset="0"/>
              </a:rPr>
              <a:t>Знал бы заранее – подготовился бы</a:t>
            </a:r>
            <a:endParaRPr lang="ru-RU" sz="2400" i="1" dirty="0">
              <a:solidFill>
                <a:srgbClr val="00B05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6754" y="2559445"/>
            <a:ext cx="6795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Ли, </a:t>
            </a:r>
            <a:r>
              <a:rPr 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же, разве</a:t>
            </a:r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, неужели, вот, вон, именно, как раз, только, лишь, почти, исключительно.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Вносят </a:t>
            </a:r>
            <a:r>
              <a:rPr lang="ru-RU" sz="2400" dirty="0">
                <a:latin typeface="Arial Narrow" panose="020B0606020202030204" pitchFamily="34" charset="0"/>
              </a:rPr>
              <a:t>дополнительные оттенки в значения слов и предложений</a:t>
            </a:r>
            <a:r>
              <a:rPr lang="ru-RU" sz="24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Знал же! Разве сказал?</a:t>
            </a:r>
          </a:p>
          <a:p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	Неужели все знал? Именно он все знал!</a:t>
            </a:r>
            <a:endParaRPr lang="ru-RU" sz="2400" i="1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46410" y="5071538"/>
            <a:ext cx="67125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Не и ни </a:t>
            </a:r>
            <a:endParaRPr lang="ru-RU" sz="2400" dirty="0" smtClean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r>
              <a:rPr lang="ru-RU" sz="2400" dirty="0" smtClean="0">
                <a:latin typeface="Arial Narrow" panose="020B0606020202030204" pitchFamily="34" charset="0"/>
              </a:rPr>
              <a:t>Придают </a:t>
            </a:r>
            <a:r>
              <a:rPr lang="ru-RU" sz="2400" dirty="0">
                <a:latin typeface="Arial Narrow" panose="020B0606020202030204" pitchFamily="34" charset="0"/>
              </a:rPr>
              <a:t>отрицательное или положительное значение слову и </a:t>
            </a:r>
            <a:r>
              <a:rPr lang="ru-RU" sz="2400" dirty="0" smtClean="0">
                <a:latin typeface="Arial Narrow" panose="020B0606020202030204" pitchFamily="34" charset="0"/>
              </a:rPr>
              <a:t>предложению</a:t>
            </a:r>
          </a:p>
          <a:p>
            <a:r>
              <a:rPr lang="ru-RU" sz="2400" i="1" dirty="0" smtClean="0">
                <a:latin typeface="Arial Narrow" panose="020B0606020202030204" pitchFamily="34" charset="0"/>
              </a:rPr>
              <a:t>	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Никто ни о чем не знал и ничего не сделал</a:t>
            </a:r>
            <a:endParaRPr lang="ru-RU" sz="2400" i="1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07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2688"/>
            <a:ext cx="2235701" cy="333531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35701" y="832129"/>
            <a:ext cx="1022746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бы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 (б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) </a:t>
            </a:r>
            <a:r>
              <a:rPr lang="ru-RU" sz="2000" dirty="0">
                <a:latin typeface="Arial Narrow" panose="020B0606020202030204" pitchFamily="34" charset="0"/>
              </a:rPr>
              <a:t>/</a:t>
            </a:r>
            <a:r>
              <a:rPr lang="ru-RU" sz="2000" dirty="0" smtClean="0">
                <a:latin typeface="Arial Narrow" panose="020B0606020202030204" pitchFamily="34" charset="0"/>
              </a:rPr>
              <a:t>мечтать/,</a:t>
            </a:r>
            <a:r>
              <a:rPr lang="ru-RU" sz="2000" dirty="0">
                <a:latin typeface="Arial Narrow" panose="020B0606020202030204" pitchFamily="34" charset="0"/>
              </a:rPr>
              <a:t> 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ли (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ль) </a:t>
            </a:r>
            <a:r>
              <a:rPr lang="ru-RU" sz="2000" dirty="0" smtClean="0">
                <a:latin typeface="Arial Narrow" panose="020B0606020202030204" pitchFamily="34" charset="0"/>
              </a:rPr>
              <a:t>/сомневаться/,</a:t>
            </a:r>
            <a:r>
              <a:rPr lang="ru-RU" sz="2000" dirty="0">
                <a:latin typeface="Arial Narrow" panose="020B0606020202030204" pitchFamily="34" charset="0"/>
              </a:rPr>
              <a:t> 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же (ж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) /</a:t>
            </a:r>
            <a:r>
              <a:rPr lang="ru-RU" sz="2000" dirty="0" smtClean="0">
                <a:latin typeface="Arial Narrow" panose="020B0606020202030204" pitchFamily="34" charset="0"/>
              </a:rPr>
              <a:t>утверждать/ </a:t>
            </a:r>
            <a:r>
              <a:rPr lang="ru-RU" sz="2000" dirty="0">
                <a:latin typeface="Arial Narrow" panose="020B0606020202030204" pitchFamily="34" charset="0"/>
              </a:rPr>
              <a:t>пишутся </a:t>
            </a:r>
            <a:r>
              <a:rPr lang="ru-RU" sz="2000" dirty="0" smtClean="0">
                <a:latin typeface="Arial Narrow" panose="020B0606020202030204" pitchFamily="34" charset="0"/>
              </a:rPr>
              <a:t>раздельно</a:t>
            </a:r>
            <a:r>
              <a:rPr lang="ru-RU" sz="2000" dirty="0">
                <a:latin typeface="Arial Narrow" panose="020B0606020202030204" pitchFamily="34" charset="0"/>
              </a:rPr>
              <a:t>, </a:t>
            </a:r>
            <a:r>
              <a:rPr lang="ru-RU" sz="2000" dirty="0" smtClean="0">
                <a:latin typeface="Arial Narrow" panose="020B0606020202030204" pitchFamily="34" charset="0"/>
              </a:rPr>
              <a:t>за исключением тех </a:t>
            </a:r>
            <a:r>
              <a:rPr lang="ru-RU" sz="2000" dirty="0">
                <a:latin typeface="Arial Narrow" panose="020B0606020202030204" pitchFamily="34" charset="0"/>
              </a:rPr>
              <a:t>случаев, когда они входят в состав целых слов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чтобы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, неужели,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ежели, даже</a:t>
            </a:r>
            <a:r>
              <a:rPr lang="ru-RU" sz="20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2000" dirty="0" smtClean="0">
                <a:latin typeface="Arial Narrow" panose="020B0606020202030204" pitchFamily="34" charset="0"/>
              </a:rPr>
              <a:t>						Запомнить: </a:t>
            </a:r>
            <a:r>
              <a:rPr lang="ru-RU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вряд ли, едва ли</a:t>
            </a:r>
            <a:r>
              <a:rPr lang="ru-RU" sz="2000" dirty="0" smtClean="0">
                <a:latin typeface="Arial Narrow" panose="020B0606020202030204" pitchFamily="34" charset="0"/>
              </a:rPr>
              <a:t>	</a:t>
            </a:r>
          </a:p>
          <a:p>
            <a:r>
              <a:rPr lang="ru-RU" sz="2000" i="1" dirty="0" smtClean="0">
                <a:latin typeface="Arial Narrow" panose="020B0606020202030204" pitchFamily="34" charset="0"/>
              </a:rPr>
              <a:t>			Андрей бы сделал… Оля б отдала…</a:t>
            </a:r>
          </a:p>
          <a:p>
            <a:r>
              <a:rPr lang="ru-RU" sz="2000" i="1" dirty="0" smtClean="0">
                <a:latin typeface="Arial Narrow" panose="020B0606020202030204" pitchFamily="34" charset="0"/>
              </a:rPr>
              <a:t>			Ты же уже готов к школе?	Неужели не готов? </a:t>
            </a:r>
          </a:p>
          <a:p>
            <a:r>
              <a:rPr lang="ru-RU" sz="2000" i="1" dirty="0">
                <a:latin typeface="Arial Narrow" panose="020B0606020202030204" pitchFamily="34" charset="0"/>
              </a:rPr>
              <a:t>	</a:t>
            </a:r>
            <a:r>
              <a:rPr lang="ru-RU" sz="2000" i="1" dirty="0" smtClean="0">
                <a:latin typeface="Arial Narrow" panose="020B0606020202030204" pitchFamily="34" charset="0"/>
              </a:rPr>
              <a:t>		Даже не хочу слышать об этом!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-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то</a:t>
            </a:r>
            <a:r>
              <a:rPr lang="ru-RU" sz="2000" dirty="0">
                <a:latin typeface="Arial Narrow" panose="020B0606020202030204" pitchFamily="34" charset="0"/>
              </a:rPr>
              <a:t>, 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-либо</a:t>
            </a:r>
            <a:r>
              <a:rPr lang="ru-RU" sz="2000" dirty="0">
                <a:latin typeface="Arial Narrow" panose="020B0606020202030204" pitchFamily="34" charset="0"/>
              </a:rPr>
              <a:t>, 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-</a:t>
            </a:r>
            <a:r>
              <a:rPr lang="ru-RU" sz="2000" dirty="0" err="1">
                <a:solidFill>
                  <a:srgbClr val="C00000"/>
                </a:solidFill>
                <a:latin typeface="Arial Narrow" panose="020B0606020202030204" pitchFamily="34" charset="0"/>
              </a:rPr>
              <a:t>нибудь</a:t>
            </a:r>
            <a:r>
              <a:rPr lang="ru-RU" sz="2000" dirty="0">
                <a:latin typeface="Arial Narrow" panose="020B0606020202030204" pitchFamily="34" charset="0"/>
              </a:rPr>
              <a:t>, 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кое-</a:t>
            </a:r>
            <a:r>
              <a:rPr lang="ru-RU" sz="2000" dirty="0">
                <a:latin typeface="Arial Narrow" panose="020B0606020202030204" pitchFamily="34" charset="0"/>
              </a:rPr>
              <a:t> 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(кой-)</a:t>
            </a:r>
            <a:r>
              <a:rPr lang="ru-RU" sz="2000" dirty="0">
                <a:latin typeface="Arial Narrow" panose="020B0606020202030204" pitchFamily="34" charset="0"/>
              </a:rPr>
              <a:t>, 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-ка</a:t>
            </a:r>
            <a:r>
              <a:rPr lang="ru-RU" sz="2000" dirty="0">
                <a:latin typeface="Arial Narrow" panose="020B0606020202030204" pitchFamily="34" charset="0"/>
              </a:rPr>
              <a:t>, -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де</a:t>
            </a:r>
            <a:r>
              <a:rPr lang="ru-RU" sz="2000" dirty="0">
                <a:latin typeface="Arial Narrow" panose="020B0606020202030204" pitchFamily="34" charset="0"/>
              </a:rPr>
              <a:t> пишутся через </a:t>
            </a:r>
            <a:r>
              <a:rPr lang="ru-RU" sz="2000" dirty="0" smtClean="0">
                <a:latin typeface="Arial Narrow" panose="020B0606020202030204" pitchFamily="34" charset="0"/>
              </a:rPr>
              <a:t>дефис. 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      Если частица</a:t>
            </a:r>
            <a:r>
              <a:rPr lang="ru-RU" sz="2000" dirty="0">
                <a:latin typeface="Arial Narrow" panose="020B0606020202030204" pitchFamily="34" charset="0"/>
              </a:rPr>
              <a:t> 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кое- (кой-)</a:t>
            </a:r>
            <a:r>
              <a:rPr lang="ru-RU" sz="2000" dirty="0">
                <a:latin typeface="Arial Narrow" panose="020B0606020202030204" pitchFamily="34" charset="0"/>
              </a:rPr>
              <a:t>, отделенная от местоимения предлогом,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      то пишется </a:t>
            </a:r>
            <a:r>
              <a:rPr lang="ru-RU" sz="2000" dirty="0">
                <a:latin typeface="Arial Narrow" panose="020B0606020202030204" pitchFamily="34" charset="0"/>
              </a:rPr>
              <a:t>раздельно: 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кое с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кем</a:t>
            </a:r>
            <a:r>
              <a:rPr lang="ru-RU" sz="2000" dirty="0" smtClean="0">
                <a:latin typeface="Arial Narrow" panose="020B0606020202030204" pitchFamily="34" charset="0"/>
              </a:rPr>
              <a:t>,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кое у кого, кое для кого, кое за кем</a:t>
            </a:r>
            <a:r>
              <a:rPr lang="ru-RU" sz="2000" dirty="0" smtClean="0">
                <a:latin typeface="Arial Narrow" panose="020B0606020202030204" pitchFamily="34" charset="0"/>
              </a:rPr>
              <a:t>.</a:t>
            </a:r>
          </a:p>
          <a:p>
            <a:pPr lvl="3"/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Кое-кто сделал все задания.</a:t>
            </a:r>
          </a:p>
          <a:p>
            <a:pPr lvl="3"/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Дайте-ка мне тетрадь. Кое у кого проверю все домашние задания.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-таки </a:t>
            </a:r>
            <a:r>
              <a:rPr lang="ru-RU" sz="2000" dirty="0" smtClean="0">
                <a:latin typeface="Arial Narrow" panose="020B0606020202030204" pitchFamily="34" charset="0"/>
              </a:rPr>
              <a:t>пишется через дефис с глаголами и в словах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всё-таки, опять-таки, довольно-таки, так-таки</a:t>
            </a:r>
            <a:r>
              <a:rPr lang="ru-RU" sz="2000" dirty="0" smtClean="0">
                <a:latin typeface="Arial Narrow" panose="020B0606020202030204" pitchFamily="34" charset="0"/>
              </a:rPr>
              <a:t>. </a:t>
            </a:r>
          </a:p>
          <a:p>
            <a:r>
              <a:rPr lang="ru-RU" sz="2000" dirty="0" smtClean="0">
                <a:latin typeface="Arial Narrow" panose="020B0606020202030204" pitchFamily="34" charset="0"/>
              </a:rPr>
              <a:t>      В остальных случаях – раздельно.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И всё-таки вы – молодцы! Дам-таки вам задание очень маленькое.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А Матвей таки ничего не сделал…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 smtClean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6643856" y="21933"/>
            <a:ext cx="3933311" cy="6453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ПРАВОПИСАНИЕ ЧАСТИЦ</a:t>
            </a:r>
            <a:endParaRPr lang="ru-RU" sz="2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56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/>
          <a:srcRect l="8789"/>
          <a:stretch/>
        </p:blipFill>
        <p:spPr>
          <a:xfrm>
            <a:off x="10073390" y="2253226"/>
            <a:ext cx="2118610" cy="334089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94283" y="275161"/>
            <a:ext cx="1109771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Arial Narrow" panose="020B0606020202030204" pitchFamily="34" charset="0"/>
              </a:rPr>
              <a:t>Основная функция частицы 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</a:t>
            </a:r>
            <a:r>
              <a:rPr lang="ru-RU" sz="2000" dirty="0">
                <a:latin typeface="Arial Narrow" panose="020B0606020202030204" pitchFamily="34" charset="0"/>
              </a:rPr>
              <a:t> – отрицание. 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     Отрицательная </a:t>
            </a:r>
            <a:r>
              <a:rPr lang="ru-RU" sz="2000" dirty="0">
                <a:latin typeface="Arial Narrow" panose="020B0606020202030204" pitchFamily="34" charset="0"/>
              </a:rPr>
              <a:t>частица может относиться к любому самостоятельному слову в </a:t>
            </a:r>
            <a:r>
              <a:rPr lang="ru-RU" sz="2000" dirty="0" smtClean="0">
                <a:latin typeface="Arial Narrow" panose="020B0606020202030204" pitchFamily="34" charset="0"/>
              </a:rPr>
              <a:t>предложении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Частица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НИ</a:t>
            </a:r>
            <a:r>
              <a:rPr lang="ru-RU" sz="2000" dirty="0" smtClean="0">
                <a:latin typeface="Arial Narrow" panose="020B0606020202030204" pitchFamily="34" charset="0"/>
              </a:rPr>
              <a:t> усиливает отрицание, выраженное НЕ или словом НЕТ; а также когда подразумевается отрицание.</a:t>
            </a:r>
          </a:p>
          <a:p>
            <a:r>
              <a:rPr lang="ru-RU" sz="2000" dirty="0" smtClean="0">
                <a:latin typeface="Arial Narrow" panose="020B0606020202030204" pitchFamily="34" charset="0"/>
              </a:rPr>
              <a:t>			</a:t>
            </a:r>
            <a:r>
              <a:rPr lang="ru-RU" sz="2000" i="1" dirty="0" smtClean="0">
                <a:latin typeface="Arial Narrow" panose="020B0606020202030204" pitchFamily="34" charset="0"/>
              </a:rPr>
              <a:t>На небе не было ни облачка. Нет ни облачка. Ни минуты свободной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Частица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</a:t>
            </a:r>
            <a:r>
              <a:rPr lang="ru-RU" sz="2000" dirty="0" smtClean="0">
                <a:latin typeface="Arial Narrow" panose="020B0606020202030204" pitchFamily="34" charset="0"/>
              </a:rPr>
              <a:t> в местоимениях под ударением.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</a:t>
            </a:r>
            <a:r>
              <a:rPr lang="ru-RU" sz="2000" i="1" dirty="0" smtClean="0">
                <a:latin typeface="Arial Narrow" panose="020B0606020202030204" pitchFamily="34" charset="0"/>
              </a:rPr>
              <a:t>В некотором царстве, в некотором государстве…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Частица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НИ</a:t>
            </a:r>
            <a:r>
              <a:rPr lang="ru-RU" sz="2000" dirty="0" smtClean="0">
                <a:latin typeface="Arial Narrow" panose="020B0606020202030204" pitchFamily="34" charset="0"/>
              </a:rPr>
              <a:t> в местоимениях без ударения.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</a:t>
            </a:r>
            <a:r>
              <a:rPr lang="ru-RU" sz="2000" i="1" dirty="0" smtClean="0">
                <a:latin typeface="Arial Narrow" panose="020B0606020202030204" pitchFamily="34" charset="0"/>
              </a:rPr>
              <a:t>Никто никого ни о чем не просил.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Частица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НИ</a:t>
            </a:r>
            <a:r>
              <a:rPr lang="ru-RU" sz="2000" dirty="0" smtClean="0">
                <a:latin typeface="Arial Narrow" panose="020B0606020202030204" pitchFamily="34" charset="0"/>
              </a:rPr>
              <a:t> употребляется в устойчивых словосочетаниях </a:t>
            </a:r>
          </a:p>
          <a:p>
            <a:r>
              <a:rPr lang="ru-RU" sz="2000" i="1" dirty="0" smtClean="0">
                <a:latin typeface="Arial Narrow" panose="020B0606020202030204" pitchFamily="34" charset="0"/>
              </a:rPr>
              <a:t>			</a:t>
            </a:r>
            <a:r>
              <a:rPr lang="ru-RU" sz="20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ни жив ни мертв; ни то ни сё; ни тот ни другой; </a:t>
            </a:r>
          </a:p>
          <a:p>
            <a:r>
              <a:rPr lang="ru-RU" sz="2000" i="1" dirty="0">
                <a:solidFill>
                  <a:srgbClr val="C00000"/>
                </a:solidFill>
                <a:latin typeface="Arial Narrow" panose="020B0606020202030204" pitchFamily="34" charset="0"/>
              </a:rPr>
              <a:t>	</a:t>
            </a:r>
            <a:r>
              <a:rPr lang="ru-RU" sz="20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		во что бы то ни стало; когда бы то ни было</a:t>
            </a:r>
            <a:endParaRPr lang="ru-RU" sz="2000" dirty="0" smtClean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Частица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</a:t>
            </a:r>
            <a:r>
              <a:rPr lang="ru-RU" sz="2000" dirty="0" smtClean="0">
                <a:latin typeface="Arial Narrow" panose="020B0606020202030204" pitchFamily="34" charset="0"/>
              </a:rPr>
              <a:t> с глаголами пишется – раздельно, кроме без НЕ </a:t>
            </a:r>
            <a:r>
              <a:rPr lang="ru-RU" sz="2000" dirty="0" err="1" smtClean="0">
                <a:latin typeface="Arial Narrow" panose="020B0606020202030204" pitchFamily="34" charset="0"/>
              </a:rPr>
              <a:t>не</a:t>
            </a:r>
            <a:r>
              <a:rPr lang="ru-RU" sz="2000" dirty="0" smtClean="0">
                <a:latin typeface="Arial Narrow" panose="020B0606020202030204" pitchFamily="34" charset="0"/>
              </a:rPr>
              <a:t> употребляется.</a:t>
            </a:r>
          </a:p>
          <a:p>
            <a:r>
              <a:rPr lang="ru-RU" sz="2000" i="1" dirty="0" smtClean="0">
                <a:latin typeface="Arial Narrow" panose="020B0606020202030204" pitchFamily="34" charset="0"/>
              </a:rPr>
              <a:t>			Не опаздывал сам и ненавидел, когда опаздывают.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Частица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</a:t>
            </a:r>
            <a:r>
              <a:rPr lang="ru-RU" sz="2000" dirty="0" smtClean="0">
                <a:latin typeface="Arial Narrow" panose="020B0606020202030204" pitchFamily="34" charset="0"/>
              </a:rPr>
              <a:t> с существительными, прилагательными, наречиями пишется:</a:t>
            </a:r>
          </a:p>
          <a:p>
            <a:r>
              <a:rPr lang="ru-RU" sz="2000" dirty="0" smtClean="0">
                <a:latin typeface="Arial Narrow" panose="020B0606020202030204" pitchFamily="34" charset="0"/>
              </a:rPr>
              <a:t>	Если без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 err="1" smtClean="0">
                <a:latin typeface="Arial Narrow" panose="020B0606020202030204" pitchFamily="34" charset="0"/>
              </a:rPr>
              <a:t>не</a:t>
            </a:r>
            <a:r>
              <a:rPr lang="ru-RU" sz="2000" dirty="0" smtClean="0">
                <a:latin typeface="Arial Narrow" panose="020B0606020202030204" pitchFamily="34" charset="0"/>
              </a:rPr>
              <a:t> употребляется или есть синоним – слитно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</a:t>
            </a:r>
            <a:r>
              <a:rPr lang="ru-RU" sz="2000" i="1" dirty="0" err="1" smtClean="0">
                <a:latin typeface="Arial Narrow" panose="020B0606020202030204" pitchFamily="34" charset="0"/>
              </a:rPr>
              <a:t>Неряха</a:t>
            </a:r>
            <a:r>
              <a:rPr lang="ru-RU" sz="2000" i="1" dirty="0" smtClean="0">
                <a:latin typeface="Arial Narrow" panose="020B0606020202030204" pitchFamily="34" charset="0"/>
              </a:rPr>
              <a:t> был еще и неумным.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r>
              <a:rPr lang="ru-RU" sz="2000" dirty="0" smtClean="0">
                <a:latin typeface="Arial Narrow" panose="020B0606020202030204" pitchFamily="34" charset="0"/>
              </a:rPr>
              <a:t>	Если есть противопоставление – раздельно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</a:t>
            </a:r>
            <a:r>
              <a:rPr lang="ru-RU" sz="2000" i="1" dirty="0" smtClean="0">
                <a:latin typeface="Arial Narrow" panose="020B0606020202030204" pitchFamily="34" charset="0"/>
              </a:rPr>
              <a:t>Не сообразительный, но очень старательный парень.</a:t>
            </a:r>
          </a:p>
          <a:p>
            <a:r>
              <a:rPr lang="ru-RU" sz="2000" dirty="0" smtClean="0">
                <a:latin typeface="Arial Narrow" panose="020B0606020202030204" pitchFamily="34" charset="0"/>
              </a:rPr>
              <a:t>	Если есть сочетания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далеко не, совсем не, отнюдь не, весьма не, ничуть не</a:t>
            </a:r>
            <a:r>
              <a:rPr lang="ru-RU" sz="2000" dirty="0" smtClean="0">
                <a:latin typeface="Arial Narrow" panose="020B0606020202030204" pitchFamily="34" charset="0"/>
              </a:rPr>
              <a:t> – раздельно</a:t>
            </a:r>
          </a:p>
          <a:p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</a:t>
            </a:r>
            <a:r>
              <a:rPr lang="ru-RU" sz="2000" i="1" dirty="0" smtClean="0">
                <a:latin typeface="Arial Narrow" panose="020B0606020202030204" pitchFamily="34" charset="0"/>
              </a:rPr>
              <a:t>Новый ученик был очень неглупым и ничуть не стеснительным.</a:t>
            </a:r>
            <a:endParaRPr lang="ru-RU" sz="2000" i="1" dirty="0">
              <a:latin typeface="Arial Narrow" panose="020B0606020202030204" pitchFamily="34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7946325" y="139523"/>
            <a:ext cx="3933311" cy="6453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ЧАСТИЦЫ НЕ / НИ</a:t>
            </a:r>
            <a:endParaRPr lang="ru-RU" sz="2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08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Внимательно прочтите стихотворение. Определите правило, на основе которого строится этот текст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Запишите </a:t>
            </a:r>
            <a:r>
              <a:rPr lang="ru-RU" dirty="0"/>
              <a:t>через запятую все слова с НЕ.</a:t>
            </a:r>
            <a:br>
              <a:rPr lang="ru-RU" dirty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/>
              <a:t>Шел по улице удачник,</a:t>
            </a:r>
            <a:endParaRPr lang="ru-RU" dirty="0"/>
          </a:p>
          <a:p>
            <a:r>
              <a:rPr lang="ru-RU" i="1" dirty="0"/>
              <a:t>Весь в </a:t>
            </a:r>
            <a:r>
              <a:rPr lang="ru-RU" i="1" dirty="0" err="1"/>
              <a:t>глиже</a:t>
            </a:r>
            <a:r>
              <a:rPr lang="ru-RU" i="1" dirty="0"/>
              <a:t>, одетый </a:t>
            </a:r>
            <a:r>
              <a:rPr lang="ru-RU" i="1" dirty="0" err="1"/>
              <a:t>брежно</a:t>
            </a:r>
            <a:r>
              <a:rPr lang="ru-RU" i="1" dirty="0"/>
              <a:t>,</a:t>
            </a:r>
            <a:endParaRPr lang="ru-RU" dirty="0"/>
          </a:p>
          <a:p>
            <a:r>
              <a:rPr lang="ru-RU" i="1" dirty="0"/>
              <a:t>И на вид он очень </a:t>
            </a:r>
            <a:r>
              <a:rPr lang="ru-RU" i="1" dirty="0" err="1"/>
              <a:t>взрачный</a:t>
            </a:r>
            <a:r>
              <a:rPr lang="ru-RU" i="1" dirty="0"/>
              <a:t>,</a:t>
            </a:r>
            <a:endParaRPr lang="ru-RU" dirty="0"/>
          </a:p>
          <a:p>
            <a:r>
              <a:rPr lang="ru-RU" i="1" dirty="0"/>
              <a:t>Сразу видно, что </a:t>
            </a:r>
            <a:r>
              <a:rPr lang="ru-RU" i="1" dirty="0" err="1"/>
              <a:t>годяй</a:t>
            </a:r>
            <a:r>
              <a:rPr lang="ru-RU" i="1" dirty="0"/>
              <a:t>!</a:t>
            </a:r>
            <a:endParaRPr lang="ru-RU" dirty="0"/>
          </a:p>
          <a:p>
            <a:r>
              <a:rPr lang="ru-RU" i="1" dirty="0"/>
              <a:t>Он </a:t>
            </a:r>
            <a:r>
              <a:rPr lang="ru-RU" i="1" dirty="0" err="1"/>
              <a:t>людимый</a:t>
            </a:r>
            <a:r>
              <a:rPr lang="ru-RU" i="1" dirty="0"/>
              <a:t>, он имущий,</a:t>
            </a:r>
            <a:endParaRPr lang="ru-RU" dirty="0"/>
          </a:p>
          <a:p>
            <a:r>
              <a:rPr lang="ru-RU" i="1" dirty="0"/>
              <a:t>Удивительный </a:t>
            </a:r>
            <a:r>
              <a:rPr lang="ru-RU" i="1" dirty="0" err="1"/>
              <a:t>дотепа</a:t>
            </a:r>
            <a:r>
              <a:rPr lang="ru-RU" i="1" dirty="0"/>
              <a:t>,</a:t>
            </a:r>
            <a:endParaRPr lang="ru-RU" dirty="0"/>
          </a:p>
          <a:p>
            <a:r>
              <a:rPr lang="ru-RU" i="1" dirty="0"/>
              <a:t>Он </a:t>
            </a:r>
            <a:r>
              <a:rPr lang="ru-RU" i="1" dirty="0" err="1"/>
              <a:t>доумок</a:t>
            </a:r>
            <a:r>
              <a:rPr lang="ru-RU" i="1" dirty="0"/>
              <a:t> и </a:t>
            </a:r>
            <a:r>
              <a:rPr lang="ru-RU" i="1" dirty="0" err="1"/>
              <a:t>доучка</a:t>
            </a:r>
            <a:r>
              <a:rPr lang="ru-RU" i="1" dirty="0"/>
              <a:t>,</a:t>
            </a:r>
            <a:endParaRPr lang="ru-RU" dirty="0"/>
          </a:p>
          <a:p>
            <a:r>
              <a:rPr lang="ru-RU" i="1" dirty="0"/>
              <a:t>И </a:t>
            </a:r>
            <a:r>
              <a:rPr lang="ru-RU" i="1" dirty="0" err="1"/>
              <a:t>доразвитый</a:t>
            </a:r>
            <a:r>
              <a:rPr lang="ru-RU" i="1" dirty="0"/>
              <a:t> вполне.</a:t>
            </a:r>
            <a:endParaRPr lang="ru-RU" dirty="0"/>
          </a:p>
          <a:p>
            <a:r>
              <a:rPr lang="ru-RU" i="1" dirty="0"/>
              <a:t>А ему идет навстречу</a:t>
            </a:r>
            <a:endParaRPr lang="ru-RU" dirty="0"/>
          </a:p>
          <a:p>
            <a:r>
              <a:rPr lang="ru-RU" i="1" dirty="0" err="1"/>
              <a:t>Врастеничная</a:t>
            </a:r>
            <a:r>
              <a:rPr lang="ru-RU" i="1" dirty="0"/>
              <a:t> Смеяна,</a:t>
            </a:r>
            <a:endParaRPr lang="ru-RU" dirty="0"/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/>
              <a:t>Языком вполне цензурным</a:t>
            </a:r>
            <a:endParaRPr lang="ru-RU" dirty="0"/>
          </a:p>
          <a:p>
            <a:r>
              <a:rPr lang="ru-RU" i="1" dirty="0"/>
              <a:t>Говорит ему </a:t>
            </a:r>
            <a:r>
              <a:rPr lang="ru-RU" i="1" dirty="0" err="1"/>
              <a:t>взначай</a:t>
            </a:r>
            <a:r>
              <a:rPr lang="ru-RU" i="1" dirty="0"/>
              <a:t>:</a:t>
            </a:r>
            <a:endParaRPr lang="ru-RU" dirty="0"/>
          </a:p>
          <a:p>
            <a:r>
              <a:rPr lang="ru-RU" i="1" dirty="0"/>
              <a:t>Я уклюжая такая,</a:t>
            </a:r>
            <a:endParaRPr lang="ru-RU" dirty="0"/>
          </a:p>
          <a:p>
            <a:r>
              <a:rPr lang="ru-RU" i="1" dirty="0"/>
              <a:t>И природная </a:t>
            </a:r>
            <a:r>
              <a:rPr lang="ru-RU" i="1" dirty="0" err="1"/>
              <a:t>поседа</a:t>
            </a:r>
            <a:r>
              <a:rPr lang="ru-RU" i="1" dirty="0"/>
              <a:t>,</a:t>
            </a:r>
            <a:endParaRPr lang="ru-RU" dirty="0"/>
          </a:p>
          <a:p>
            <a:r>
              <a:rPr lang="ru-RU" i="1" dirty="0"/>
              <a:t>Я </a:t>
            </a:r>
            <a:r>
              <a:rPr lang="ru-RU" i="1" dirty="0" err="1"/>
              <a:t>радивая</a:t>
            </a:r>
            <a:r>
              <a:rPr lang="ru-RU" i="1" dirty="0"/>
              <a:t> ужасно,</a:t>
            </a:r>
            <a:endParaRPr lang="ru-RU" dirty="0"/>
          </a:p>
          <a:p>
            <a:r>
              <a:rPr lang="ru-RU" i="1" dirty="0"/>
              <a:t>Очень </a:t>
            </a:r>
            <a:r>
              <a:rPr lang="ru-RU" i="1" dirty="0" err="1"/>
              <a:t>ряшество</a:t>
            </a:r>
            <a:r>
              <a:rPr lang="ru-RU" i="1" dirty="0"/>
              <a:t> люблю!</a:t>
            </a:r>
            <a:endParaRPr lang="ru-RU" dirty="0"/>
          </a:p>
          <a:p>
            <a:r>
              <a:rPr lang="ru-RU" i="1" dirty="0"/>
              <a:t>А давай-ка мы с тобою</a:t>
            </a:r>
            <a:endParaRPr lang="ru-RU" dirty="0"/>
          </a:p>
          <a:p>
            <a:r>
              <a:rPr lang="ru-RU" i="1" dirty="0"/>
              <a:t>Будем жить в законном браке,</a:t>
            </a:r>
            <a:endParaRPr lang="ru-RU" dirty="0"/>
          </a:p>
          <a:p>
            <a:r>
              <a:rPr lang="ru-RU" i="1" dirty="0"/>
              <a:t>Ведь такой </a:t>
            </a:r>
            <a:r>
              <a:rPr lang="ru-RU" i="1" dirty="0" err="1"/>
              <a:t>кудышной</a:t>
            </a:r>
            <a:r>
              <a:rPr lang="ru-RU" i="1" dirty="0"/>
              <a:t> пары</a:t>
            </a:r>
            <a:endParaRPr lang="ru-RU" dirty="0"/>
          </a:p>
          <a:p>
            <a:r>
              <a:rPr lang="ru-RU" i="1" dirty="0"/>
              <a:t>Сыщут вряд ли кто и где!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386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учебнику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Читаем параграф 57</a:t>
            </a:r>
          </a:p>
          <a:p>
            <a:r>
              <a:rPr lang="ru-RU" dirty="0" smtClean="0"/>
              <a:t>Выполним упражнения 334, 336</a:t>
            </a:r>
          </a:p>
          <a:p>
            <a:r>
              <a:rPr lang="ru-RU" dirty="0" smtClean="0"/>
              <a:t>Читаем параграфы 58,59</a:t>
            </a:r>
          </a:p>
          <a:p>
            <a:r>
              <a:rPr lang="ru-RU" dirty="0" smtClean="0"/>
              <a:t>Выполним упражнения 344,347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910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418</TotalTime>
  <Words>402</Words>
  <Application>Microsoft Office PowerPoint</Application>
  <PresentationFormat>Произвольный</PresentationFormat>
  <Paragraphs>121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Параллакс</vt:lpstr>
      <vt:lpstr>Презентация PowerPoint</vt:lpstr>
      <vt:lpstr>Презентация PowerPoint</vt:lpstr>
      <vt:lpstr>ЧАСТИЦА</vt:lpstr>
      <vt:lpstr>Презентация PowerPoint</vt:lpstr>
      <vt:lpstr>ПРАВОПИСАНИЕ ЧАСТИЦ</vt:lpstr>
      <vt:lpstr>ЧАСТИЦЫ НЕ / НИ</vt:lpstr>
      <vt:lpstr>Внимательно прочтите стихотворение. Определите правило, на основе которого строится этот текст.  Запишите через запятую все слова с НЕ. </vt:lpstr>
      <vt:lpstr>По учебнику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38</cp:revision>
  <dcterms:created xsi:type="dcterms:W3CDTF">2020-04-14T20:05:14Z</dcterms:created>
  <dcterms:modified xsi:type="dcterms:W3CDTF">2020-04-30T18:05:11Z</dcterms:modified>
</cp:coreProperties>
</file>